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9"/>
  </p:notesMasterIdLst>
  <p:sldIdLst>
    <p:sldId id="256" r:id="rId2"/>
    <p:sldId id="258" r:id="rId3"/>
    <p:sldId id="280" r:id="rId4"/>
    <p:sldId id="270" r:id="rId5"/>
    <p:sldId id="264" r:id="rId6"/>
    <p:sldId id="261" r:id="rId7"/>
    <p:sldId id="274" r:id="rId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277181-E7F0-4778-A57D-54B98D56C542}">
          <p14:sldIdLst>
            <p14:sldId id="256"/>
            <p14:sldId id="258"/>
            <p14:sldId id="280"/>
            <p14:sldId id="270"/>
            <p14:sldId id="264"/>
            <p14:sldId id="261"/>
            <p14:sldId id="27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507"/>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138"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328DD24-CADF-42D6-82EE-A111387E86C7}" type="datetimeFigureOut">
              <a:rPr lang="en-US" smtClean="0"/>
              <a:t>11/3/2021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DDC4BAA-CA80-4D1F-978E-C8FD8F219FC7}" type="slidenum">
              <a:rPr lang="en-US" smtClean="0"/>
              <a:t>‹#›</a:t>
            </a:fld>
            <a:endParaRPr lang="en-US"/>
          </a:p>
        </p:txBody>
      </p:sp>
    </p:spTree>
    <p:extLst>
      <p:ext uri="{BB962C8B-B14F-4D97-AF65-F5344CB8AC3E}">
        <p14:creationId xmlns:p14="http://schemas.microsoft.com/office/powerpoint/2010/main" val="274997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DDC4BAA-CA80-4D1F-978E-C8FD8F219FC7}" type="slidenum">
              <a:rPr lang="en-US" smtClean="0"/>
              <a:t>2</a:t>
            </a:fld>
            <a:endParaRPr lang="en-US"/>
          </a:p>
        </p:txBody>
      </p:sp>
    </p:spTree>
    <p:extLst>
      <p:ext uri="{BB962C8B-B14F-4D97-AF65-F5344CB8AC3E}">
        <p14:creationId xmlns:p14="http://schemas.microsoft.com/office/powerpoint/2010/main" val="352955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DDC4BAA-CA80-4D1F-978E-C8FD8F219FC7}" type="slidenum">
              <a:rPr lang="en-US" smtClean="0"/>
              <a:t>3</a:t>
            </a:fld>
            <a:endParaRPr lang="en-US"/>
          </a:p>
        </p:txBody>
      </p:sp>
    </p:spTree>
    <p:extLst>
      <p:ext uri="{BB962C8B-B14F-4D97-AF65-F5344CB8AC3E}">
        <p14:creationId xmlns:p14="http://schemas.microsoft.com/office/powerpoint/2010/main" val="284467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94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39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138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409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95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38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4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48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37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763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707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09960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48277" y="4772493"/>
            <a:ext cx="9144000" cy="1655762"/>
          </a:xfrm>
        </p:spPr>
        <p:txBody>
          <a:bodyPr>
            <a:normAutofit/>
          </a:bodyPr>
          <a:lstStyle/>
          <a:p>
            <a:r>
              <a:rPr lang="en-US" sz="4400" dirty="0" err="1">
                <a:latin typeface="LHF Full Block" panose="02000603040000020004" pitchFamily="50" charset="0"/>
              </a:rPr>
              <a:t>SureCan</a:t>
            </a:r>
            <a:r>
              <a:rPr lang="en-US" sz="4400" dirty="0">
                <a:latin typeface="LHF Full Block" panose="02000603040000020004" pitchFamily="50" charset="0"/>
              </a:rPr>
              <a:t> Incorporated</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6100" y="1088566"/>
            <a:ext cx="8244836" cy="3561269"/>
          </a:xfrm>
          <a:prstGeom prst="rect">
            <a:avLst/>
          </a:prstGeom>
        </p:spPr>
      </p:pic>
    </p:spTree>
    <p:extLst>
      <p:ext uri="{BB962C8B-B14F-4D97-AF65-F5344CB8AC3E}">
        <p14:creationId xmlns:p14="http://schemas.microsoft.com/office/powerpoint/2010/main" val="179663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80375" y="672833"/>
            <a:ext cx="9834465" cy="1519861"/>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4400" dirty="0">
                <a:latin typeface="LHF Full Block" panose="02000603040000020004" pitchFamily="50" charset="0"/>
              </a:rPr>
              <a:t>The Problem With Fuel Cans</a:t>
            </a:r>
          </a:p>
        </p:txBody>
      </p:sp>
      <p:sp>
        <p:nvSpPr>
          <p:cNvPr id="8" name="Rectangle 7"/>
          <p:cNvSpPr/>
          <p:nvPr/>
        </p:nvSpPr>
        <p:spPr>
          <a:xfrm>
            <a:off x="2653498" y="2424024"/>
            <a:ext cx="6888220" cy="1569660"/>
          </a:xfrm>
          <a:prstGeom prst="rect">
            <a:avLst/>
          </a:prstGeom>
        </p:spPr>
        <p:txBody>
          <a:bodyPr wrap="square">
            <a:spAutoFit/>
          </a:bodyPr>
          <a:lstStyle/>
          <a:p>
            <a:pPr algn="ctr"/>
            <a:r>
              <a:rPr lang="en-US" sz="3200" dirty="0"/>
              <a:t>According to the EPA each year</a:t>
            </a:r>
          </a:p>
          <a:p>
            <a:pPr algn="ctr"/>
            <a:r>
              <a:rPr lang="en-US" sz="3200" dirty="0"/>
              <a:t>17,000,000 gallons of gasoline </a:t>
            </a:r>
          </a:p>
          <a:p>
            <a:pPr algn="ctr"/>
            <a:r>
              <a:rPr lang="en-US" sz="3200" dirty="0"/>
              <a:t>are spilled while using gas cans. </a:t>
            </a:r>
          </a:p>
        </p:txBody>
      </p:sp>
    </p:spTree>
    <p:extLst>
      <p:ext uri="{BB962C8B-B14F-4D97-AF65-F5344CB8AC3E}">
        <p14:creationId xmlns:p14="http://schemas.microsoft.com/office/powerpoint/2010/main" val="230130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681411" y="692251"/>
            <a:ext cx="6816033" cy="73205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4400" dirty="0">
                <a:latin typeface="LHF Full Block" panose="02000603040000020004" pitchFamily="50" charset="0"/>
              </a:rPr>
              <a:t>Why are they spilling?</a:t>
            </a:r>
          </a:p>
        </p:txBody>
      </p:sp>
      <p:sp>
        <p:nvSpPr>
          <p:cNvPr id="8" name="Rectangle 7"/>
          <p:cNvSpPr/>
          <p:nvPr/>
        </p:nvSpPr>
        <p:spPr>
          <a:xfrm>
            <a:off x="2211837" y="2618020"/>
            <a:ext cx="8097741" cy="2585323"/>
          </a:xfrm>
          <a:prstGeom prst="rect">
            <a:avLst/>
          </a:prstGeom>
        </p:spPr>
        <p:txBody>
          <a:bodyPr wrap="square">
            <a:spAutoFit/>
          </a:bodyPr>
          <a:lstStyle/>
          <a:p>
            <a:pPr marL="285750" indent="-285750">
              <a:buFont typeface="Arial" panose="020B0604020202020204" pitchFamily="34" charset="0"/>
              <a:buChar char="•"/>
            </a:pPr>
            <a:r>
              <a:rPr lang="en-US" dirty="0"/>
              <a:t>Make the user bend over, tip the can and pour from the top</a:t>
            </a:r>
          </a:p>
          <a:p>
            <a:pPr marL="285750" indent="-285750">
              <a:buFont typeface="Arial" panose="020B0604020202020204" pitchFamily="34" charset="0"/>
              <a:buChar char="•"/>
            </a:pPr>
            <a:r>
              <a:rPr lang="en-US" dirty="0"/>
              <a:t>No flow control.</a:t>
            </a:r>
          </a:p>
          <a:p>
            <a:pPr marL="285750" indent="-285750">
              <a:buFont typeface="Arial" panose="020B0604020202020204" pitchFamily="34" charset="0"/>
              <a:buChar char="•"/>
            </a:pPr>
            <a:r>
              <a:rPr lang="en-US" dirty="0"/>
              <a:t>Easy to overfill the machines fuel tank </a:t>
            </a:r>
          </a:p>
          <a:p>
            <a:pPr marL="285750" indent="-285750">
              <a:buFont typeface="Arial" panose="020B0604020202020204" pitchFamily="34" charset="0"/>
              <a:buChar char="•"/>
            </a:pPr>
            <a:r>
              <a:rPr lang="en-US" dirty="0"/>
              <a:t>When finished fueling, fuel cans must seal off airtight. Manufacturers are implementing hard to use spouts that have a hook and twist or push function. 90% of fuel cans use this type of spout.</a:t>
            </a:r>
          </a:p>
          <a:p>
            <a:pPr marL="285750" indent="-285750">
              <a:buFont typeface="Arial" panose="020B0604020202020204" pitchFamily="34" charset="0"/>
              <a:buChar char="•"/>
            </a:pPr>
            <a:r>
              <a:rPr lang="en-US" dirty="0"/>
              <a:t>Spouts are not long enough or flexible to properly reach the fill locations</a:t>
            </a:r>
          </a:p>
          <a:p>
            <a:pPr marL="285750" indent="-285750">
              <a:buFont typeface="Arial" panose="020B0604020202020204" pitchFamily="34" charset="0"/>
              <a:buChar char="•"/>
            </a:pPr>
            <a:r>
              <a:rPr lang="en-US" dirty="0"/>
              <a:t>Spouts break off if hit or dropped.</a:t>
            </a:r>
          </a:p>
          <a:p>
            <a:pPr marL="285750" indent="-285750">
              <a:buFont typeface="Arial" panose="020B0604020202020204" pitchFamily="34" charset="0"/>
              <a:buChar char="•"/>
            </a:pPr>
            <a:r>
              <a:rPr lang="en-US" dirty="0"/>
              <a:t>Impossible to use on small weed trimmers, leaf blowers, and automobiles .</a:t>
            </a:r>
          </a:p>
        </p:txBody>
      </p:sp>
      <p:sp>
        <p:nvSpPr>
          <p:cNvPr id="13" name="Rectangle 12"/>
          <p:cNvSpPr/>
          <p:nvPr/>
        </p:nvSpPr>
        <p:spPr>
          <a:xfrm>
            <a:off x="3616686" y="2027984"/>
            <a:ext cx="4945481" cy="461665"/>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Simply, they are hard to use!</a:t>
            </a:r>
          </a:p>
        </p:txBody>
      </p:sp>
    </p:spTree>
    <p:extLst>
      <p:ext uri="{BB962C8B-B14F-4D97-AF65-F5344CB8AC3E}">
        <p14:creationId xmlns:p14="http://schemas.microsoft.com/office/powerpoint/2010/main" val="350762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txBox="1">
            <a:spLocks/>
          </p:cNvSpPr>
          <p:nvPr/>
        </p:nvSpPr>
        <p:spPr>
          <a:xfrm>
            <a:off x="2408871" y="407823"/>
            <a:ext cx="7360279" cy="732052"/>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4000" dirty="0">
                <a:latin typeface="LHF Full Block" panose="02000603040000020004" pitchFamily="50" charset="0"/>
              </a:rPr>
              <a:t>SureCan is the Solution</a:t>
            </a:r>
          </a:p>
        </p:txBody>
      </p:sp>
      <p:sp>
        <p:nvSpPr>
          <p:cNvPr id="2" name="Rectangle 1"/>
          <p:cNvSpPr/>
          <p:nvPr/>
        </p:nvSpPr>
        <p:spPr>
          <a:xfrm>
            <a:off x="1673655" y="1198639"/>
            <a:ext cx="8660423" cy="954107"/>
          </a:xfrm>
          <a:prstGeom prst="rect">
            <a:avLst/>
          </a:prstGeom>
        </p:spPr>
        <p:txBody>
          <a:bodyPr wrap="square">
            <a:spAutoFit/>
          </a:bodyPr>
          <a:lstStyle/>
          <a:p>
            <a:r>
              <a:rPr lang="en-US" sz="1400" dirty="0">
                <a:ea typeface="Calibri" panose="020F0502020204030204" pitchFamily="34" charset="0"/>
              </a:rPr>
              <a:t>SureCan is designed with a patented 9” flexible rotating spout and thumb button that solves the problems caused from other fuel cans. SureCan allows the user to control the flow of fuel by depressing the thumb button release while at the same time being able to see into their machines fuel tank preventing over filling and spills. No more bending over, tipping and pouring. </a:t>
            </a:r>
            <a:endParaRPr lang="en-US" sz="1400" dirty="0"/>
          </a:p>
        </p:txBody>
      </p:sp>
      <p:pic>
        <p:nvPicPr>
          <p:cNvPr id="22"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018713" y="4511829"/>
            <a:ext cx="2803454" cy="1876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018712" y="2546437"/>
            <a:ext cx="2803455" cy="1795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1893A0-8D1A-4313-A214-36AB3E85E3C2}"/>
              </a:ext>
            </a:extLst>
          </p:cNvPr>
          <p:cNvSpPr txBox="1"/>
          <p:nvPr/>
        </p:nvSpPr>
        <p:spPr>
          <a:xfrm flipH="1">
            <a:off x="6623986" y="2211510"/>
            <a:ext cx="3594596" cy="369332"/>
          </a:xfrm>
          <a:prstGeom prst="rect">
            <a:avLst/>
          </a:prstGeom>
          <a:noFill/>
        </p:spPr>
        <p:txBody>
          <a:bodyPr wrap="square" rtlCol="0">
            <a:spAutoFit/>
          </a:bodyPr>
          <a:lstStyle/>
          <a:p>
            <a:r>
              <a:rPr lang="en-US" b="1" u="sng" dirty="0"/>
              <a:t>See Video Below for Demonstration</a:t>
            </a:r>
          </a:p>
        </p:txBody>
      </p:sp>
      <p:pic>
        <p:nvPicPr>
          <p:cNvPr id="6" name="CARB Video_twitter">
            <a:hlinkClick r:id="" action="ppaction://media"/>
            <a:extLst>
              <a:ext uri="{FF2B5EF4-FFF2-40B4-BE49-F238E27FC236}">
                <a16:creationId xmlns:a16="http://schemas.microsoft.com/office/drawing/2014/main" id="{76F39015-C448-46F8-B2B6-996878A0A31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697827" y="2643250"/>
            <a:ext cx="3636251" cy="3636251"/>
          </a:xfrm>
          <a:prstGeom prst="rect">
            <a:avLst/>
          </a:prstGeom>
        </p:spPr>
      </p:pic>
    </p:spTree>
    <p:extLst>
      <p:ext uri="{BB962C8B-B14F-4D97-AF65-F5344CB8AC3E}">
        <p14:creationId xmlns:p14="http://schemas.microsoft.com/office/powerpoint/2010/main" val="251584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222" y="1592452"/>
            <a:ext cx="9420142" cy="5109091"/>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SureCan</a:t>
            </a:r>
            <a:r>
              <a:rPr lang="en-US" sz="1400" dirty="0">
                <a:latin typeface="Arial" panose="020B0604020202020204" pitchFamily="34" charset="0"/>
                <a:cs typeface="Arial" panose="020B0604020202020204" pitchFamily="34" charset="0"/>
              </a:rPr>
              <a:t> is not your same old “JUST” a gas can!  </a:t>
            </a:r>
            <a:r>
              <a:rPr lang="en-US" sz="1400" dirty="0" err="1">
                <a:latin typeface="Arial" panose="020B0604020202020204" pitchFamily="34" charset="0"/>
                <a:cs typeface="Arial" panose="020B0604020202020204" pitchFamily="34" charset="0"/>
              </a:rPr>
              <a:t>SureCan</a:t>
            </a:r>
            <a:r>
              <a:rPr lang="en-US" sz="1400" dirty="0">
                <a:latin typeface="Arial" panose="020B0604020202020204" pitchFamily="34" charset="0"/>
                <a:cs typeface="Arial" panose="020B0604020202020204" pitchFamily="34" charset="0"/>
              </a:rPr>
              <a:t> is a revolutionary fuel can that </a:t>
            </a:r>
          </a:p>
          <a:p>
            <a:r>
              <a:rPr lang="en-US" sz="1400" dirty="0">
                <a:latin typeface="Arial" panose="020B0604020202020204" pitchFamily="34" charset="0"/>
                <a:cs typeface="Arial" panose="020B0604020202020204" pitchFamily="34" charset="0"/>
              </a:rPr>
              <a:t>Is changing the industry and how consumers Feed Their Machines!</a:t>
            </a:r>
          </a:p>
          <a:p>
            <a:endParaRPr lang="en-US" sz="1400" dirty="0">
              <a:latin typeface="Arial" panose="020B0604020202020204" pitchFamily="34" charset="0"/>
              <a:cs typeface="Arial" panose="020B0604020202020204" pitchFamily="34" charset="0"/>
            </a:endParaRPr>
          </a:p>
          <a:p>
            <a:pPr marL="342900" indent="-342900">
              <a:buAutoNum type="arabicPeriod"/>
            </a:pPr>
            <a:r>
              <a:rPr lang="en-US" sz="1400" dirty="0">
                <a:latin typeface="Arial" panose="020B0604020202020204" pitchFamily="34" charset="0"/>
                <a:cs typeface="Arial" panose="020B0604020202020204" pitchFamily="34" charset="0"/>
              </a:rPr>
              <a:t>SureCan has a spout at the bottom and thumb button on top that allows the user to control</a:t>
            </a:r>
          </a:p>
          <a:p>
            <a:r>
              <a:rPr lang="en-US" sz="1400" dirty="0">
                <a:latin typeface="Arial" panose="020B0604020202020204" pitchFamily="34" charset="0"/>
                <a:cs typeface="Arial" panose="020B0604020202020204" pitchFamily="34" charset="0"/>
              </a:rPr>
              <a:t>     the flow.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other fuel cans you have to tip or pour the fuel into the tank</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Some have a button to push but you still have to use two hands and the spout is very short.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2. </a:t>
            </a:r>
            <a:r>
              <a:rPr lang="en-US" sz="1400" dirty="0" err="1">
                <a:latin typeface="Arial" panose="020B0604020202020204" pitchFamily="34" charset="0"/>
                <a:cs typeface="Arial" panose="020B0604020202020204" pitchFamily="34" charset="0"/>
              </a:rPr>
              <a:t>SureCan</a:t>
            </a:r>
            <a:r>
              <a:rPr lang="en-US" sz="1400" dirty="0">
                <a:latin typeface="Arial" panose="020B0604020202020204" pitchFamily="34" charset="0"/>
                <a:cs typeface="Arial" panose="020B0604020202020204" pitchFamily="34" charset="0"/>
              </a:rPr>
              <a:t> has a flexible rotating spout that allows the user to place into any tank at any angle!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 other newer fuel can has a flexible spout that comes with their can! Some offer an additional</a:t>
            </a:r>
          </a:p>
          <a:p>
            <a:r>
              <a:rPr lang="en-US" sz="1400" dirty="0">
                <a:latin typeface="Arial" panose="020B0604020202020204" pitchFamily="34" charset="0"/>
                <a:cs typeface="Arial" panose="020B0604020202020204" pitchFamily="34" charset="0"/>
              </a:rPr>
              <a:t>    	     Spout that you have to purchase extra.</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3. </a:t>
            </a:r>
            <a:r>
              <a:rPr lang="en-US" sz="1400" dirty="0" err="1">
                <a:latin typeface="Arial" panose="020B0604020202020204" pitchFamily="34" charset="0"/>
                <a:cs typeface="Arial" panose="020B0604020202020204" pitchFamily="34" charset="0"/>
              </a:rPr>
              <a:t>SureCan</a:t>
            </a:r>
            <a:r>
              <a:rPr lang="en-US" sz="1400" dirty="0">
                <a:latin typeface="Arial" panose="020B0604020202020204" pitchFamily="34" charset="0"/>
                <a:cs typeface="Arial" panose="020B0604020202020204" pitchFamily="34" charset="0"/>
              </a:rPr>
              <a:t> has 6 individual layers in our tank wall that makes it the most durable plastic fuel can on</a:t>
            </a:r>
          </a:p>
          <a:p>
            <a:r>
              <a:rPr lang="en-US" sz="1400" dirty="0">
                <a:latin typeface="Arial" panose="020B0604020202020204" pitchFamily="34" charset="0"/>
                <a:cs typeface="Arial" panose="020B0604020202020204" pitchFamily="34" charset="0"/>
              </a:rPr>
              <a:t>     the market today!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Barrier layer in the middle prevents vapors/fumes from escaping</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Eliminates spills, stress and smells with the SureCan.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Made with automotive standards.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Made with the best materials available. Viton Seals, stainless steel rivets and springs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4. SureCan has the vent underneath the thumb button that automatically vents once it is depressed.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All other fuel cans have the vent in the spout area which causes glugging or an uncontrolled flow.</a:t>
            </a:r>
          </a:p>
          <a:p>
            <a:pPr lvl="1"/>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MADE IN THE USA!</a:t>
            </a:r>
          </a:p>
        </p:txBody>
      </p:sp>
      <p:sp>
        <p:nvSpPr>
          <p:cNvPr id="11" name="Subtitle 2"/>
          <p:cNvSpPr txBox="1">
            <a:spLocks/>
          </p:cNvSpPr>
          <p:nvPr/>
        </p:nvSpPr>
        <p:spPr>
          <a:xfrm>
            <a:off x="2067380" y="343061"/>
            <a:ext cx="8065663" cy="732052"/>
          </a:xfrm>
          <a:prstGeom prst="rect">
            <a:avLst/>
          </a:prstGeom>
        </p:spPr>
        <p:txBody>
          <a:bodyPr>
            <a:normAutofit fontScale="25000" lnSpcReduction="2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17600" dirty="0">
                <a:latin typeface="LHF Full Block" panose="02000603040000020004" pitchFamily="50" charset="0"/>
              </a:rPr>
              <a:t>Why SureCan?</a:t>
            </a:r>
          </a:p>
          <a:p>
            <a:pPr marL="0" indent="0" algn="ctr">
              <a:buNone/>
            </a:pPr>
            <a:r>
              <a:rPr lang="en-US" sz="8000" dirty="0">
                <a:latin typeface="LHF Full Block" panose="02000603040000020004" pitchFamily="50" charset="0"/>
              </a:rPr>
              <a:t>SureCan vs. Competition</a:t>
            </a:r>
          </a:p>
        </p:txBody>
      </p:sp>
    </p:spTree>
    <p:extLst>
      <p:ext uri="{BB962C8B-B14F-4D97-AF65-F5344CB8AC3E}">
        <p14:creationId xmlns:p14="http://schemas.microsoft.com/office/powerpoint/2010/main" val="357904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2"/>
          <p:cNvSpPr txBox="1">
            <a:spLocks/>
          </p:cNvSpPr>
          <p:nvPr/>
        </p:nvSpPr>
        <p:spPr>
          <a:xfrm>
            <a:off x="2080442" y="453802"/>
            <a:ext cx="7355713" cy="73205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4400" dirty="0">
                <a:latin typeface="LHF Full Block" panose="02000603040000020004" pitchFamily="50" charset="0"/>
              </a:rPr>
              <a:t>AWARDS / ACCOLADES</a:t>
            </a:r>
          </a:p>
        </p:txBody>
      </p:sp>
      <p:sp>
        <p:nvSpPr>
          <p:cNvPr id="19" name="TextBox 18"/>
          <p:cNvSpPr txBox="1"/>
          <p:nvPr/>
        </p:nvSpPr>
        <p:spPr>
          <a:xfrm>
            <a:off x="5713932" y="2535141"/>
            <a:ext cx="367708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2x Retailers Choice Award Winner!</a:t>
            </a:r>
          </a:p>
        </p:txBody>
      </p:sp>
      <p:sp>
        <p:nvSpPr>
          <p:cNvPr id="21" name="TextBox 20"/>
          <p:cNvSpPr txBox="1"/>
          <p:nvPr/>
        </p:nvSpPr>
        <p:spPr>
          <a:xfrm>
            <a:off x="5694080" y="3803562"/>
            <a:ext cx="372222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2016 Edison Award Winner</a:t>
            </a:r>
          </a:p>
        </p:txBody>
      </p:sp>
      <p:cxnSp>
        <p:nvCxnSpPr>
          <p:cNvPr id="24" name="Straight Connector 23"/>
          <p:cNvCxnSpPr/>
          <p:nvPr/>
        </p:nvCxnSpPr>
        <p:spPr>
          <a:xfrm>
            <a:off x="3953517" y="2728815"/>
            <a:ext cx="1100671"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972720" y="4018000"/>
            <a:ext cx="1100671"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27" name="Picture 2" descr="E:\SureCan\Logos\Third Party\Edison Nomination\Edison Awards 2016 Winner Se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1405" y="3535802"/>
            <a:ext cx="1010626" cy="8884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337301" y="4742243"/>
            <a:ext cx="1010626" cy="52034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713932" y="4817748"/>
            <a:ext cx="534398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Lawn &amp; Garden Retailer Best of Show</a:t>
            </a:r>
          </a:p>
        </p:txBody>
      </p:sp>
      <p:cxnSp>
        <p:nvCxnSpPr>
          <p:cNvPr id="30" name="Straight Connector 29"/>
          <p:cNvCxnSpPr/>
          <p:nvPr/>
        </p:nvCxnSpPr>
        <p:spPr>
          <a:xfrm>
            <a:off x="3972720" y="5074911"/>
            <a:ext cx="1100671"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5729973" y="5506249"/>
            <a:ext cx="5343989"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 Utah Best of State Awards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Inventor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Off Road Recreation Product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Business Innovation</a:t>
            </a:r>
          </a:p>
        </p:txBody>
      </p:sp>
      <p:cxnSp>
        <p:nvCxnSpPr>
          <p:cNvPr id="33" name="Straight Connector 32"/>
          <p:cNvCxnSpPr/>
          <p:nvPr/>
        </p:nvCxnSpPr>
        <p:spPr>
          <a:xfrm>
            <a:off x="3989972" y="5861646"/>
            <a:ext cx="1100671"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5713932" y="1601306"/>
            <a:ext cx="367708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Most Innovative New Product Award 2014</a:t>
            </a:r>
          </a:p>
        </p:txBody>
      </p:sp>
      <p:cxnSp>
        <p:nvCxnSpPr>
          <p:cNvPr id="36" name="Straight Connector 35"/>
          <p:cNvCxnSpPr/>
          <p:nvPr/>
        </p:nvCxnSpPr>
        <p:spPr>
          <a:xfrm>
            <a:off x="3953517" y="1794980"/>
            <a:ext cx="1100671"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3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455868" y="5506249"/>
            <a:ext cx="781699" cy="7816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9596" y="1277954"/>
            <a:ext cx="966035" cy="966035"/>
          </a:xfrm>
          <a:prstGeom prst="rect">
            <a:avLst/>
          </a:prstGeom>
        </p:spPr>
      </p:pic>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27376" y="2318446"/>
            <a:ext cx="1019901" cy="805722"/>
          </a:xfrm>
          <a:prstGeom prst="rect">
            <a:avLst/>
          </a:prstGeom>
        </p:spPr>
      </p:pic>
      <p:pic>
        <p:nvPicPr>
          <p:cNvPr id="39" name="Pictur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7248" y="2336089"/>
            <a:ext cx="1019901" cy="805722"/>
          </a:xfrm>
          <a:prstGeom prst="rect">
            <a:avLst/>
          </a:prstGeom>
        </p:spPr>
      </p:pic>
    </p:spTree>
    <p:extLst>
      <p:ext uri="{BB962C8B-B14F-4D97-AF65-F5344CB8AC3E}">
        <p14:creationId xmlns:p14="http://schemas.microsoft.com/office/powerpoint/2010/main" val="39980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971857" y="2827159"/>
            <a:ext cx="5782830" cy="3847207"/>
          </a:xfrm>
          <a:prstGeom prst="rect">
            <a:avLst/>
          </a:prstGeom>
          <a:noFill/>
        </p:spPr>
        <p:txBody>
          <a:bodyPr wrap="square" rtlCol="0">
            <a:spAutoFit/>
          </a:bodyPr>
          <a:lstStyle/>
          <a:p>
            <a:pPr algn="ctr"/>
            <a:r>
              <a:rPr lang="en-US" sz="2400" b="1" dirty="0"/>
              <a:t>2015 Annual Blow Molding Conference</a:t>
            </a:r>
          </a:p>
          <a:p>
            <a:pPr algn="ctr"/>
            <a:endParaRPr lang="en-US" sz="2400" b="1" dirty="0"/>
          </a:p>
          <a:p>
            <a:pPr algn="ctr"/>
            <a:r>
              <a:rPr lang="en-US" b="1" dirty="0"/>
              <a:t>1</a:t>
            </a:r>
            <a:r>
              <a:rPr lang="en-US" b="1" baseline="30000" dirty="0"/>
              <a:t>st</a:t>
            </a:r>
            <a:r>
              <a:rPr lang="en-US" b="1" dirty="0"/>
              <a:t> Place</a:t>
            </a:r>
          </a:p>
          <a:p>
            <a:pPr algn="ctr"/>
            <a:r>
              <a:rPr lang="en-US" b="1" dirty="0"/>
              <a:t>CONSUMER GOODS CATEGORY</a:t>
            </a:r>
          </a:p>
          <a:p>
            <a:pPr algn="ctr"/>
            <a:r>
              <a:rPr lang="en-US" b="1" dirty="0"/>
              <a:t>INDUSTRIAL APPLICATIONS</a:t>
            </a:r>
          </a:p>
          <a:p>
            <a:pPr marL="342900" indent="-342900" algn="ctr">
              <a:buFont typeface="Arial" panose="020B0604020202020204" pitchFamily="34" charset="0"/>
              <a:buChar char="•"/>
            </a:pPr>
            <a:endParaRPr lang="en-US" b="1" dirty="0"/>
          </a:p>
          <a:p>
            <a:pPr algn="ctr"/>
            <a:r>
              <a:rPr lang="en-US" b="1" dirty="0"/>
              <a:t>3</a:t>
            </a:r>
            <a:r>
              <a:rPr lang="en-US" b="1" baseline="30000" dirty="0"/>
              <a:t>rd</a:t>
            </a:r>
            <a:r>
              <a:rPr lang="en-US" b="1" dirty="0"/>
              <a:t> Place</a:t>
            </a:r>
          </a:p>
          <a:p>
            <a:pPr algn="ctr"/>
            <a:r>
              <a:rPr lang="en-US" b="1" dirty="0"/>
              <a:t>INDUSTRIAL DIVISION AWARD</a:t>
            </a:r>
          </a:p>
          <a:p>
            <a:pPr algn="ctr"/>
            <a:br>
              <a:rPr lang="en-US" b="1" dirty="0"/>
            </a:br>
            <a:r>
              <a:rPr lang="en-US" b="1" dirty="0"/>
              <a:t>INDUSTRIAL CATEGORY AWARDS</a:t>
            </a:r>
            <a:endParaRPr lang="en-US" dirty="0">
              <a:latin typeface="Arial" panose="020B0604020202020204" pitchFamily="34" charset="0"/>
              <a:cs typeface="Arial" panose="020B0604020202020204" pitchFamily="34" charset="0"/>
            </a:endParaRPr>
          </a:p>
          <a:p>
            <a:pPr algn="ctr"/>
            <a:r>
              <a:rPr lang="en-US" b="1" dirty="0"/>
              <a:t>PEOPLES CHOICE AWARDS</a:t>
            </a:r>
          </a:p>
          <a:p>
            <a:pPr algn="ctr"/>
            <a:r>
              <a:rPr lang="en-US" b="1" i="1" dirty="0"/>
              <a:t>as voted by attendees of ABC 2015</a:t>
            </a:r>
          </a:p>
          <a:p>
            <a:r>
              <a:rPr lang="en-US" sz="1600" b="1" dirty="0"/>
              <a:t>        </a:t>
            </a: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296833" y="1339008"/>
            <a:ext cx="1132878" cy="1412766"/>
          </a:xfrm>
          <a:prstGeom prst="rect">
            <a:avLst/>
          </a:prstGeom>
        </p:spPr>
      </p:pic>
      <p:sp>
        <p:nvSpPr>
          <p:cNvPr id="5" name="Subtitle 2"/>
          <p:cNvSpPr txBox="1">
            <a:spLocks/>
          </p:cNvSpPr>
          <p:nvPr/>
        </p:nvSpPr>
        <p:spPr>
          <a:xfrm>
            <a:off x="2080442" y="453802"/>
            <a:ext cx="7355713" cy="732052"/>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a:buNone/>
            </a:pPr>
            <a:r>
              <a:rPr lang="en-US" sz="4400" dirty="0">
                <a:latin typeface="LHF Full Block" panose="02000603040000020004" pitchFamily="50" charset="0"/>
              </a:rPr>
              <a:t>AWARDS / ACCOLADES</a:t>
            </a:r>
          </a:p>
        </p:txBody>
      </p:sp>
    </p:spTree>
    <p:extLst>
      <p:ext uri="{BB962C8B-B14F-4D97-AF65-F5344CB8AC3E}">
        <p14:creationId xmlns:p14="http://schemas.microsoft.com/office/powerpoint/2010/main" val="1326873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5978</TotalTime>
  <Words>548</Words>
  <Application>Microsoft Office PowerPoint</Application>
  <PresentationFormat>Widescreen</PresentationFormat>
  <Paragraphs>66</Paragraphs>
  <Slides>7</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LHF Full Block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Trent Woolsey</dc:creator>
  <cp:lastModifiedBy>Kevin Jackson</cp:lastModifiedBy>
  <cp:revision>143</cp:revision>
  <cp:lastPrinted>2018-03-23T19:42:21Z</cp:lastPrinted>
  <dcterms:created xsi:type="dcterms:W3CDTF">2016-01-07T17:09:01Z</dcterms:created>
  <dcterms:modified xsi:type="dcterms:W3CDTF">2021-11-03T16:52:46Z</dcterms:modified>
</cp:coreProperties>
</file>