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67"/>
  </p:notesMasterIdLst>
  <p:handoutMasterIdLst>
    <p:handoutMasterId r:id="rId68"/>
  </p:handoutMasterIdLst>
  <p:sldIdLst>
    <p:sldId id="256" r:id="rId2"/>
    <p:sldId id="281" r:id="rId3"/>
    <p:sldId id="283" r:id="rId4"/>
    <p:sldId id="309" r:id="rId5"/>
    <p:sldId id="327" r:id="rId6"/>
    <p:sldId id="328" r:id="rId7"/>
    <p:sldId id="329" r:id="rId8"/>
    <p:sldId id="330" r:id="rId9"/>
    <p:sldId id="332" r:id="rId10"/>
    <p:sldId id="289" r:id="rId11"/>
    <p:sldId id="302" r:id="rId12"/>
    <p:sldId id="290" r:id="rId13"/>
    <p:sldId id="291" r:id="rId14"/>
    <p:sldId id="292" r:id="rId15"/>
    <p:sldId id="293" r:id="rId16"/>
    <p:sldId id="294" r:id="rId17"/>
    <p:sldId id="295" r:id="rId18"/>
    <p:sldId id="335" r:id="rId19"/>
    <p:sldId id="296" r:id="rId20"/>
    <p:sldId id="297" r:id="rId21"/>
    <p:sldId id="298" r:id="rId22"/>
    <p:sldId id="299" r:id="rId23"/>
    <p:sldId id="313" r:id="rId24"/>
    <p:sldId id="315" r:id="rId25"/>
    <p:sldId id="316" r:id="rId26"/>
    <p:sldId id="317" r:id="rId27"/>
    <p:sldId id="318" r:id="rId28"/>
    <p:sldId id="314" r:id="rId29"/>
    <p:sldId id="323" r:id="rId30"/>
    <p:sldId id="324" r:id="rId31"/>
    <p:sldId id="325" r:id="rId32"/>
    <p:sldId id="322" r:id="rId33"/>
    <p:sldId id="320" r:id="rId34"/>
    <p:sldId id="337" r:id="rId35"/>
    <p:sldId id="338" r:id="rId36"/>
    <p:sldId id="339" r:id="rId37"/>
    <p:sldId id="269" r:id="rId38"/>
    <p:sldId id="333" r:id="rId39"/>
    <p:sldId id="288" r:id="rId40"/>
    <p:sldId id="336" r:id="rId41"/>
    <p:sldId id="280" r:id="rId42"/>
    <p:sldId id="303" r:id="rId43"/>
    <p:sldId id="300" r:id="rId44"/>
    <p:sldId id="304" r:id="rId45"/>
    <p:sldId id="305" r:id="rId46"/>
    <p:sldId id="306" r:id="rId47"/>
    <p:sldId id="307" r:id="rId48"/>
    <p:sldId id="308" r:id="rId49"/>
    <p:sldId id="276" r:id="rId50"/>
    <p:sldId id="258" r:id="rId51"/>
    <p:sldId id="259" r:id="rId52"/>
    <p:sldId id="260" r:id="rId53"/>
    <p:sldId id="261" r:id="rId54"/>
    <p:sldId id="267" r:id="rId55"/>
    <p:sldId id="262" r:id="rId56"/>
    <p:sldId id="263" r:id="rId57"/>
    <p:sldId id="264" r:id="rId58"/>
    <p:sldId id="265" r:id="rId59"/>
    <p:sldId id="266" r:id="rId60"/>
    <p:sldId id="268" r:id="rId61"/>
    <p:sldId id="274" r:id="rId62"/>
    <p:sldId id="275" r:id="rId63"/>
    <p:sldId id="270" r:id="rId64"/>
    <p:sldId id="273" r:id="rId65"/>
    <p:sldId id="312" r:id="rId66"/>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1319" autoAdjust="0"/>
    <p:restoredTop sz="90840" autoAdjust="0"/>
  </p:normalViewPr>
  <p:slideViewPr>
    <p:cSldViewPr>
      <p:cViewPr varScale="1">
        <p:scale>
          <a:sx n="83" d="100"/>
          <a:sy n="83" d="100"/>
        </p:scale>
        <p:origin x="108" y="43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1246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40" cy="469424"/>
          </a:xfrm>
          <a:prstGeom prst="rect">
            <a:avLst/>
          </a:prstGeom>
        </p:spPr>
        <p:txBody>
          <a:bodyPr vert="horz" lIns="94218" tIns="47109" rIns="94218" bIns="47109" rtlCol="0"/>
          <a:lstStyle>
            <a:lvl1pPr algn="l">
              <a:defRPr sz="1200"/>
            </a:lvl1pPr>
          </a:lstStyle>
          <a:p>
            <a:endParaRPr lang="en-US"/>
          </a:p>
        </p:txBody>
      </p:sp>
      <p:sp>
        <p:nvSpPr>
          <p:cNvPr id="3" name="Date Placeholder 2"/>
          <p:cNvSpPr>
            <a:spLocks noGrp="1"/>
          </p:cNvSpPr>
          <p:nvPr>
            <p:ph type="dt" sz="quarter" idx="1"/>
          </p:nvPr>
        </p:nvSpPr>
        <p:spPr>
          <a:xfrm>
            <a:off x="4023093" y="0"/>
            <a:ext cx="3077740" cy="469424"/>
          </a:xfrm>
          <a:prstGeom prst="rect">
            <a:avLst/>
          </a:prstGeom>
        </p:spPr>
        <p:txBody>
          <a:bodyPr vert="horz" lIns="94218" tIns="47109" rIns="94218" bIns="47109" rtlCol="0"/>
          <a:lstStyle>
            <a:lvl1pPr algn="r">
              <a:defRPr sz="1200"/>
            </a:lvl1pPr>
          </a:lstStyle>
          <a:p>
            <a:fld id="{F44DC39F-AC5C-4686-97AD-AB9A06789CCB}" type="datetimeFigureOut">
              <a:rPr lang="en-US" smtClean="0"/>
              <a:t>10/27/2021</a:t>
            </a:fld>
            <a:endParaRPr lang="en-US"/>
          </a:p>
        </p:txBody>
      </p:sp>
      <p:sp>
        <p:nvSpPr>
          <p:cNvPr id="4" name="Footer Placeholder 3"/>
          <p:cNvSpPr>
            <a:spLocks noGrp="1"/>
          </p:cNvSpPr>
          <p:nvPr>
            <p:ph type="ftr" sz="quarter" idx="2"/>
          </p:nvPr>
        </p:nvSpPr>
        <p:spPr>
          <a:xfrm>
            <a:off x="0" y="8917422"/>
            <a:ext cx="3077740" cy="469424"/>
          </a:xfrm>
          <a:prstGeom prst="rect">
            <a:avLst/>
          </a:prstGeom>
        </p:spPr>
        <p:txBody>
          <a:bodyPr vert="horz" lIns="94218" tIns="47109" rIns="94218" bIns="47109" rtlCol="0" anchor="b"/>
          <a:lstStyle>
            <a:lvl1pPr algn="l">
              <a:defRPr sz="1200"/>
            </a:lvl1pPr>
          </a:lstStyle>
          <a:p>
            <a:endParaRPr lang="en-US"/>
          </a:p>
        </p:txBody>
      </p:sp>
      <p:sp>
        <p:nvSpPr>
          <p:cNvPr id="5" name="Slide Number Placeholder 4"/>
          <p:cNvSpPr>
            <a:spLocks noGrp="1"/>
          </p:cNvSpPr>
          <p:nvPr>
            <p:ph type="sldNum" sz="quarter" idx="3"/>
          </p:nvPr>
        </p:nvSpPr>
        <p:spPr>
          <a:xfrm>
            <a:off x="4023093" y="8917422"/>
            <a:ext cx="3077740" cy="469424"/>
          </a:xfrm>
          <a:prstGeom prst="rect">
            <a:avLst/>
          </a:prstGeom>
        </p:spPr>
        <p:txBody>
          <a:bodyPr vert="horz" lIns="94218" tIns="47109" rIns="94218" bIns="47109" rtlCol="0" anchor="b"/>
          <a:lstStyle>
            <a:lvl1pPr algn="r">
              <a:defRPr sz="1200"/>
            </a:lvl1pPr>
          </a:lstStyle>
          <a:p>
            <a:fld id="{BDF08E1F-F0DA-41FA-9A0B-D2910DF0B13F}" type="slidenum">
              <a:rPr lang="en-US" smtClean="0"/>
              <a:t>‹#›</a:t>
            </a:fld>
            <a:endParaRPr lang="en-US"/>
          </a:p>
        </p:txBody>
      </p:sp>
    </p:spTree>
    <p:extLst>
      <p:ext uri="{BB962C8B-B14F-4D97-AF65-F5344CB8AC3E}">
        <p14:creationId xmlns:p14="http://schemas.microsoft.com/office/powerpoint/2010/main" val="4140764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40" cy="469424"/>
          </a:xfrm>
          <a:prstGeom prst="rect">
            <a:avLst/>
          </a:prstGeom>
        </p:spPr>
        <p:txBody>
          <a:bodyPr vert="horz" lIns="94218" tIns="47109" rIns="94218" bIns="47109" rtlCol="0"/>
          <a:lstStyle>
            <a:lvl1pPr algn="l">
              <a:defRPr sz="1200"/>
            </a:lvl1pPr>
          </a:lstStyle>
          <a:p>
            <a:endParaRPr lang="en-US" dirty="0"/>
          </a:p>
        </p:txBody>
      </p:sp>
      <p:sp>
        <p:nvSpPr>
          <p:cNvPr id="3" name="Date Placeholder 2"/>
          <p:cNvSpPr>
            <a:spLocks noGrp="1"/>
          </p:cNvSpPr>
          <p:nvPr>
            <p:ph type="dt" idx="1"/>
          </p:nvPr>
        </p:nvSpPr>
        <p:spPr>
          <a:xfrm>
            <a:off x="4023093" y="0"/>
            <a:ext cx="3077740" cy="469424"/>
          </a:xfrm>
          <a:prstGeom prst="rect">
            <a:avLst/>
          </a:prstGeom>
        </p:spPr>
        <p:txBody>
          <a:bodyPr vert="horz" lIns="94218" tIns="47109" rIns="94218" bIns="47109" rtlCol="0"/>
          <a:lstStyle>
            <a:lvl1pPr algn="r">
              <a:defRPr sz="1200"/>
            </a:lvl1pPr>
          </a:lstStyle>
          <a:p>
            <a:fld id="{992E9BCE-A72B-41F5-91F4-F5CFC607FCC1}" type="datetimeFigureOut">
              <a:rPr lang="en-US" smtClean="0"/>
              <a:pPr/>
              <a:t>10/27/2021</a:t>
            </a:fld>
            <a:endParaRPr lang="en-US" dirty="0"/>
          </a:p>
        </p:txBody>
      </p:sp>
      <p:sp>
        <p:nvSpPr>
          <p:cNvPr id="4" name="Slide Image Placeholder 3"/>
          <p:cNvSpPr>
            <a:spLocks noGrp="1" noRot="1" noChangeAspect="1"/>
          </p:cNvSpPr>
          <p:nvPr>
            <p:ph type="sldImg" idx="2"/>
          </p:nvPr>
        </p:nvSpPr>
        <p:spPr>
          <a:xfrm>
            <a:off x="1203325" y="703263"/>
            <a:ext cx="4695825" cy="3521075"/>
          </a:xfrm>
          <a:prstGeom prst="rect">
            <a:avLst/>
          </a:prstGeom>
          <a:noFill/>
          <a:ln w="12700">
            <a:solidFill>
              <a:prstClr val="black"/>
            </a:solidFill>
          </a:ln>
        </p:spPr>
        <p:txBody>
          <a:bodyPr vert="horz" lIns="94218" tIns="47109" rIns="94218" bIns="47109" rtlCol="0" anchor="ctr"/>
          <a:lstStyle/>
          <a:p>
            <a:endParaRPr lang="en-US" dirty="0"/>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18" tIns="47109" rIns="94218" bIns="4710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40" cy="469424"/>
          </a:xfrm>
          <a:prstGeom prst="rect">
            <a:avLst/>
          </a:prstGeom>
        </p:spPr>
        <p:txBody>
          <a:bodyPr vert="horz" lIns="94218" tIns="47109" rIns="94218" bIns="47109"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3" y="8917422"/>
            <a:ext cx="3077740" cy="469424"/>
          </a:xfrm>
          <a:prstGeom prst="rect">
            <a:avLst/>
          </a:prstGeom>
        </p:spPr>
        <p:txBody>
          <a:bodyPr vert="horz" lIns="94218" tIns="47109" rIns="94218" bIns="47109" rtlCol="0" anchor="b"/>
          <a:lstStyle>
            <a:lvl1pPr algn="r">
              <a:defRPr sz="1200"/>
            </a:lvl1pPr>
          </a:lstStyle>
          <a:p>
            <a:fld id="{9AF34503-8441-4A9E-A1E4-F225920D931A}" type="slidenum">
              <a:rPr lang="en-US" smtClean="0"/>
              <a:pPr/>
              <a:t>‹#›</a:t>
            </a:fld>
            <a:endParaRPr lang="en-US" dirty="0"/>
          </a:p>
        </p:txBody>
      </p:sp>
    </p:spTree>
    <p:extLst>
      <p:ext uri="{BB962C8B-B14F-4D97-AF65-F5344CB8AC3E}">
        <p14:creationId xmlns:p14="http://schemas.microsoft.com/office/powerpoint/2010/main" val="3297172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19</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28</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29</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30</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31</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32</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33</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cap="flat"/>
        </p:spPr>
      </p:sp>
      <p:sp>
        <p:nvSpPr>
          <p:cNvPr id="68611" name="Rectangle 3"/>
          <p:cNvSpPr>
            <a:spLocks noGrp="1" noChangeArrowheads="1"/>
          </p:cNvSpPr>
          <p:nvPr>
            <p:ph type="body" idx="1"/>
          </p:nvPr>
        </p:nvSpPr>
        <p:spPr>
          <a:noFill/>
          <a:ln w="9525"/>
        </p:spPr>
        <p:txBody>
          <a:bodyPr/>
          <a:lstStyle/>
          <a:p>
            <a:endParaRPr lang="en-US" dirty="0"/>
          </a:p>
        </p:txBody>
      </p:sp>
    </p:spTree>
    <p:extLst>
      <p:ext uri="{BB962C8B-B14F-4D97-AF65-F5344CB8AC3E}">
        <p14:creationId xmlns:p14="http://schemas.microsoft.com/office/powerpoint/2010/main" val="658829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cap="flat"/>
        </p:spPr>
      </p:sp>
      <p:sp>
        <p:nvSpPr>
          <p:cNvPr id="68611" name="Rectangle 3"/>
          <p:cNvSpPr>
            <a:spLocks noGrp="1" noChangeArrowheads="1"/>
          </p:cNvSpPr>
          <p:nvPr>
            <p:ph type="body" idx="1"/>
          </p:nvPr>
        </p:nvSpPr>
        <p:spPr>
          <a:noFill/>
          <a:ln w="9525"/>
        </p:spPr>
        <p:txBody>
          <a:bodyPr/>
          <a:lstStyle/>
          <a:p>
            <a:endParaRPr lang="en-US" dirty="0"/>
          </a:p>
        </p:txBody>
      </p:sp>
    </p:spTree>
    <p:extLst>
      <p:ext uri="{BB962C8B-B14F-4D97-AF65-F5344CB8AC3E}">
        <p14:creationId xmlns:p14="http://schemas.microsoft.com/office/powerpoint/2010/main" val="13714672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cap="flat"/>
        </p:spPr>
      </p:sp>
      <p:sp>
        <p:nvSpPr>
          <p:cNvPr id="68611" name="Rectangle 3"/>
          <p:cNvSpPr>
            <a:spLocks noGrp="1" noChangeArrowheads="1"/>
          </p:cNvSpPr>
          <p:nvPr>
            <p:ph type="body" idx="1"/>
          </p:nvPr>
        </p:nvSpPr>
        <p:spPr>
          <a:noFill/>
          <a:ln w="9525"/>
        </p:spPr>
        <p:txBody>
          <a:bodyPr/>
          <a:lstStyle/>
          <a:p>
            <a:endParaRPr lang="en-US" dirty="0"/>
          </a:p>
        </p:txBody>
      </p:sp>
    </p:spTree>
    <p:extLst>
      <p:ext uri="{BB962C8B-B14F-4D97-AF65-F5344CB8AC3E}">
        <p14:creationId xmlns:p14="http://schemas.microsoft.com/office/powerpoint/2010/main" val="855286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1701525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20</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15635082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a:ln cap="flat"/>
        </p:spPr>
      </p:sp>
      <p:sp>
        <p:nvSpPr>
          <p:cNvPr id="179203" name="Rectangle 3"/>
          <p:cNvSpPr>
            <a:spLocks noGrp="1" noChangeArrowheads="1"/>
          </p:cNvSpPr>
          <p:nvPr>
            <p:ph type="body" idx="1"/>
          </p:nvPr>
        </p:nvSpPr>
        <p:spPr>
          <a:ln/>
        </p:spPr>
        <p:txBody>
          <a:bodyPr/>
          <a:lstStyle/>
          <a:p>
            <a:endParaRPr lang="en-US" altLang="en-US"/>
          </a:p>
        </p:txBody>
      </p:sp>
    </p:spTree>
    <p:extLst>
      <p:ext uri="{BB962C8B-B14F-4D97-AF65-F5344CB8AC3E}">
        <p14:creationId xmlns:p14="http://schemas.microsoft.com/office/powerpoint/2010/main" val="41785697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31590226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1852402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40309783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29553421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3140779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Base</a:t>
            </a:r>
            <a:r>
              <a:rPr lang="en-US" baseline="0" dirty="0"/>
              <a:t> Price: return on investment (</a:t>
            </a:r>
            <a:r>
              <a:rPr lang="en-US" baseline="0" dirty="0" err="1"/>
              <a:t>r_Investment</a:t>
            </a:r>
            <a:r>
              <a:rPr lang="en-US" baseline="0" dirty="0"/>
              <a:t>) * value of a parking space (</a:t>
            </a:r>
            <a:r>
              <a:rPr lang="en-US" baseline="0" dirty="0" err="1"/>
              <a:t>v_parking</a:t>
            </a:r>
            <a:r>
              <a:rPr lang="en-US" baseline="0" dirty="0"/>
              <a:t>) + yearly operations plus depreciation, per </a:t>
            </a:r>
            <a:r>
              <a:rPr lang="en-US" baseline="0" dirty="0" err="1"/>
              <a:t>space;nHoursPeryear</a:t>
            </a:r>
            <a:r>
              <a:rPr lang="en-US" baseline="0" dirty="0"/>
              <a:t> is the number of hours per year = 365*24. </a:t>
            </a:r>
            <a:r>
              <a:rPr lang="en-US" baseline="0" dirty="0" err="1"/>
              <a:t>fTO</a:t>
            </a:r>
            <a:r>
              <a:rPr lang="en-US" baseline="0" dirty="0"/>
              <a:t> is fraction of time occupied.</a:t>
            </a:r>
          </a:p>
          <a:p>
            <a:endParaRPr lang="en-US" baseline="0" dirty="0"/>
          </a:p>
          <a:p>
            <a:r>
              <a:rPr lang="en-US" baseline="0" dirty="0"/>
              <a:t>Congestion price: B is the base multiplier, raised to power, to increase price. Will be increased above 2 if vacancy gets too low too often. V is the vacancy rate. (1 minus occupancy) </a:t>
            </a:r>
          </a:p>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55</a:t>
            </a:fld>
            <a:endParaRPr lang="en-US"/>
          </a:p>
        </p:txBody>
      </p:sp>
    </p:spTree>
    <p:extLst>
      <p:ext uri="{BB962C8B-B14F-4D97-AF65-F5344CB8AC3E}">
        <p14:creationId xmlns:p14="http://schemas.microsoft.com/office/powerpoint/2010/main" val="2906279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cap="flat"/>
        </p:spPr>
      </p:sp>
      <p:sp>
        <p:nvSpPr>
          <p:cNvPr id="69635" name="Rectangle 3"/>
          <p:cNvSpPr>
            <a:spLocks noGrp="1" noChangeArrowheads="1"/>
          </p:cNvSpPr>
          <p:nvPr>
            <p:ph type="body" idx="1"/>
          </p:nvPr>
        </p:nvSpPr>
        <p:spPr>
          <a:noFill/>
          <a:ln w="9525"/>
        </p:spPr>
        <p:txBody>
          <a:bodyPr/>
          <a:lstStyle/>
          <a:p>
            <a:endParaRPr lang="en-US" dirty="0"/>
          </a:p>
        </p:txBody>
      </p:sp>
    </p:spTree>
    <p:extLst>
      <p:ext uri="{BB962C8B-B14F-4D97-AF65-F5344CB8AC3E}">
        <p14:creationId xmlns:p14="http://schemas.microsoft.com/office/powerpoint/2010/main" val="42608631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cap="flat"/>
        </p:spPr>
      </p:sp>
      <p:sp>
        <p:nvSpPr>
          <p:cNvPr id="72707" name="Rectangle 3"/>
          <p:cNvSpPr>
            <a:spLocks noGrp="1" noChangeArrowheads="1"/>
          </p:cNvSpPr>
          <p:nvPr>
            <p:ph type="body" idx="1"/>
          </p:nvPr>
        </p:nvSpPr>
        <p:spPr>
          <a:noFill/>
          <a:ln w="9525"/>
        </p:spPr>
        <p:txBody>
          <a:bodyPr/>
          <a:lstStyle/>
          <a:p>
            <a:endParaRPr lang="en-US" dirty="0"/>
          </a:p>
        </p:txBody>
      </p:sp>
    </p:spTree>
    <p:extLst>
      <p:ext uri="{BB962C8B-B14F-4D97-AF65-F5344CB8AC3E}">
        <p14:creationId xmlns:p14="http://schemas.microsoft.com/office/powerpoint/2010/main" val="1596608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bwMode="auto">
          <a:xfrm>
            <a:off x="1214438" y="709613"/>
            <a:ext cx="4678362" cy="3508375"/>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7" name="Rectangle 3"/>
          <p:cNvSpPr>
            <a:spLocks noGrp="1" noChangeArrowheads="1"/>
          </p:cNvSpPr>
          <p:nvPr>
            <p:ph type="body" idx="1"/>
          </p:nvPr>
        </p:nvSpPr>
        <p:spPr bwMode="auto">
          <a:xfrm>
            <a:off x="947953" y="4459963"/>
            <a:ext cx="5206570" cy="422489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3227" tIns="45795" rIns="93227" bIns="45795"/>
          <a:lstStyle/>
          <a:p>
            <a:endParaRPr lang="en-US" altLang="en-US"/>
          </a:p>
        </p:txBody>
      </p:sp>
    </p:spTree>
    <p:extLst>
      <p:ext uri="{BB962C8B-B14F-4D97-AF65-F5344CB8AC3E}">
        <p14:creationId xmlns:p14="http://schemas.microsoft.com/office/powerpoint/2010/main" val="2954044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xfrm>
            <a:off x="1214438" y="709613"/>
            <a:ext cx="4678362" cy="3508375"/>
          </a:xfrm>
          <a:prstGeom prst="rect">
            <a:avLst/>
          </a:prstGeom>
          <a:noFill/>
          <a:ln w="12700" cap="flat">
            <a:solidFill>
              <a:schemeClr val="tx1"/>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3" name="Rectangle 3"/>
          <p:cNvSpPr>
            <a:spLocks noGrp="1" noChangeArrowheads="1"/>
          </p:cNvSpPr>
          <p:nvPr>
            <p:ph type="body" idx="1"/>
          </p:nvPr>
        </p:nvSpPr>
        <p:spPr bwMode="auto">
          <a:xfrm>
            <a:off x="947953" y="4459963"/>
            <a:ext cx="5206570" cy="422489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3227" tIns="45795" rIns="93227" bIns="45795"/>
          <a:lstStyle/>
          <a:p>
            <a:endParaRPr lang="en-US" altLang="en-US"/>
          </a:p>
        </p:txBody>
      </p:sp>
    </p:spTree>
    <p:extLst>
      <p:ext uri="{BB962C8B-B14F-4D97-AF65-F5344CB8AC3E}">
        <p14:creationId xmlns:p14="http://schemas.microsoft.com/office/powerpoint/2010/main" val="4069111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23</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24</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25</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26</a:t>
            </a:fld>
            <a:endParaRPr lang="en-US" dirty="0"/>
          </a:p>
        </p:txBody>
      </p:sp>
    </p:spTree>
    <p:extLst>
      <p:ext uri="{BB962C8B-B14F-4D97-AF65-F5344CB8AC3E}">
        <p14:creationId xmlns:p14="http://schemas.microsoft.com/office/powerpoint/2010/main" val="4066446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F34503-8441-4A9E-A1E4-F225920D931A}" type="slidenum">
              <a:rPr lang="en-US" smtClean="0"/>
              <a:pPr/>
              <a:t>27</a:t>
            </a:fld>
            <a:endParaRPr lang="en-US" dirty="0"/>
          </a:p>
        </p:txBody>
      </p:sp>
    </p:spTree>
    <p:extLst>
      <p:ext uri="{BB962C8B-B14F-4D97-AF65-F5344CB8AC3E}">
        <p14:creationId xmlns:p14="http://schemas.microsoft.com/office/powerpoint/2010/main" val="4066446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t>Mike Bullock</a:t>
            </a:r>
            <a:endParaRPr lang="en-US" dirty="0"/>
          </a:p>
        </p:txBody>
      </p:sp>
      <p:sp>
        <p:nvSpPr>
          <p:cNvPr id="5" name="Footer Placeholder 4"/>
          <p:cNvSpPr>
            <a:spLocks noGrp="1"/>
          </p:cNvSpPr>
          <p:nvPr>
            <p:ph type="ftr" sz="quarter" idx="11"/>
          </p:nvPr>
        </p:nvSpPr>
        <p:spPr/>
        <p:txBody>
          <a:bodyPr/>
          <a:lstStyle/>
          <a:p>
            <a:r>
              <a:rPr lang="en-US"/>
              <a:t>EUEC 2021</a:t>
            </a:r>
            <a:endParaRPr lang="en-US" b="1"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Mike Bullock</a:t>
            </a:r>
            <a:endParaRPr lang="en-US" dirty="0"/>
          </a:p>
        </p:txBody>
      </p:sp>
      <p:sp>
        <p:nvSpPr>
          <p:cNvPr id="5" name="Footer Placeholder 4"/>
          <p:cNvSpPr>
            <a:spLocks noGrp="1"/>
          </p:cNvSpPr>
          <p:nvPr>
            <p:ph type="ftr" sz="quarter" idx="11"/>
          </p:nvPr>
        </p:nvSpPr>
        <p:spPr/>
        <p:txBody>
          <a:bodyPr/>
          <a:lstStyle/>
          <a:p>
            <a:r>
              <a:rPr lang="fr-FR"/>
              <a:t>EUEC 2021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Mike Bullock</a:t>
            </a:r>
            <a:endParaRPr lang="en-US" dirty="0"/>
          </a:p>
        </p:txBody>
      </p:sp>
      <p:sp>
        <p:nvSpPr>
          <p:cNvPr id="5" name="Footer Placeholder 4"/>
          <p:cNvSpPr>
            <a:spLocks noGrp="1"/>
          </p:cNvSpPr>
          <p:nvPr>
            <p:ph type="ftr" sz="quarter" idx="11"/>
          </p:nvPr>
        </p:nvSpPr>
        <p:spPr/>
        <p:txBody>
          <a:bodyPr/>
          <a:lstStyle/>
          <a:p>
            <a:r>
              <a:rPr lang="fr-FR"/>
              <a:t>EUEC 2021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05914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r>
              <a:rPr lang="en-US"/>
              <a:t>Mike Bullock</a:t>
            </a:r>
            <a:endParaRPr lang="en-US" dirty="0"/>
          </a:p>
        </p:txBody>
      </p:sp>
      <p:sp>
        <p:nvSpPr>
          <p:cNvPr id="5" name="Footer Placeholder 4"/>
          <p:cNvSpPr>
            <a:spLocks noGrp="1"/>
          </p:cNvSpPr>
          <p:nvPr>
            <p:ph type="ftr" sz="quarter" idx="11"/>
          </p:nvPr>
        </p:nvSpPr>
        <p:spPr/>
        <p:txBody>
          <a:bodyPr/>
          <a:lstStyle>
            <a:lvl1pPr>
              <a:defRPr/>
            </a:lvl1pPr>
          </a:lstStyle>
          <a:p>
            <a:r>
              <a:rPr lang="fr-FR"/>
              <a:t>EUEC 2021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Mike Bullock</a:t>
            </a:r>
            <a:endParaRPr lang="en-US" dirty="0"/>
          </a:p>
        </p:txBody>
      </p:sp>
      <p:sp>
        <p:nvSpPr>
          <p:cNvPr id="5" name="Footer Placeholder 4"/>
          <p:cNvSpPr>
            <a:spLocks noGrp="1"/>
          </p:cNvSpPr>
          <p:nvPr>
            <p:ph type="ftr" sz="quarter" idx="11"/>
          </p:nvPr>
        </p:nvSpPr>
        <p:spPr/>
        <p:txBody>
          <a:bodyPr/>
          <a:lstStyle/>
          <a:p>
            <a:r>
              <a:rPr lang="fr-FR"/>
              <a:t>EUEC 2021</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Mike Bullock</a:t>
            </a:r>
            <a:endParaRPr lang="en-US" dirty="0"/>
          </a:p>
        </p:txBody>
      </p:sp>
      <p:sp>
        <p:nvSpPr>
          <p:cNvPr id="6" name="Footer Placeholder 5"/>
          <p:cNvSpPr>
            <a:spLocks noGrp="1"/>
          </p:cNvSpPr>
          <p:nvPr>
            <p:ph type="ftr" sz="quarter" idx="11"/>
          </p:nvPr>
        </p:nvSpPr>
        <p:spPr/>
        <p:txBody>
          <a:bodyPr/>
          <a:lstStyle/>
          <a:p>
            <a:r>
              <a:rPr lang="fr-FR"/>
              <a:t>EUEC 2021</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Mike Bullock</a:t>
            </a:r>
            <a:endParaRPr lang="en-US" dirty="0"/>
          </a:p>
        </p:txBody>
      </p:sp>
      <p:sp>
        <p:nvSpPr>
          <p:cNvPr id="8" name="Footer Placeholder 7"/>
          <p:cNvSpPr>
            <a:spLocks noGrp="1"/>
          </p:cNvSpPr>
          <p:nvPr>
            <p:ph type="ftr" sz="quarter" idx="11"/>
          </p:nvPr>
        </p:nvSpPr>
        <p:spPr/>
        <p:txBody>
          <a:bodyPr/>
          <a:lstStyle/>
          <a:p>
            <a:r>
              <a:rPr lang="fr-FR"/>
              <a:t>EUEC 2021</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Mike Bullock</a:t>
            </a:r>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Mike Bullock</a:t>
            </a:r>
            <a:endParaRPr lang="en-US" dirty="0"/>
          </a:p>
        </p:txBody>
      </p:sp>
      <p:sp>
        <p:nvSpPr>
          <p:cNvPr id="3" name="Footer Placeholder 2"/>
          <p:cNvSpPr>
            <a:spLocks noGrp="1"/>
          </p:cNvSpPr>
          <p:nvPr>
            <p:ph type="ftr" sz="quarter" idx="11"/>
          </p:nvPr>
        </p:nvSpPr>
        <p:spPr/>
        <p:txBody>
          <a:bodyPr/>
          <a:lstStyle/>
          <a:p>
            <a:r>
              <a:rPr lang="fr-FR"/>
              <a:t>EUEC 2021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Mike Bullock</a:t>
            </a:r>
            <a:endParaRPr lang="en-US" dirty="0"/>
          </a:p>
        </p:txBody>
      </p:sp>
      <p:sp>
        <p:nvSpPr>
          <p:cNvPr id="6" name="Footer Placeholder 5"/>
          <p:cNvSpPr>
            <a:spLocks noGrp="1"/>
          </p:cNvSpPr>
          <p:nvPr>
            <p:ph type="ftr" sz="quarter" idx="11"/>
          </p:nvPr>
        </p:nvSpPr>
        <p:spPr/>
        <p:txBody>
          <a:bodyPr/>
          <a:lstStyle/>
          <a:p>
            <a:r>
              <a:rPr lang="fr-FR"/>
              <a:t>EUEC 2021</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Mike Bullock</a:t>
            </a:r>
            <a:endParaRPr lang="en-US" dirty="0"/>
          </a:p>
        </p:txBody>
      </p:sp>
      <p:sp>
        <p:nvSpPr>
          <p:cNvPr id="6" name="Footer Placeholder 5"/>
          <p:cNvSpPr>
            <a:spLocks noGrp="1"/>
          </p:cNvSpPr>
          <p:nvPr>
            <p:ph type="ftr" sz="quarter" idx="11"/>
          </p:nvPr>
        </p:nvSpPr>
        <p:spPr/>
        <p:txBody>
          <a:bodyPr/>
          <a:lstStyle/>
          <a:p>
            <a:r>
              <a:rPr lang="fr-FR"/>
              <a:t>EUEC 2021</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Mike Bullock</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EUEC 2021</a:t>
            </a:r>
            <a:endParaRPr lang="en-US" b="1"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ike_bullock@earthlink.ne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mike_bullock@earthlink.net"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8.emf"/><Relationship Id="rId4" Type="http://schemas.openxmlformats.org/officeDocument/2006/relationships/image" Target="../media/image7.w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www.cadem.org/our-party/standing-committees/body/CDP-Platform-2018.pdf"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en.wikipedia.org/wiki/File:Co2-temperature-plot.sv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upload.wikimedia.org/wikipedia/commons/5/51/Mauna_Loa_Carbon_Dioxide-en.svg" TargetMode="External"/><Relationship Id="rId4" Type="http://schemas.openxmlformats.org/officeDocument/2006/relationships/image" Target="../media/image19.png"/></Relationships>
</file>

<file path=ppt/slides/_rels/slide46.xml.rels><?xml version="1.0" encoding="UTF-8" standalone="yes"?>
<Relationships xmlns="http://schemas.openxmlformats.org/package/2006/relationships"><Relationship Id="rId3" Type="http://schemas.openxmlformats.org/officeDocument/2006/relationships/hyperlink" Target="http://en.wikipedia.org/wiki/File:Co2-temperature-plot.sv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hyperlink" Target="http://upload.wikimedia.org/wikipedia/en/6/63/Co2-temperature-plot.svg" TargetMode="External"/><Relationship Id="rId4" Type="http://schemas.openxmlformats.org/officeDocument/2006/relationships/image" Target="../media/image19.png"/></Relationships>
</file>

<file path=ppt/slides/_rels/slide47.xml.rels><?xml version="1.0" encoding="UTF-8" standalone="yes"?>
<Relationships xmlns="http://schemas.openxmlformats.org/package/2006/relationships"><Relationship Id="rId3" Type="http://schemas.openxmlformats.org/officeDocument/2006/relationships/hyperlink" Target="http://www.esr.org/outreach/climate_change/mans_impact/large/co2_temp.jpg"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85800"/>
            <a:ext cx="7974495" cy="2438400"/>
          </a:xfrm>
        </p:spPr>
        <p:txBody>
          <a:bodyPr>
            <a:noAutofit/>
          </a:bodyPr>
          <a:lstStyle/>
          <a:p>
            <a:r>
              <a:rPr lang="en-US" sz="5400" b="1" i="1" u="sng" dirty="0">
                <a:solidFill>
                  <a:srgbClr val="00B050"/>
                </a:solidFill>
              </a:rPr>
              <a:t>Eliminating the Harm</a:t>
            </a:r>
            <a:r>
              <a:rPr lang="en-US" sz="5400" b="1" i="1" dirty="0">
                <a:solidFill>
                  <a:srgbClr val="00B050"/>
                </a:solidFill>
              </a:rPr>
              <a:t> </a:t>
            </a:r>
            <a:r>
              <a:rPr lang="en-US" sz="5400" b="1" dirty="0"/>
              <a:t>of </a:t>
            </a:r>
            <a:r>
              <a:rPr lang="en-US" sz="5400" b="1" dirty="0">
                <a:solidFill>
                  <a:srgbClr val="FF0000"/>
                </a:solidFill>
              </a:rPr>
              <a:t>Bundled-Cost</a:t>
            </a:r>
            <a:r>
              <a:rPr lang="en-US" sz="5400" b="1" dirty="0"/>
              <a:t> or </a:t>
            </a:r>
            <a:r>
              <a:rPr lang="en-US" sz="5400" b="1" dirty="0">
                <a:solidFill>
                  <a:srgbClr val="FF0000"/>
                </a:solidFill>
              </a:rPr>
              <a:t>Bundled-Benefit</a:t>
            </a:r>
            <a:r>
              <a:rPr lang="en-US" sz="5400" b="1" dirty="0"/>
              <a:t> Parking  </a:t>
            </a:r>
            <a:endParaRPr lang="en-US" sz="5400" dirty="0"/>
          </a:p>
        </p:txBody>
      </p:sp>
      <p:sp>
        <p:nvSpPr>
          <p:cNvPr id="5" name="Footer Placeholder 4"/>
          <p:cNvSpPr>
            <a:spLocks noGrp="1"/>
          </p:cNvSpPr>
          <p:nvPr>
            <p:ph type="ftr" sz="quarter" idx="11"/>
          </p:nvPr>
        </p:nvSpPr>
        <p:spPr/>
        <p:txBody>
          <a:bodyPr/>
          <a:lstStyle/>
          <a:p>
            <a:r>
              <a:rPr lang="fr-FR"/>
              <a:t>EUEC 2021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7" name="Title 1"/>
          <p:cNvSpPr txBox="1">
            <a:spLocks/>
          </p:cNvSpPr>
          <p:nvPr/>
        </p:nvSpPr>
        <p:spPr>
          <a:xfrm>
            <a:off x="304800" y="2971800"/>
            <a:ext cx="8126895" cy="2667000"/>
          </a:xfrm>
          <a:prstGeom prst="rect">
            <a:avLst/>
          </a:prstGeom>
        </p:spPr>
        <p:txBody>
          <a:bodyPr vert="horz" lIns="91440" tIns="45720" rIns="91440" bIns="45720" rtlCol="0" anchor="ctr">
            <a:normAutofit fontScale="90000" lnSpcReduction="10000"/>
          </a:bodyPr>
          <a:lstStyle/>
          <a:p>
            <a:pPr lvl="1">
              <a:spcBef>
                <a:spcPct val="0"/>
              </a:spcBef>
            </a:pPr>
            <a:endParaRPr kumimoji="0" lang="en-US" sz="3400" b="1" i="0" u="none" strike="noStrike" kern="1200" cap="none" spc="0" normalizeH="0" baseline="0" noProof="0" dirty="0">
              <a:ln>
                <a:noFill/>
              </a:ln>
              <a:solidFill>
                <a:schemeClr val="tx1"/>
              </a:solidFill>
              <a:effectLst/>
              <a:uLnTx/>
              <a:uFillTx/>
              <a:latin typeface="+mj-lt"/>
              <a:ea typeface="+mj-ea"/>
              <a:cs typeface="+mj-cs"/>
            </a:endParaRPr>
          </a:p>
          <a:p>
            <a:pPr lvl="1">
              <a:spcBef>
                <a:spcPct val="0"/>
              </a:spcBef>
              <a:buFont typeface="Arial" pitchFamily="34" charset="0"/>
              <a:buChar char="•"/>
            </a:pPr>
            <a:r>
              <a:rPr lang="en-US" sz="3400" b="1" dirty="0">
                <a:latin typeface="+mj-lt"/>
                <a:ea typeface="+mj-ea"/>
                <a:cs typeface="+mj-cs"/>
              </a:rPr>
              <a:t>   </a:t>
            </a:r>
            <a:r>
              <a:rPr lang="en-US" sz="3400" b="1" dirty="0"/>
              <a:t>Definitions of Parking Systems</a:t>
            </a:r>
            <a:endParaRPr lang="en-US" sz="3400" b="1" dirty="0">
              <a:latin typeface="+mj-lt"/>
              <a:ea typeface="+mj-ea"/>
              <a:cs typeface="+mj-cs"/>
            </a:endParaRPr>
          </a:p>
          <a:p>
            <a:pPr lvl="1">
              <a:spcBef>
                <a:spcPct val="0"/>
              </a:spcBef>
              <a:buFont typeface="Arial" pitchFamily="34" charset="0"/>
              <a:buChar char="•"/>
            </a:pPr>
            <a:r>
              <a:rPr kumimoji="0" lang="en-US" sz="3400" b="1" i="0" u="none" strike="noStrike" kern="1200" cap="none" spc="0" normalizeH="0" baseline="0" noProof="0" dirty="0">
                <a:ln>
                  <a:noFill/>
                </a:ln>
                <a:solidFill>
                  <a:schemeClr val="tx1"/>
                </a:solidFill>
                <a:effectLst/>
                <a:uLnTx/>
                <a:uFillTx/>
                <a:latin typeface="+mj-lt"/>
                <a:ea typeface="+mj-ea"/>
                <a:cs typeface="+mj-cs"/>
              </a:rPr>
              <a:t>    New System: </a:t>
            </a:r>
            <a:r>
              <a:rPr kumimoji="0" lang="en-US" sz="3400" b="1" i="1" u="none" strike="noStrike" kern="1200" cap="none" spc="0" normalizeH="0" baseline="0" noProof="0" dirty="0">
                <a:ln>
                  <a:noFill/>
                </a:ln>
                <a:solidFill>
                  <a:srgbClr val="00B050"/>
                </a:solidFill>
                <a:effectLst/>
                <a:uLnTx/>
                <a:uFillTx/>
                <a:latin typeface="+mj-lt"/>
                <a:ea typeface="+mj-ea"/>
                <a:cs typeface="+mj-cs"/>
              </a:rPr>
              <a:t>Dividend-Account</a:t>
            </a:r>
            <a:r>
              <a:rPr kumimoji="0" lang="en-US" sz="3400" b="1" i="1" u="none" strike="noStrike" kern="1200" cap="none" spc="0" normalizeH="0" noProof="0" dirty="0">
                <a:ln>
                  <a:noFill/>
                </a:ln>
                <a:solidFill>
                  <a:srgbClr val="00B050"/>
                </a:solidFill>
                <a:effectLst/>
                <a:uLnTx/>
                <a:uFillTx/>
                <a:latin typeface="+mj-lt"/>
                <a:ea typeface="+mj-ea"/>
                <a:cs typeface="+mj-cs"/>
              </a:rPr>
              <a:t> Parking</a:t>
            </a:r>
            <a:endParaRPr kumimoji="0" lang="en-US" sz="3400" b="1" i="1" u="none" strike="noStrike" kern="1200" cap="none" spc="0" normalizeH="0" baseline="0" noProof="0" dirty="0">
              <a:ln>
                <a:noFill/>
              </a:ln>
              <a:solidFill>
                <a:srgbClr val="00B050"/>
              </a:solidFill>
              <a:effectLst/>
              <a:uLnTx/>
              <a:uFillTx/>
              <a:latin typeface="+mj-lt"/>
              <a:ea typeface="+mj-ea"/>
              <a:cs typeface="+mj-cs"/>
            </a:endParaRPr>
          </a:p>
          <a:p>
            <a:pPr lvl="2">
              <a:spcBef>
                <a:spcPct val="0"/>
              </a:spcBef>
              <a:buFont typeface="Arial" pitchFamily="34" charset="0"/>
              <a:buChar char="•"/>
            </a:pPr>
            <a:r>
              <a:rPr lang="en-US" sz="2900" b="1" dirty="0">
                <a:latin typeface="+mj-lt"/>
                <a:ea typeface="+mj-ea"/>
                <a:cs typeface="+mj-cs"/>
              </a:rPr>
              <a:t>    Motivations for change</a:t>
            </a:r>
          </a:p>
          <a:p>
            <a:pPr lvl="2">
              <a:spcBef>
                <a:spcPct val="0"/>
              </a:spcBef>
              <a:buFont typeface="Arial" pitchFamily="34" charset="0"/>
              <a:buChar char="•"/>
            </a:pPr>
            <a:r>
              <a:rPr lang="en-US" sz="2900" b="1" dirty="0">
                <a:latin typeface="+mj-lt"/>
                <a:ea typeface="+mj-ea"/>
                <a:cs typeface="+mj-cs"/>
              </a:rPr>
              <a:t>    Definition and features</a:t>
            </a:r>
          </a:p>
          <a:p>
            <a:pPr lvl="2">
              <a:spcBef>
                <a:spcPct val="0"/>
              </a:spcBef>
              <a:buFont typeface="Arial" pitchFamily="34" charset="0"/>
              <a:buChar char="•"/>
            </a:pPr>
            <a:r>
              <a:rPr lang="en-US" sz="2900" b="1" dirty="0">
                <a:latin typeface="+mj-lt"/>
                <a:ea typeface="+mj-ea"/>
                <a:cs typeface="+mj-cs"/>
              </a:rPr>
              <a:t>    A demonstration project</a:t>
            </a:r>
          </a:p>
        </p:txBody>
      </p:sp>
      <p:sp>
        <p:nvSpPr>
          <p:cNvPr id="6" name="Slide Number Placeholder 3"/>
          <p:cNvSpPr txBox="1">
            <a:spLocks/>
          </p:cNvSpPr>
          <p:nvPr/>
        </p:nvSpPr>
        <p:spPr>
          <a:xfrm>
            <a:off x="5486398" y="5486400"/>
            <a:ext cx="3254829" cy="990600"/>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solidFill>
                  <a:schemeClr val="tx1"/>
                </a:solidFill>
                <a:latin typeface="Arial" panose="020B0604020202020204" pitchFamily="34" charset="0"/>
                <a:cs typeface="Arial" panose="020B0604020202020204" pitchFamily="34" charset="0"/>
              </a:rPr>
              <a:t>Mike Bullock </a:t>
            </a:r>
            <a:r>
              <a:rPr lang="en-US" sz="1600" b="1" dirty="0">
                <a:solidFill>
                  <a:schemeClr val="tx1"/>
                </a:solidFill>
                <a:latin typeface="Arial" panose="020B0604020202020204" pitchFamily="34" charset="0"/>
                <a:cs typeface="Arial" panose="020B0604020202020204" pitchFamily="34" charset="0"/>
                <a:hlinkClick r:id="rId2"/>
              </a:rPr>
              <a:t>mike_bullock@earthlink.net</a:t>
            </a:r>
            <a:endParaRPr lang="en-US" sz="1600" b="1" dirty="0">
              <a:solidFill>
                <a:schemeClr val="tx1"/>
              </a:solidFill>
              <a:latin typeface="Arial" panose="020B0604020202020204" pitchFamily="34" charset="0"/>
              <a:cs typeface="Arial" panose="020B0604020202020204" pitchFamily="34" charset="0"/>
            </a:endParaRPr>
          </a:p>
          <a:p>
            <a:pPr algn="ctr"/>
            <a:r>
              <a:rPr lang="en-US" sz="1600" b="1" dirty="0">
                <a:solidFill>
                  <a:schemeClr val="tx1"/>
                </a:solidFill>
                <a:latin typeface="Arial" panose="020B0604020202020204" pitchFamily="34" charset="0"/>
                <a:cs typeface="Arial" panose="020B0604020202020204" pitchFamily="34" charset="0"/>
              </a:rPr>
              <a:t>760-754-8025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514600"/>
            <a:ext cx="8153400" cy="1295400"/>
          </a:xfrm>
        </p:spPr>
        <p:txBody>
          <a:bodyPr>
            <a:normAutofit fontScale="90000"/>
          </a:bodyPr>
          <a:lstStyle/>
          <a:p>
            <a:r>
              <a:rPr lang="en-US" sz="3200" b="1" dirty="0"/>
              <a:t>A System to Eliminate the Harm of Bundled-Benefit Car Parking for City Employees</a:t>
            </a:r>
            <a:br>
              <a:rPr lang="en-US" sz="3200" b="1" dirty="0"/>
            </a:br>
            <a:r>
              <a:rPr lang="en-US" sz="2700" b="1" dirty="0"/>
              <a:t>300 North Coast Highway</a:t>
            </a:r>
            <a:endParaRPr lang="en-US" sz="2700" dirty="0"/>
          </a:p>
        </p:txBody>
      </p:sp>
      <p:sp>
        <p:nvSpPr>
          <p:cNvPr id="4" name="Slide Number Placeholder 3"/>
          <p:cNvSpPr>
            <a:spLocks noGrp="1"/>
          </p:cNvSpPr>
          <p:nvPr>
            <p:ph type="sldNum" sz="quarter" idx="12"/>
          </p:nvPr>
        </p:nvSpPr>
        <p:spPr>
          <a:xfrm>
            <a:off x="5765800" y="5444192"/>
            <a:ext cx="3254829" cy="990600"/>
          </a:xfrm>
        </p:spPr>
        <p:txBody>
          <a:bodyPr/>
          <a:lstStyle/>
          <a:p>
            <a:pPr algn="ctr"/>
            <a:r>
              <a:rPr lang="en-US" sz="1600" b="1" dirty="0">
                <a:solidFill>
                  <a:schemeClr val="tx1"/>
                </a:solidFill>
                <a:latin typeface="Arial" panose="020B0604020202020204" pitchFamily="34" charset="0"/>
                <a:cs typeface="Arial" panose="020B0604020202020204" pitchFamily="34" charset="0"/>
              </a:rPr>
              <a:t>Mike Bullock </a:t>
            </a:r>
            <a:r>
              <a:rPr lang="en-US" sz="1600" b="1" dirty="0">
                <a:solidFill>
                  <a:schemeClr val="tx1"/>
                </a:solidFill>
                <a:latin typeface="Arial" panose="020B0604020202020204" pitchFamily="34" charset="0"/>
                <a:cs typeface="Arial" panose="020B0604020202020204" pitchFamily="34" charset="0"/>
                <a:hlinkClick r:id="rId2"/>
              </a:rPr>
              <a:t>mike_bullock@earthlink.net</a:t>
            </a:r>
            <a:endParaRPr lang="en-US" sz="1600" b="1" dirty="0">
              <a:solidFill>
                <a:schemeClr val="tx1"/>
              </a:solidFill>
              <a:latin typeface="Arial" panose="020B0604020202020204" pitchFamily="34" charset="0"/>
              <a:cs typeface="Arial" panose="020B0604020202020204" pitchFamily="34" charset="0"/>
            </a:endParaRPr>
          </a:p>
          <a:p>
            <a:pPr algn="ctr"/>
            <a:r>
              <a:rPr lang="en-US" sz="1600" b="1" dirty="0">
                <a:solidFill>
                  <a:schemeClr val="tx1"/>
                </a:solidFill>
                <a:latin typeface="Arial" panose="020B0604020202020204" pitchFamily="34" charset="0"/>
                <a:cs typeface="Arial" panose="020B0604020202020204" pitchFamily="34" charset="0"/>
              </a:rPr>
              <a:t>760-7548025</a:t>
            </a:r>
          </a:p>
        </p:txBody>
      </p:sp>
      <p:sp>
        <p:nvSpPr>
          <p:cNvPr id="6" name="Title 1"/>
          <p:cNvSpPr txBox="1">
            <a:spLocks/>
          </p:cNvSpPr>
          <p:nvPr/>
        </p:nvSpPr>
        <p:spPr>
          <a:xfrm>
            <a:off x="725714" y="381000"/>
            <a:ext cx="8153400" cy="1828800"/>
          </a:xfrm>
          <a:prstGeom prst="rect">
            <a:avLst/>
          </a:prstGeom>
        </p:spPr>
        <p:txBody>
          <a:bodyPr vert="horz" lIns="91440" tIns="45720" rIns="91440" bIns="45720" rtlCol="0"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400" b="1" dirty="0"/>
              <a:t>A </a:t>
            </a:r>
            <a:r>
              <a:rPr lang="en-US" sz="5400" b="1" i="1" dirty="0"/>
              <a:t>Dividend-Account Parking System</a:t>
            </a:r>
            <a:r>
              <a:rPr lang="en-US" sz="5400" b="1" dirty="0"/>
              <a:t> for Oceanside’s Civic Center Garage</a:t>
            </a:r>
            <a:endParaRPr lang="en-US" sz="5400" dirty="0"/>
          </a:p>
        </p:txBody>
      </p:sp>
      <p:sp>
        <p:nvSpPr>
          <p:cNvPr id="9" name="TextBox 8"/>
          <p:cNvSpPr txBox="1"/>
          <p:nvPr/>
        </p:nvSpPr>
        <p:spPr>
          <a:xfrm>
            <a:off x="609600" y="4191000"/>
            <a:ext cx="5181600" cy="2246769"/>
          </a:xfrm>
          <a:prstGeom prst="rect">
            <a:avLst/>
          </a:prstGeom>
          <a:noFill/>
        </p:spPr>
        <p:txBody>
          <a:bodyPr wrap="square" rtlCol="0">
            <a:spAutoFit/>
          </a:bodyPr>
          <a:lstStyle/>
          <a:p>
            <a:pPr marL="285750" indent="-285750">
              <a:buFont typeface="Arial" panose="020B0604020202020204" pitchFamily="34" charset="0"/>
              <a:buChar char="•"/>
            </a:pPr>
            <a:r>
              <a:rPr lang="en-US" sz="2000" b="1" dirty="0">
                <a:latin typeface="Arial" panose="020B0604020202020204" pitchFamily="34" charset="0"/>
                <a:cs typeface="Arial" panose="020B0604020202020204" pitchFamily="34" charset="0"/>
              </a:rPr>
              <a:t>Top-Level Outcome &amp; Overview</a:t>
            </a:r>
          </a:p>
          <a:p>
            <a:pPr marL="285750" indent="-285750">
              <a:buFont typeface="Arial" panose="020B0604020202020204" pitchFamily="34" charset="0"/>
              <a:buChar char="•"/>
            </a:pPr>
            <a:r>
              <a:rPr lang="en-US" sz="2000" b="1" dirty="0">
                <a:latin typeface="Arial" panose="020B0604020202020204" pitchFamily="34" charset="0"/>
                <a:cs typeface="Arial" panose="020B0604020202020204" pitchFamily="34" charset="0"/>
              </a:rPr>
              <a:t>Some Top-Level Calculations</a:t>
            </a:r>
          </a:p>
          <a:p>
            <a:pPr marL="285750" indent="-285750">
              <a:buFont typeface="Arial" panose="020B0604020202020204" pitchFamily="34" charset="0"/>
              <a:buChar char="•"/>
            </a:pPr>
            <a:r>
              <a:rPr lang="en-US" sz="2000" b="1" dirty="0">
                <a:latin typeface="Arial" panose="020B0604020202020204" pitchFamily="34" charset="0"/>
                <a:cs typeface="Arial" panose="020B0604020202020204" pitchFamily="34" charset="0"/>
              </a:rPr>
              <a:t>Who gets to use the system</a:t>
            </a:r>
          </a:p>
          <a:p>
            <a:pPr marL="285750" indent="-285750">
              <a:buFont typeface="Arial" panose="020B0604020202020204" pitchFamily="34" charset="0"/>
              <a:buChar char="•"/>
            </a:pPr>
            <a:r>
              <a:rPr lang="en-US" sz="2000" b="1" dirty="0">
                <a:latin typeface="Arial" panose="020B0604020202020204" pitchFamily="34" charset="0"/>
                <a:cs typeface="Arial" panose="020B0604020202020204" pitchFamily="34" charset="0"/>
              </a:rPr>
              <a:t>Overcoming problems &amp; perceptions</a:t>
            </a:r>
          </a:p>
          <a:p>
            <a:pPr marL="285750" indent="-285750">
              <a:buFont typeface="Arial" panose="020B0604020202020204" pitchFamily="34" charset="0"/>
              <a:buChar char="•"/>
            </a:pPr>
            <a:r>
              <a:rPr lang="en-US" sz="2000" b="1" dirty="0">
                <a:latin typeface="Arial" panose="020B0604020202020204" pitchFamily="34" charset="0"/>
                <a:cs typeface="Arial" panose="020B0604020202020204" pitchFamily="34" charset="0"/>
              </a:rPr>
              <a:t>Outcomes of a new incentive</a:t>
            </a:r>
          </a:p>
          <a:p>
            <a:pPr marL="285750" indent="-285750">
              <a:buFont typeface="Arial" panose="020B0604020202020204" pitchFamily="34" charset="0"/>
              <a:buChar char="•"/>
            </a:pPr>
            <a:r>
              <a:rPr lang="en-US" sz="2000" b="1" dirty="0">
                <a:latin typeface="Arial" panose="020B0604020202020204" pitchFamily="34" charset="0"/>
                <a:cs typeface="Arial" panose="020B0604020202020204" pitchFamily="34" charset="0"/>
              </a:rPr>
              <a:t>Cash flow (“Hey, where does the $$ come from?”)</a:t>
            </a:r>
          </a:p>
        </p:txBody>
      </p:sp>
      <p:sp>
        <p:nvSpPr>
          <p:cNvPr id="3" name="Footer Placeholder 2"/>
          <p:cNvSpPr>
            <a:spLocks noGrp="1"/>
          </p:cNvSpPr>
          <p:nvPr>
            <p:ph type="ftr" sz="quarter" idx="11"/>
          </p:nvPr>
        </p:nvSpPr>
        <p:spPr/>
        <p:txBody>
          <a:bodyPr/>
          <a:lstStyle/>
          <a:p>
            <a:r>
              <a:rPr lang="en-US"/>
              <a:t>EUEC 2021</a:t>
            </a:r>
            <a:endParaRPr lang="en-US" b="1" dirty="0"/>
          </a:p>
        </p:txBody>
      </p:sp>
    </p:spTree>
    <p:extLst>
      <p:ext uri="{BB962C8B-B14F-4D97-AF65-F5344CB8AC3E}">
        <p14:creationId xmlns:p14="http://schemas.microsoft.com/office/powerpoint/2010/main" val="3715714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Top-Level Outcomes</a:t>
            </a:r>
          </a:p>
        </p:txBody>
      </p:sp>
      <p:sp>
        <p:nvSpPr>
          <p:cNvPr id="3" name="Content Placeholder 2"/>
          <p:cNvSpPr>
            <a:spLocks noGrp="1"/>
          </p:cNvSpPr>
          <p:nvPr>
            <p:ph idx="1"/>
          </p:nvPr>
        </p:nvSpPr>
        <p:spPr>
          <a:xfrm>
            <a:off x="228600" y="1752601"/>
            <a:ext cx="8534400" cy="4419600"/>
          </a:xfrm>
        </p:spPr>
        <p:txBody>
          <a:bodyPr>
            <a:normAutofit/>
          </a:bodyPr>
          <a:lstStyle/>
          <a:p>
            <a:pPr>
              <a:spcBef>
                <a:spcPts val="1800"/>
              </a:spcBef>
            </a:pPr>
            <a:r>
              <a:rPr lang="en-US" sz="3600" dirty="0"/>
              <a:t>Employees that drive every day, break even </a:t>
            </a:r>
            <a:r>
              <a:rPr lang="en-US" sz="3600" b="1" u="sng" dirty="0">
                <a:solidFill>
                  <a:srgbClr val="00B050"/>
                </a:solidFill>
              </a:rPr>
              <a:t>(Lose no money!)</a:t>
            </a:r>
          </a:p>
          <a:p>
            <a:pPr>
              <a:spcBef>
                <a:spcPts val="1800"/>
              </a:spcBef>
            </a:pPr>
            <a:r>
              <a:rPr lang="en-US" sz="3600" dirty="0"/>
              <a:t>Employees get </a:t>
            </a:r>
            <a:r>
              <a:rPr lang="en-US" sz="3600" i="1" dirty="0"/>
              <a:t>paid to not drive </a:t>
            </a:r>
            <a:r>
              <a:rPr lang="en-US" sz="3600" b="1" u="sng" dirty="0">
                <a:solidFill>
                  <a:srgbClr val="00B050"/>
                </a:solidFill>
              </a:rPr>
              <a:t>(Make more money!)</a:t>
            </a:r>
          </a:p>
          <a:p>
            <a:pPr>
              <a:spcBef>
                <a:spcPts val="1800"/>
              </a:spcBef>
            </a:pPr>
            <a:r>
              <a:rPr lang="en-US" sz="3600" dirty="0"/>
              <a:t>Fewer employees drive, reducing Greenhouse Gas (GHG) emissions          </a:t>
            </a:r>
            <a:r>
              <a:rPr lang="en-US" sz="3600" b="1" u="sng" dirty="0">
                <a:solidFill>
                  <a:srgbClr val="00B050"/>
                </a:solidFill>
              </a:rPr>
              <a:t>(Less GHG!)</a:t>
            </a:r>
          </a:p>
          <a:p>
            <a:pPr marL="0" indent="0">
              <a:buNone/>
            </a:pP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Tree>
    <p:extLst>
      <p:ext uri="{BB962C8B-B14F-4D97-AF65-F5344CB8AC3E}">
        <p14:creationId xmlns:p14="http://schemas.microsoft.com/office/powerpoint/2010/main" val="874486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a:t>
            </a:r>
          </a:p>
        </p:txBody>
      </p:sp>
      <p:sp>
        <p:nvSpPr>
          <p:cNvPr id="3" name="Content Placeholder 2"/>
          <p:cNvSpPr>
            <a:spLocks noGrp="1"/>
          </p:cNvSpPr>
          <p:nvPr>
            <p:ph idx="1"/>
          </p:nvPr>
        </p:nvSpPr>
        <p:spPr>
          <a:xfrm>
            <a:off x="228600" y="1600200"/>
            <a:ext cx="8534400" cy="4419600"/>
          </a:xfrm>
        </p:spPr>
        <p:txBody>
          <a:bodyPr>
            <a:normAutofit fontScale="92500" lnSpcReduction="20000"/>
          </a:bodyPr>
          <a:lstStyle/>
          <a:p>
            <a:r>
              <a:rPr lang="en-US" sz="3600" dirty="0"/>
              <a:t>Fully-automated parking system, implemented by a 3</a:t>
            </a:r>
            <a:r>
              <a:rPr lang="en-US" sz="3600" baseline="30000" dirty="0"/>
              <a:t>rd</a:t>
            </a:r>
            <a:r>
              <a:rPr lang="en-US" sz="3600" dirty="0"/>
              <a:t>-party vendor (RFP selection process)</a:t>
            </a:r>
          </a:p>
          <a:p>
            <a:r>
              <a:rPr lang="en-US" sz="3600" dirty="0"/>
              <a:t>operated for the financial gain of employees</a:t>
            </a:r>
          </a:p>
          <a:p>
            <a:pPr lvl="1"/>
            <a:r>
              <a:rPr lang="en-US" dirty="0"/>
              <a:t>Earnings = Money Generated Minus Vendor Earnings</a:t>
            </a:r>
          </a:p>
          <a:p>
            <a:pPr lvl="1"/>
            <a:r>
              <a:rPr lang="en-US" dirty="0"/>
              <a:t>Earnings go to employees</a:t>
            </a:r>
          </a:p>
          <a:p>
            <a:r>
              <a:rPr lang="en-US" sz="3600" dirty="0"/>
              <a:t>Price is cost per minute</a:t>
            </a:r>
          </a:p>
          <a:p>
            <a:pPr lvl="1"/>
            <a:r>
              <a:rPr lang="en-US" dirty="0"/>
              <a:t> Such as 1.85 cents per minute (= $1.11 per hour= $10 per 9 hours at the workplace)</a:t>
            </a:r>
          </a:p>
          <a:p>
            <a:r>
              <a:rPr lang="en-US" sz="3600" dirty="0"/>
              <a:t>An employee’s </a:t>
            </a:r>
            <a:r>
              <a:rPr lang="en-US" sz="3600" b="1" dirty="0">
                <a:solidFill>
                  <a:srgbClr val="00B050"/>
                </a:solidFill>
              </a:rPr>
              <a:t>Earnings</a:t>
            </a:r>
            <a:r>
              <a:rPr lang="en-US" sz="3600" dirty="0"/>
              <a:t> (“</a:t>
            </a:r>
            <a:r>
              <a:rPr lang="en-US" sz="3600" b="1" dirty="0">
                <a:solidFill>
                  <a:srgbClr val="00B050"/>
                </a:solidFill>
              </a:rPr>
              <a:t>Dividend</a:t>
            </a:r>
            <a:r>
              <a:rPr lang="en-US" sz="3600" dirty="0"/>
              <a:t>”) is proportional to their time at the work site</a:t>
            </a:r>
          </a:p>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Tree>
    <p:extLst>
      <p:ext uri="{BB962C8B-B14F-4D97-AF65-F5344CB8AC3E}">
        <p14:creationId xmlns:p14="http://schemas.microsoft.com/office/powerpoint/2010/main" val="324480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28600"/>
            <a:ext cx="8229600" cy="1554162"/>
          </a:xfrm>
        </p:spPr>
        <p:txBody>
          <a:bodyPr>
            <a:normAutofit/>
          </a:bodyPr>
          <a:lstStyle/>
          <a:p>
            <a:r>
              <a:rPr lang="en-US" b="1" dirty="0"/>
              <a:t>Calculations of an </a:t>
            </a:r>
            <a:br>
              <a:rPr lang="en-US" b="1" dirty="0"/>
            </a:br>
            <a:r>
              <a:rPr lang="en-US" b="1" dirty="0"/>
              <a:t>Employee’s Earnings</a:t>
            </a:r>
          </a:p>
        </p:txBody>
      </p:sp>
      <p:sp>
        <p:nvSpPr>
          <p:cNvPr id="3" name="Content Placeholder 2"/>
          <p:cNvSpPr>
            <a:spLocks noGrp="1"/>
          </p:cNvSpPr>
          <p:nvPr>
            <p:ph idx="1"/>
          </p:nvPr>
        </p:nvSpPr>
        <p:spPr>
          <a:xfrm>
            <a:off x="304800" y="1981200"/>
            <a:ext cx="8366044" cy="1295400"/>
          </a:xfrm>
        </p:spPr>
        <p:txBody>
          <a:bodyPr>
            <a:normAutofit fontScale="85000" lnSpcReduction="20000"/>
          </a:bodyPr>
          <a:lstStyle/>
          <a:p>
            <a:r>
              <a:rPr lang="en-US" sz="3600" dirty="0"/>
              <a:t>An employee’s earning is proportional to time spent at work (automatic collection of enter/exit times, using employee RFID)</a:t>
            </a:r>
          </a:p>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556" y="3536442"/>
            <a:ext cx="7969088" cy="17526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55270" y="5638800"/>
            <a:ext cx="8763000"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Employee Earnings = E</a:t>
            </a:r>
            <a:r>
              <a:rPr lang="en-US" sz="2400" baseline="-25000" dirty="0">
                <a:latin typeface="Arial" panose="020B0604020202020204" pitchFamily="34" charset="0"/>
                <a:cs typeface="Arial" panose="020B0604020202020204" pitchFamily="34" charset="0"/>
              </a:rPr>
              <a:t>AllEmployees</a:t>
            </a:r>
            <a:r>
              <a:rPr lang="en-US" sz="2400" dirty="0">
                <a:latin typeface="Arial" panose="020B0604020202020204" pitchFamily="34" charset="0"/>
                <a:cs typeface="Arial" panose="020B0604020202020204" pitchFamily="34" charset="0"/>
              </a:rPr>
              <a:t> x ( T</a:t>
            </a:r>
            <a:r>
              <a:rPr lang="en-US" sz="2400" baseline="-25000" dirty="0">
                <a:latin typeface="Arial" panose="020B0604020202020204" pitchFamily="34" charset="0"/>
                <a:cs typeface="Arial" panose="020B0604020202020204" pitchFamily="34" charset="0"/>
              </a:rPr>
              <a:t>Employee   </a:t>
            </a:r>
            <a:r>
              <a:rPr lang="en-US" sz="2400" dirty="0">
                <a:latin typeface="Arial" panose="020B0604020202020204" pitchFamily="34" charset="0"/>
                <a:cs typeface="Arial" panose="020B0604020202020204" pitchFamily="34" charset="0"/>
              </a:rPr>
              <a:t>/ T</a:t>
            </a:r>
            <a:r>
              <a:rPr lang="en-US" sz="2400" baseline="-25000" dirty="0">
                <a:latin typeface="Arial" panose="020B0604020202020204" pitchFamily="34" charset="0"/>
                <a:cs typeface="Arial" panose="020B0604020202020204" pitchFamily="34" charset="0"/>
              </a:rPr>
              <a:t>AllEmployees</a:t>
            </a:r>
            <a:r>
              <a:rPr lang="en-US" sz="2400" dirty="0">
                <a:latin typeface="Arial" panose="020B0604020202020204" pitchFamily="34" charset="0"/>
                <a:cs typeface="Arial" panose="020B0604020202020204" pitchFamily="34" charset="0"/>
              </a:rPr>
              <a:t>)  </a:t>
            </a:r>
          </a:p>
        </p:txBody>
      </p:sp>
      <p:sp>
        <p:nvSpPr>
          <p:cNvPr id="4" name="Footer Placeholder 3"/>
          <p:cNvSpPr>
            <a:spLocks noGrp="1"/>
          </p:cNvSpPr>
          <p:nvPr>
            <p:ph type="ftr" sz="quarter" idx="11"/>
          </p:nvPr>
        </p:nvSpPr>
        <p:spPr/>
        <p:txBody>
          <a:bodyPr/>
          <a:lstStyle/>
          <a:p>
            <a:r>
              <a:rPr lang="fr-FR"/>
              <a:t>EUEC 2021</a:t>
            </a:r>
            <a:endParaRPr lang="en-US" dirty="0"/>
          </a:p>
        </p:txBody>
      </p:sp>
    </p:spTree>
    <p:extLst>
      <p:ext uri="{BB962C8B-B14F-4D97-AF65-F5344CB8AC3E}">
        <p14:creationId xmlns:p14="http://schemas.microsoft.com/office/powerpoint/2010/main" val="524281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06562"/>
          </a:xfrm>
        </p:spPr>
        <p:txBody>
          <a:bodyPr>
            <a:normAutofit fontScale="90000"/>
          </a:bodyPr>
          <a:lstStyle/>
          <a:p>
            <a:r>
              <a:rPr lang="en-US" b="1" dirty="0"/>
              <a:t>“Add In” Payment so Those that Drive Every Day Will Lose No Money</a:t>
            </a:r>
            <a:br>
              <a:rPr lang="en-US" b="1" dirty="0"/>
            </a:br>
            <a:r>
              <a:rPr lang="en-US" sz="3600" b="1" dirty="0">
                <a:solidFill>
                  <a:srgbClr val="7030A0"/>
                </a:solidFill>
              </a:rPr>
              <a:t>Note: This is for an individual employee</a:t>
            </a:r>
          </a:p>
        </p:txBody>
      </p:sp>
      <p:sp>
        <p:nvSpPr>
          <p:cNvPr id="3" name="Content Placeholder 2"/>
          <p:cNvSpPr>
            <a:spLocks noGrp="1"/>
          </p:cNvSpPr>
          <p:nvPr>
            <p:ph idx="1"/>
          </p:nvPr>
        </p:nvSpPr>
        <p:spPr>
          <a:xfrm>
            <a:off x="381000" y="2209800"/>
            <a:ext cx="8153400" cy="2743200"/>
          </a:xfrm>
        </p:spPr>
        <p:txBody>
          <a:bodyPr>
            <a:normAutofit fontScale="85000" lnSpcReduction="20000"/>
          </a:bodyPr>
          <a:lstStyle/>
          <a:p>
            <a:pPr marL="0" indent="0">
              <a:buNone/>
            </a:pPr>
            <a:r>
              <a:rPr lang="en-US" sz="3600" b="1" dirty="0"/>
              <a:t>The employee’s Parking Payment =</a:t>
            </a:r>
          </a:p>
          <a:p>
            <a:pPr marL="0" indent="0">
              <a:buNone/>
            </a:pPr>
            <a:r>
              <a:rPr lang="en-US" sz="3600" b="1" dirty="0">
                <a:solidFill>
                  <a:srgbClr val="00B050"/>
                </a:solidFill>
              </a:rPr>
              <a:t>The employee’s Earnings </a:t>
            </a:r>
            <a:r>
              <a:rPr lang="en-US" sz="3600" b="1" dirty="0"/>
              <a:t>– </a:t>
            </a:r>
            <a:r>
              <a:rPr lang="en-US" sz="3600" b="1" dirty="0">
                <a:solidFill>
                  <a:srgbClr val="FF0000"/>
                </a:solidFill>
              </a:rPr>
              <a:t>The employee’s parking charge</a:t>
            </a:r>
            <a:r>
              <a:rPr lang="en-US" sz="3600" b="1" dirty="0"/>
              <a:t> + </a:t>
            </a:r>
            <a:r>
              <a:rPr lang="en-US" sz="3600" b="1" dirty="0">
                <a:solidFill>
                  <a:srgbClr val="00B050"/>
                </a:solidFill>
              </a:rPr>
              <a:t>The employee’s</a:t>
            </a:r>
            <a:r>
              <a:rPr lang="en-US" sz="3600" b="1" dirty="0"/>
              <a:t> “</a:t>
            </a:r>
            <a:r>
              <a:rPr lang="en-US" sz="3600" b="1" dirty="0">
                <a:solidFill>
                  <a:srgbClr val="00B050"/>
                </a:solidFill>
              </a:rPr>
              <a:t>Add In</a:t>
            </a:r>
            <a:r>
              <a:rPr lang="en-US" sz="3600" b="1" dirty="0"/>
              <a:t>”</a:t>
            </a:r>
          </a:p>
          <a:p>
            <a:pPr marL="0" indent="0">
              <a:buNone/>
            </a:pPr>
            <a:endParaRPr lang="en-US" sz="3600" b="1" dirty="0"/>
          </a:p>
          <a:p>
            <a:pPr marL="0" indent="0">
              <a:buNone/>
            </a:pPr>
            <a:r>
              <a:rPr lang="en-US" sz="3600" b="1" dirty="0"/>
              <a:t>“</a:t>
            </a:r>
            <a:r>
              <a:rPr lang="en-US" sz="3600" b="1" dirty="0">
                <a:solidFill>
                  <a:srgbClr val="00B050"/>
                </a:solidFill>
              </a:rPr>
              <a:t>Add In</a:t>
            </a:r>
            <a:r>
              <a:rPr lang="en-US" sz="3600" b="1" dirty="0"/>
              <a:t>” is zero, unless it must take on a positive value so that the employee loses nothing  </a:t>
            </a:r>
          </a:p>
          <a:p>
            <a:endParaRPr lang="en-US" b="1"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Content Placeholder 2"/>
          <p:cNvSpPr txBox="1">
            <a:spLocks/>
          </p:cNvSpPr>
          <p:nvPr/>
        </p:nvSpPr>
        <p:spPr>
          <a:xfrm>
            <a:off x="381000" y="5132832"/>
            <a:ext cx="8458200" cy="1143000"/>
          </a:xfrm>
          <a:prstGeom prst="rect">
            <a:avLst/>
          </a:prstGeom>
          <a:solidFill>
            <a:schemeClr val="accent6">
              <a:lumMod val="40000"/>
              <a:lumOff val="60000"/>
            </a:schemeClr>
          </a:solidFill>
          <a:ln w="38100">
            <a:solidFill>
              <a:srgbClr val="00B050"/>
            </a:solid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800" b="1" dirty="0">
                <a:solidFill>
                  <a:srgbClr val="00B050"/>
                </a:solidFill>
              </a:rPr>
              <a:t>“Add In” </a:t>
            </a:r>
            <a:r>
              <a:rPr lang="en-US" sz="2800" b="1" dirty="0"/>
              <a:t>payments will be easily covered by Dividend Account Parking parkers that are not employees.</a:t>
            </a:r>
          </a:p>
        </p:txBody>
      </p:sp>
    </p:spTree>
    <p:extLst>
      <p:ext uri="{BB962C8B-B14F-4D97-AF65-F5344CB8AC3E}">
        <p14:creationId xmlns:p14="http://schemas.microsoft.com/office/powerpoint/2010/main" val="321432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Charge, Earnings, &amp; Add-In, Payment</a:t>
            </a:r>
            <a:br>
              <a:rPr lang="en-US" b="1" dirty="0"/>
            </a:br>
            <a:r>
              <a:rPr lang="en-US" b="1" i="1" dirty="0"/>
              <a:t>For Each Employee</a:t>
            </a:r>
          </a:p>
        </p:txBody>
      </p:sp>
      <p:sp>
        <p:nvSpPr>
          <p:cNvPr id="3" name="Content Placeholder 2"/>
          <p:cNvSpPr>
            <a:spLocks noGrp="1"/>
          </p:cNvSpPr>
          <p:nvPr>
            <p:ph idx="1"/>
          </p:nvPr>
        </p:nvSpPr>
        <p:spPr>
          <a:xfrm>
            <a:off x="304800" y="1600200"/>
            <a:ext cx="8534400" cy="4525963"/>
          </a:xfrm>
        </p:spPr>
        <p:txBody>
          <a:bodyPr>
            <a:normAutofit lnSpcReduction="10000"/>
          </a:bodyPr>
          <a:lstStyle/>
          <a:p>
            <a:r>
              <a:rPr lang="en-US" b="1" dirty="0">
                <a:solidFill>
                  <a:srgbClr val="FF0000"/>
                </a:solidFill>
              </a:rPr>
              <a:t>Charge</a:t>
            </a:r>
          </a:p>
          <a:p>
            <a:pPr lvl="1"/>
            <a:r>
              <a:rPr lang="en-US" dirty="0"/>
              <a:t>Total Minutes Parked x Cost per Minute</a:t>
            </a:r>
          </a:p>
          <a:p>
            <a:r>
              <a:rPr lang="en-US" b="1" dirty="0">
                <a:solidFill>
                  <a:srgbClr val="00B050"/>
                </a:solidFill>
              </a:rPr>
              <a:t>Earnings</a:t>
            </a:r>
          </a:p>
          <a:p>
            <a:pPr lvl="1"/>
            <a:r>
              <a:rPr lang="en-US" dirty="0"/>
              <a:t>As shown on earlier slide (proportional to employee’s time spent at work)</a:t>
            </a:r>
          </a:p>
          <a:p>
            <a:r>
              <a:rPr lang="en-US" b="1" dirty="0">
                <a:solidFill>
                  <a:srgbClr val="00B050"/>
                </a:solidFill>
              </a:rPr>
              <a:t>Add-In</a:t>
            </a:r>
          </a:p>
          <a:p>
            <a:pPr lvl="1"/>
            <a:r>
              <a:rPr lang="en-US" dirty="0"/>
              <a:t>If </a:t>
            </a:r>
            <a:r>
              <a:rPr lang="en-US" b="1" dirty="0">
                <a:solidFill>
                  <a:srgbClr val="FF0000"/>
                </a:solidFill>
              </a:rPr>
              <a:t>Charge</a:t>
            </a:r>
            <a:r>
              <a:rPr lang="en-US" dirty="0"/>
              <a:t> &gt; </a:t>
            </a:r>
            <a:r>
              <a:rPr lang="en-US" b="1" dirty="0">
                <a:solidFill>
                  <a:srgbClr val="00B050"/>
                </a:solidFill>
              </a:rPr>
              <a:t>Earnings</a:t>
            </a:r>
            <a:r>
              <a:rPr lang="en-US" dirty="0"/>
              <a:t>, </a:t>
            </a:r>
            <a:r>
              <a:rPr lang="en-US" b="1" dirty="0">
                <a:solidFill>
                  <a:srgbClr val="00B050"/>
                </a:solidFill>
              </a:rPr>
              <a:t>Add-In</a:t>
            </a:r>
            <a:r>
              <a:rPr lang="en-US" dirty="0"/>
              <a:t> = </a:t>
            </a:r>
            <a:r>
              <a:rPr lang="en-US" b="1" dirty="0">
                <a:solidFill>
                  <a:srgbClr val="FF0000"/>
                </a:solidFill>
              </a:rPr>
              <a:t>Charge</a:t>
            </a:r>
            <a:r>
              <a:rPr lang="en-US" dirty="0"/>
              <a:t> – </a:t>
            </a:r>
            <a:r>
              <a:rPr lang="en-US" b="1" dirty="0">
                <a:solidFill>
                  <a:srgbClr val="00B050"/>
                </a:solidFill>
              </a:rPr>
              <a:t>Earnings</a:t>
            </a:r>
          </a:p>
          <a:p>
            <a:pPr lvl="1"/>
            <a:r>
              <a:rPr lang="en-US" b="1" dirty="0"/>
              <a:t>Otherwise, Add-In = zero</a:t>
            </a:r>
          </a:p>
          <a:p>
            <a:r>
              <a:rPr lang="en-US" b="1" dirty="0"/>
              <a:t>Payment</a:t>
            </a:r>
            <a:r>
              <a:rPr lang="en-US" dirty="0"/>
              <a:t> = </a:t>
            </a:r>
            <a:r>
              <a:rPr lang="en-US" b="1" dirty="0">
                <a:solidFill>
                  <a:srgbClr val="00B050"/>
                </a:solidFill>
              </a:rPr>
              <a:t>Earnings</a:t>
            </a:r>
            <a:r>
              <a:rPr lang="en-US" dirty="0"/>
              <a:t> – </a:t>
            </a:r>
            <a:r>
              <a:rPr lang="en-US" b="1" dirty="0">
                <a:solidFill>
                  <a:srgbClr val="FF0000"/>
                </a:solidFill>
              </a:rPr>
              <a:t>Charge</a:t>
            </a:r>
            <a:r>
              <a:rPr lang="en-US" dirty="0"/>
              <a:t> + </a:t>
            </a:r>
            <a:r>
              <a:rPr lang="en-US" b="1" dirty="0">
                <a:solidFill>
                  <a:srgbClr val="00B050"/>
                </a:solidFill>
              </a:rPr>
              <a:t>Add-In</a:t>
            </a:r>
          </a:p>
          <a:p>
            <a:endParaRPr lang="en-US" dirty="0"/>
          </a:p>
          <a:p>
            <a:endParaRPr lang="en-US" dirty="0"/>
          </a:p>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Tree>
    <p:extLst>
      <p:ext uri="{BB962C8B-B14F-4D97-AF65-F5344CB8AC3E}">
        <p14:creationId xmlns:p14="http://schemas.microsoft.com/office/powerpoint/2010/main" val="3890660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b="1" dirty="0"/>
              <a:t>Who Gets To Use </a:t>
            </a:r>
            <a:br>
              <a:rPr lang="en-US" b="1" dirty="0"/>
            </a:br>
            <a:r>
              <a:rPr lang="en-US" b="1" dirty="0"/>
              <a:t>Dividend-Account Parking</a:t>
            </a:r>
          </a:p>
        </p:txBody>
      </p:sp>
      <p:sp>
        <p:nvSpPr>
          <p:cNvPr id="3" name="Content Placeholder 2"/>
          <p:cNvSpPr>
            <a:spLocks noGrp="1"/>
          </p:cNvSpPr>
          <p:nvPr>
            <p:ph idx="1"/>
          </p:nvPr>
        </p:nvSpPr>
        <p:spPr>
          <a:xfrm>
            <a:off x="457200" y="1752600"/>
            <a:ext cx="8534400" cy="4525963"/>
          </a:xfrm>
        </p:spPr>
        <p:txBody>
          <a:bodyPr>
            <a:normAutofit lnSpcReduction="10000"/>
          </a:bodyPr>
          <a:lstStyle/>
          <a:p>
            <a:r>
              <a:rPr lang="en-US" b="1" i="1" u="sng" dirty="0"/>
              <a:t>Anyone</a:t>
            </a:r>
            <a:r>
              <a:rPr lang="en-US" dirty="0"/>
              <a:t> (not necessarily an employee) driving a car registered in the system</a:t>
            </a:r>
          </a:p>
          <a:p>
            <a:pPr marL="914400" lvl="1" indent="-514350"/>
            <a:r>
              <a:rPr lang="en-US" dirty="0"/>
              <a:t>There is a person with an account associated with the car</a:t>
            </a:r>
          </a:p>
          <a:p>
            <a:pPr marL="914400" lvl="1" indent="-514350"/>
            <a:r>
              <a:rPr lang="en-US" dirty="0"/>
              <a:t>The car will be identified</a:t>
            </a:r>
          </a:p>
          <a:p>
            <a:pPr marL="1314450" lvl="2" indent="-514350"/>
            <a:r>
              <a:rPr lang="en-US" dirty="0"/>
              <a:t>License plate reader and/or</a:t>
            </a:r>
          </a:p>
          <a:p>
            <a:pPr marL="1314450" lvl="2" indent="-514350"/>
            <a:r>
              <a:rPr lang="en-US" dirty="0"/>
              <a:t>RFID tag not needed</a:t>
            </a:r>
          </a:p>
          <a:p>
            <a:pPr marL="914400" lvl="1" indent="-514350"/>
            <a:r>
              <a:rPr lang="en-US" dirty="0"/>
              <a:t>Account can be established on the spot, in less than 5 minutes: credit card info and license number</a:t>
            </a:r>
          </a:p>
          <a:p>
            <a:endParaRPr lang="en-US" dirty="0"/>
          </a:p>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Tree>
    <p:extLst>
      <p:ext uri="{BB962C8B-B14F-4D97-AF65-F5344CB8AC3E}">
        <p14:creationId xmlns:p14="http://schemas.microsoft.com/office/powerpoint/2010/main" val="1451080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431"/>
            <a:ext cx="8229600" cy="1477962"/>
          </a:xfrm>
        </p:spPr>
        <p:txBody>
          <a:bodyPr>
            <a:normAutofit/>
          </a:bodyPr>
          <a:lstStyle/>
          <a:p>
            <a:r>
              <a:rPr lang="en-US" b="1" dirty="0"/>
              <a:t>Employee Behavior 1 of 2</a:t>
            </a:r>
            <a:br>
              <a:rPr lang="en-US" b="1" dirty="0"/>
            </a:br>
            <a:r>
              <a:rPr lang="en-US" sz="2200" b="1" i="1" dirty="0"/>
              <a:t>Employees Must Park in Their Parking Lot if they Drive to Work</a:t>
            </a:r>
            <a:br>
              <a:rPr lang="en-US" sz="2700" b="1" dirty="0"/>
            </a:br>
            <a:r>
              <a:rPr lang="en-US" sz="2400" b="1" u="sng" dirty="0"/>
              <a:t>Measures to Reduce “Cheating” = Parking in the Neighborhood</a:t>
            </a:r>
            <a:endParaRPr lang="en-US" sz="2400" b="1" dirty="0"/>
          </a:p>
        </p:txBody>
      </p:sp>
      <p:sp>
        <p:nvSpPr>
          <p:cNvPr id="3" name="Content Placeholder 2"/>
          <p:cNvSpPr>
            <a:spLocks noGrp="1"/>
          </p:cNvSpPr>
          <p:nvPr>
            <p:ph idx="1"/>
          </p:nvPr>
        </p:nvSpPr>
        <p:spPr>
          <a:xfrm>
            <a:off x="304800" y="1981200"/>
            <a:ext cx="8534400" cy="4800600"/>
          </a:xfrm>
        </p:spPr>
        <p:txBody>
          <a:bodyPr>
            <a:normAutofit lnSpcReduction="10000"/>
          </a:bodyPr>
          <a:lstStyle/>
          <a:p>
            <a:r>
              <a:rPr lang="en-US" dirty="0"/>
              <a:t>Soft, pre-emptive measure: messaging</a:t>
            </a:r>
          </a:p>
          <a:p>
            <a:pPr lvl="1"/>
            <a:r>
              <a:rPr lang="en-US" b="1" dirty="0">
                <a:solidFill>
                  <a:srgbClr val="00B050"/>
                </a:solidFill>
              </a:rPr>
              <a:t>Perceived integrity</a:t>
            </a:r>
            <a:r>
              <a:rPr lang="en-US" dirty="0"/>
              <a:t> is every employee’s responsibility</a:t>
            </a:r>
          </a:p>
          <a:p>
            <a:pPr lvl="1"/>
            <a:r>
              <a:rPr lang="en-US" b="1" dirty="0">
                <a:solidFill>
                  <a:srgbClr val="FF0000"/>
                </a:solidFill>
              </a:rPr>
              <a:t>Insufficient perceived integrity </a:t>
            </a:r>
            <a:r>
              <a:rPr lang="en-US" dirty="0"/>
              <a:t>can cost employees</a:t>
            </a:r>
          </a:p>
          <a:p>
            <a:pPr lvl="2"/>
            <a:r>
              <a:rPr lang="en-US" dirty="0">
                <a:solidFill>
                  <a:srgbClr val="FF0000"/>
                </a:solidFill>
              </a:rPr>
              <a:t>Reduced chance of promotion</a:t>
            </a:r>
          </a:p>
          <a:p>
            <a:pPr lvl="2"/>
            <a:r>
              <a:rPr lang="en-US" dirty="0">
                <a:solidFill>
                  <a:srgbClr val="FF0000"/>
                </a:solidFill>
              </a:rPr>
              <a:t>Smaller pay raises</a:t>
            </a:r>
          </a:p>
          <a:p>
            <a:pPr lvl="2"/>
            <a:r>
              <a:rPr lang="en-US" dirty="0">
                <a:solidFill>
                  <a:srgbClr val="FF0000"/>
                </a:solidFill>
              </a:rPr>
              <a:t>More chance of terminated employment</a:t>
            </a:r>
          </a:p>
          <a:p>
            <a:pPr lvl="1"/>
            <a:r>
              <a:rPr lang="en-US" dirty="0"/>
              <a:t>Parking free in the neighborhood will not be tolerated</a:t>
            </a:r>
          </a:p>
          <a:p>
            <a:pPr lvl="1"/>
            <a:r>
              <a:rPr lang="en-US" dirty="0"/>
              <a:t>The City wants to be a good neighbor: this is the reason for off-street parking ordinances</a:t>
            </a:r>
          </a:p>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TextBox 5"/>
          <p:cNvSpPr txBox="1"/>
          <p:nvPr/>
        </p:nvSpPr>
        <p:spPr>
          <a:xfrm rot="2661425">
            <a:off x="7305387" y="2043956"/>
            <a:ext cx="1708582" cy="1077218"/>
          </a:xfrm>
          <a:prstGeom prst="rect">
            <a:avLst/>
          </a:prstGeom>
          <a:solidFill>
            <a:schemeClr val="accent2">
              <a:lumMod val="20000"/>
              <a:lumOff val="80000"/>
            </a:schemeClr>
          </a:solidFill>
          <a:ln w="38100">
            <a:solidFill>
              <a:srgbClr val="7030A0"/>
            </a:solidFill>
          </a:ln>
        </p:spPr>
        <p:txBody>
          <a:bodyPr wrap="square" rtlCol="0">
            <a:spAutoFit/>
          </a:bodyPr>
          <a:lstStyle/>
          <a:p>
            <a:pPr algn="ctr"/>
            <a:r>
              <a:rPr lang="en-US" sz="3200" dirty="0"/>
              <a:t>Russ was worried!</a:t>
            </a:r>
          </a:p>
        </p:txBody>
      </p:sp>
      <p:sp>
        <p:nvSpPr>
          <p:cNvPr id="7" name="TextBox 6">
            <a:extLst>
              <a:ext uri="{FF2B5EF4-FFF2-40B4-BE49-F238E27FC236}">
                <a16:creationId xmlns:a16="http://schemas.microsoft.com/office/drawing/2014/main" id="{7D54FC99-C9ED-4E1A-AA1A-6DF74C7C33A6}"/>
              </a:ext>
            </a:extLst>
          </p:cNvPr>
          <p:cNvSpPr txBox="1"/>
          <p:nvPr/>
        </p:nvSpPr>
        <p:spPr>
          <a:xfrm rot="2309941">
            <a:off x="-228078" y="3272540"/>
            <a:ext cx="9381575" cy="584775"/>
          </a:xfrm>
          <a:prstGeom prst="rect">
            <a:avLst/>
          </a:prstGeom>
          <a:noFill/>
          <a:ln w="38100">
            <a:solidFill>
              <a:srgbClr val="00B050"/>
            </a:solidFill>
          </a:ln>
        </p:spPr>
        <p:txBody>
          <a:bodyPr wrap="square" rtlCol="0">
            <a:spAutoFit/>
          </a:bodyPr>
          <a:lstStyle/>
          <a:p>
            <a:pPr algn="ctr"/>
            <a:r>
              <a:rPr lang="en-US" sz="3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Not stated in presentation, to stay withing 15 minutes</a:t>
            </a:r>
          </a:p>
        </p:txBody>
      </p:sp>
    </p:spTree>
    <p:extLst>
      <p:ext uri="{BB962C8B-B14F-4D97-AF65-F5344CB8AC3E}">
        <p14:creationId xmlns:p14="http://schemas.microsoft.com/office/powerpoint/2010/main" val="2176037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477962"/>
          </a:xfrm>
        </p:spPr>
        <p:txBody>
          <a:bodyPr>
            <a:normAutofit/>
          </a:bodyPr>
          <a:lstStyle/>
          <a:p>
            <a:r>
              <a:rPr lang="en-US" b="1" dirty="0"/>
              <a:t>Employee Behavior 2 of 2</a:t>
            </a:r>
            <a:br>
              <a:rPr lang="en-US" b="1" dirty="0"/>
            </a:br>
            <a:r>
              <a:rPr lang="en-US" sz="2200" b="1" i="1" dirty="0"/>
              <a:t>Employees Must Park in Their Parking Lot if they Drive to Work</a:t>
            </a:r>
            <a:br>
              <a:rPr lang="en-US" sz="2700" b="1" dirty="0"/>
            </a:br>
            <a:r>
              <a:rPr lang="en-US" sz="2400" b="1" u="sng" dirty="0"/>
              <a:t>Measures to Reduce “Cheating” = Parking in the Neighborhood</a:t>
            </a:r>
            <a:endParaRPr lang="en-US" sz="2400" b="1" dirty="0"/>
          </a:p>
        </p:txBody>
      </p:sp>
      <p:sp>
        <p:nvSpPr>
          <p:cNvPr id="3" name="Content Placeholder 2"/>
          <p:cNvSpPr>
            <a:spLocks noGrp="1"/>
          </p:cNvSpPr>
          <p:nvPr>
            <p:ph idx="1"/>
          </p:nvPr>
        </p:nvSpPr>
        <p:spPr>
          <a:xfrm>
            <a:off x="304800" y="1981200"/>
            <a:ext cx="7696200" cy="4800600"/>
          </a:xfrm>
        </p:spPr>
        <p:txBody>
          <a:bodyPr>
            <a:normAutofit fontScale="92500" lnSpcReduction="20000"/>
          </a:bodyPr>
          <a:lstStyle/>
          <a:p>
            <a:r>
              <a:rPr lang="en-US" dirty="0"/>
              <a:t>Soft, pre-operational measure: data collection</a:t>
            </a:r>
          </a:p>
          <a:p>
            <a:pPr lvl="1"/>
            <a:r>
              <a:rPr lang="en-US" dirty="0"/>
              <a:t>Operate the system for a time, perhaps even a year, before actually collecting or distributing money </a:t>
            </a:r>
          </a:p>
          <a:p>
            <a:pPr lvl="1"/>
            <a:r>
              <a:rPr lang="en-US" dirty="0"/>
              <a:t>Self-identified non-drivers are recognized, thanked, and asked to provide details as  to how they are getting to work without driving</a:t>
            </a:r>
          </a:p>
          <a:p>
            <a:r>
              <a:rPr lang="en-US" dirty="0"/>
              <a:t>Soft, In-Operation Mode: New non-drivers are thanked and interrogated as to how they do it</a:t>
            </a:r>
          </a:p>
          <a:p>
            <a:r>
              <a:rPr lang="en-US" b="1" dirty="0">
                <a:solidFill>
                  <a:srgbClr val="FF0000"/>
                </a:solidFill>
              </a:rPr>
              <a:t>Hard: cameras or RFID sensors can identify employees walking into the work perimeter from the neighborhoods</a:t>
            </a:r>
          </a:p>
          <a:p>
            <a:endParaRPr lang="en-US" dirty="0"/>
          </a:p>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TextBox 5"/>
          <p:cNvSpPr txBox="1"/>
          <p:nvPr/>
        </p:nvSpPr>
        <p:spPr>
          <a:xfrm rot="2661425">
            <a:off x="7576830" y="2855766"/>
            <a:ext cx="1314735" cy="830997"/>
          </a:xfrm>
          <a:prstGeom prst="rect">
            <a:avLst/>
          </a:prstGeom>
          <a:solidFill>
            <a:schemeClr val="accent2">
              <a:lumMod val="20000"/>
              <a:lumOff val="80000"/>
            </a:schemeClr>
          </a:solidFill>
          <a:ln w="38100">
            <a:solidFill>
              <a:srgbClr val="7030A0"/>
            </a:solidFill>
          </a:ln>
        </p:spPr>
        <p:txBody>
          <a:bodyPr wrap="square" rtlCol="0">
            <a:spAutoFit/>
          </a:bodyPr>
          <a:lstStyle/>
          <a:p>
            <a:pPr algn="ctr"/>
            <a:r>
              <a:rPr lang="en-US" sz="2400" dirty="0"/>
              <a:t>Russ was worried!</a:t>
            </a:r>
          </a:p>
        </p:txBody>
      </p:sp>
      <p:sp>
        <p:nvSpPr>
          <p:cNvPr id="7" name="TextBox 6">
            <a:extLst>
              <a:ext uri="{FF2B5EF4-FFF2-40B4-BE49-F238E27FC236}">
                <a16:creationId xmlns:a16="http://schemas.microsoft.com/office/drawing/2014/main" id="{A2752168-63F1-446F-8E7A-AA59B8930738}"/>
              </a:ext>
            </a:extLst>
          </p:cNvPr>
          <p:cNvSpPr txBox="1"/>
          <p:nvPr/>
        </p:nvSpPr>
        <p:spPr>
          <a:xfrm rot="2309941">
            <a:off x="-228078" y="3272540"/>
            <a:ext cx="9381575" cy="584775"/>
          </a:xfrm>
          <a:prstGeom prst="rect">
            <a:avLst/>
          </a:prstGeom>
          <a:noFill/>
          <a:ln w="38100">
            <a:solidFill>
              <a:srgbClr val="00B050"/>
            </a:solidFill>
          </a:ln>
        </p:spPr>
        <p:txBody>
          <a:bodyPr wrap="square" rtlCol="0">
            <a:spAutoFit/>
          </a:bodyPr>
          <a:lstStyle/>
          <a:p>
            <a:pPr algn="ctr"/>
            <a:r>
              <a:rPr lang="en-US" sz="32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Not stated in presentation, to stay withing 15 minutes</a:t>
            </a:r>
          </a:p>
        </p:txBody>
      </p:sp>
    </p:spTree>
    <p:extLst>
      <p:ext uri="{BB962C8B-B14F-4D97-AF65-F5344CB8AC3E}">
        <p14:creationId xmlns:p14="http://schemas.microsoft.com/office/powerpoint/2010/main" val="24080258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554162"/>
          </a:xfrm>
        </p:spPr>
        <p:txBody>
          <a:bodyPr>
            <a:normAutofit fontScale="90000"/>
          </a:bodyPr>
          <a:lstStyle/>
          <a:p>
            <a:r>
              <a:rPr lang="en-US" b="1" dirty="0"/>
              <a:t>Difficult-to-Not-Drive Example</a:t>
            </a:r>
            <a:br>
              <a:rPr lang="en-US" b="1" dirty="0"/>
            </a:br>
            <a:r>
              <a:rPr lang="en-US" sz="3600" b="1" dirty="0"/>
              <a:t>Fictional, Simplified Case with</a:t>
            </a:r>
            <a:br>
              <a:rPr lang="en-US" sz="3600" b="1" dirty="0"/>
            </a:br>
            <a:r>
              <a:rPr lang="en-US" sz="3600" b="1" dirty="0"/>
              <a:t>Pricing and Payout Considered per Day, </a:t>
            </a:r>
            <a:r>
              <a:rPr lang="en-US" sz="3600" b="1" i="1" u="sng" dirty="0">
                <a:solidFill>
                  <a:srgbClr val="0070C0"/>
                </a:solidFill>
              </a:rPr>
              <a:t>Page 1</a:t>
            </a:r>
          </a:p>
        </p:txBody>
      </p:sp>
      <p:sp>
        <p:nvSpPr>
          <p:cNvPr id="3" name="Content Placeholder 2"/>
          <p:cNvSpPr>
            <a:spLocks noGrp="1"/>
          </p:cNvSpPr>
          <p:nvPr>
            <p:ph idx="1"/>
          </p:nvPr>
        </p:nvSpPr>
        <p:spPr>
          <a:xfrm>
            <a:off x="381000" y="1981200"/>
            <a:ext cx="8534400" cy="4800600"/>
          </a:xfrm>
        </p:spPr>
        <p:txBody>
          <a:bodyPr>
            <a:normAutofit/>
          </a:bodyPr>
          <a:lstStyle/>
          <a:p>
            <a:r>
              <a:rPr lang="en-US" dirty="0"/>
              <a:t>Employment Center (factory and office)</a:t>
            </a:r>
          </a:p>
          <a:p>
            <a:r>
              <a:rPr lang="en-US" dirty="0"/>
              <a:t>Outside Hemet, California</a:t>
            </a:r>
          </a:p>
          <a:p>
            <a:r>
              <a:rPr lang="en-US" dirty="0"/>
              <a:t>100 employees; parking lot has 100 spaces</a:t>
            </a:r>
          </a:p>
          <a:p>
            <a:r>
              <a:rPr lang="en-US" dirty="0"/>
              <a:t>No Transit, 110-degree temperature with poor roads for biking, culture of not car-pooling</a:t>
            </a:r>
          </a:p>
          <a:p>
            <a:r>
              <a:rPr lang="en-US" dirty="0"/>
              <a:t>Before installing</a:t>
            </a:r>
          </a:p>
          <a:p>
            <a:pPr lvl="1"/>
            <a:r>
              <a:rPr lang="en-US" dirty="0"/>
              <a:t>99 drive</a:t>
            </a:r>
          </a:p>
          <a:p>
            <a:pPr lvl="1"/>
            <a:r>
              <a:rPr lang="en-US" dirty="0"/>
              <a:t>1 bikes</a:t>
            </a:r>
          </a:p>
          <a:p>
            <a:endParaRPr lang="en-US" dirty="0"/>
          </a:p>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Tree>
    <p:extLst>
      <p:ext uri="{BB962C8B-B14F-4D97-AF65-F5344CB8AC3E}">
        <p14:creationId xmlns:p14="http://schemas.microsoft.com/office/powerpoint/2010/main" val="4162402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9660" y="576470"/>
            <a:ext cx="8153400" cy="1295400"/>
          </a:xfrm>
        </p:spPr>
        <p:txBody>
          <a:bodyPr>
            <a:normAutofit/>
          </a:bodyPr>
          <a:lstStyle/>
          <a:p>
            <a:r>
              <a:rPr lang="en-US" b="1" dirty="0">
                <a:solidFill>
                  <a:srgbClr val="FF0000"/>
                </a:solidFill>
              </a:rPr>
              <a:t>A </a:t>
            </a:r>
            <a:r>
              <a:rPr lang="en-US" b="1" i="1" u="sng" dirty="0">
                <a:solidFill>
                  <a:srgbClr val="FF0000"/>
                </a:solidFill>
              </a:rPr>
              <a:t>Bundled-Cost</a:t>
            </a:r>
            <a:r>
              <a:rPr lang="en-US" b="1" dirty="0"/>
              <a:t> Parking System  </a:t>
            </a:r>
            <a:endParaRPr lang="en-US" dirty="0"/>
          </a:p>
        </p:txBody>
      </p:sp>
      <p:sp>
        <p:nvSpPr>
          <p:cNvPr id="5" name="Footer Placeholder 4"/>
          <p:cNvSpPr>
            <a:spLocks noGrp="1"/>
          </p:cNvSpPr>
          <p:nvPr>
            <p:ph type="ftr" sz="quarter" idx="11"/>
          </p:nvPr>
        </p:nvSpPr>
        <p:spPr/>
        <p:txBody>
          <a:bodyPr/>
          <a:lstStyle/>
          <a:p>
            <a:r>
              <a:rPr lang="fr-FR"/>
              <a:t>EUEC 2021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
        <p:nvSpPr>
          <p:cNvPr id="7" name="Title 1"/>
          <p:cNvSpPr txBox="1">
            <a:spLocks/>
          </p:cNvSpPr>
          <p:nvPr/>
        </p:nvSpPr>
        <p:spPr>
          <a:xfrm>
            <a:off x="685800" y="3581400"/>
            <a:ext cx="8153400" cy="2895600"/>
          </a:xfrm>
          <a:prstGeom prst="rect">
            <a:avLst/>
          </a:prstGeom>
        </p:spPr>
        <p:txBody>
          <a:bodyPr vert="horz" lIns="91440" tIns="45720" rIns="91440" bIns="45720" rtlCol="0" anchor="ctr">
            <a:normAutofit fontScale="90000" lnSpcReduction="20000"/>
          </a:bodyPr>
          <a:lstStyle/>
          <a:p>
            <a:pPr lvl="1">
              <a:spcBef>
                <a:spcPct val="0"/>
              </a:spcBef>
            </a:pPr>
            <a:r>
              <a:rPr lang="en-US" sz="3900" b="1" dirty="0"/>
              <a:t>The </a:t>
            </a:r>
            <a:r>
              <a:rPr lang="en-US" sz="3900" b="1" dirty="0">
                <a:solidFill>
                  <a:srgbClr val="FF0000"/>
                </a:solidFill>
              </a:rPr>
              <a:t>cost</a:t>
            </a:r>
            <a:r>
              <a:rPr lang="en-US" sz="3900" b="1" dirty="0"/>
              <a:t> of the parking is hidden within some other payment, such as:</a:t>
            </a:r>
          </a:p>
          <a:p>
            <a:pPr lvl="1">
              <a:spcBef>
                <a:spcPct val="0"/>
              </a:spcBef>
            </a:pPr>
            <a:endParaRPr lang="en-US" sz="1200" b="1" dirty="0"/>
          </a:p>
          <a:p>
            <a:pPr marL="1371600" lvl="2" indent="-457200">
              <a:spcBef>
                <a:spcPct val="0"/>
              </a:spcBef>
              <a:buFont typeface="Arial" panose="020B0604020202020204" pitchFamily="34" charset="0"/>
              <a:buChar char="•"/>
            </a:pPr>
            <a:r>
              <a:rPr lang="en-US" sz="3400" b="1" dirty="0">
                <a:latin typeface="+mj-lt"/>
                <a:ea typeface="+mj-ea"/>
                <a:cs typeface="+mj-cs"/>
              </a:rPr>
              <a:t>Rent</a:t>
            </a:r>
          </a:p>
          <a:p>
            <a:pPr marL="1371600" lvl="2" indent="-457200">
              <a:spcBef>
                <a:spcPct val="0"/>
              </a:spcBef>
              <a:buFont typeface="Arial" panose="020B0604020202020204" pitchFamily="34" charset="0"/>
              <a:buChar char="•"/>
            </a:pPr>
            <a:r>
              <a:rPr lang="en-US" sz="3400" b="1" dirty="0">
                <a:latin typeface="+mj-lt"/>
                <a:ea typeface="+mj-ea"/>
                <a:cs typeface="+mj-cs"/>
              </a:rPr>
              <a:t>Train fare (at least 1 train station with so-called “free” parking)</a:t>
            </a:r>
          </a:p>
          <a:p>
            <a:pPr marL="1371600" lvl="2" indent="-457200">
              <a:spcBef>
                <a:spcPct val="0"/>
              </a:spcBef>
              <a:buFont typeface="Arial" panose="020B0604020202020204" pitchFamily="34" charset="0"/>
              <a:buChar char="•"/>
            </a:pPr>
            <a:r>
              <a:rPr lang="en-US" sz="3400" b="1" dirty="0">
                <a:latin typeface="+mj-lt"/>
                <a:ea typeface="+mj-ea"/>
                <a:cs typeface="+mj-cs"/>
              </a:rPr>
              <a:t>Price of consumer items, including food</a:t>
            </a:r>
          </a:p>
        </p:txBody>
      </p:sp>
      <p:sp>
        <p:nvSpPr>
          <p:cNvPr id="6" name="Title 1"/>
          <p:cNvSpPr txBox="1">
            <a:spLocks/>
          </p:cNvSpPr>
          <p:nvPr/>
        </p:nvSpPr>
        <p:spPr>
          <a:xfrm>
            <a:off x="1219200" y="1905000"/>
            <a:ext cx="6430617" cy="1232452"/>
          </a:xfrm>
          <a:prstGeom prst="rect">
            <a:avLst/>
          </a:prstGeom>
          <a:solidFill>
            <a:schemeClr val="accent2">
              <a:lumMod val="20000"/>
              <a:lumOff val="80000"/>
            </a:schemeClr>
          </a:solidFill>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p>
            <a:pPr lvl="1">
              <a:spcBef>
                <a:spcPct val="0"/>
              </a:spcBef>
            </a:pPr>
            <a:r>
              <a:rPr lang="en-US" sz="3200" b="1" dirty="0"/>
              <a:t>The most common of all parking systems. Erroneously called “free”</a:t>
            </a:r>
            <a:endParaRPr lang="en-US" sz="3200" b="1" dirty="0">
              <a:latin typeface="+mj-lt"/>
              <a:ea typeface="+mj-ea"/>
              <a:cs typeface="+mj-cs"/>
            </a:endParaRPr>
          </a:p>
        </p:txBody>
      </p:sp>
      <p:sp>
        <p:nvSpPr>
          <p:cNvPr id="8" name="Title 1"/>
          <p:cNvSpPr txBox="1">
            <a:spLocks/>
          </p:cNvSpPr>
          <p:nvPr/>
        </p:nvSpPr>
        <p:spPr>
          <a:xfrm>
            <a:off x="566530" y="533400"/>
            <a:ext cx="8153400" cy="1828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32379011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214" y="152400"/>
            <a:ext cx="8305800" cy="1554162"/>
          </a:xfrm>
        </p:spPr>
        <p:txBody>
          <a:bodyPr>
            <a:normAutofit fontScale="90000"/>
          </a:bodyPr>
          <a:lstStyle/>
          <a:p>
            <a:r>
              <a:rPr lang="en-US" b="1" dirty="0"/>
              <a:t>Difficult-to-Not-Drive Example</a:t>
            </a:r>
            <a:br>
              <a:rPr lang="en-US" b="1" dirty="0"/>
            </a:br>
            <a:r>
              <a:rPr lang="en-US" sz="3100" b="1" dirty="0"/>
              <a:t>Fictional, Simplified Case with</a:t>
            </a:r>
            <a:br>
              <a:rPr lang="en-US" sz="3100" b="1" dirty="0"/>
            </a:br>
            <a:r>
              <a:rPr lang="en-US" sz="3100" b="1" dirty="0"/>
              <a:t>Pricing and Payout Considered per Day,  </a:t>
            </a:r>
            <a:r>
              <a:rPr lang="en-US" sz="3100" b="1" i="1" u="sng" dirty="0">
                <a:solidFill>
                  <a:srgbClr val="0070C0"/>
                </a:solidFill>
              </a:rPr>
              <a:t>Page 2</a:t>
            </a:r>
          </a:p>
        </p:txBody>
      </p:sp>
      <p:sp>
        <p:nvSpPr>
          <p:cNvPr id="3" name="Content Placeholder 2"/>
          <p:cNvSpPr>
            <a:spLocks noGrp="1"/>
          </p:cNvSpPr>
          <p:nvPr>
            <p:ph idx="1"/>
          </p:nvPr>
        </p:nvSpPr>
        <p:spPr>
          <a:xfrm>
            <a:off x="457200" y="1676400"/>
            <a:ext cx="8382000" cy="3048000"/>
          </a:xfrm>
        </p:spPr>
        <p:txBody>
          <a:bodyPr>
            <a:normAutofit fontScale="77500" lnSpcReduction="20000"/>
          </a:bodyPr>
          <a:lstStyle/>
          <a:p>
            <a:r>
              <a:rPr lang="en-US" dirty="0"/>
              <a:t>Dividend-Account Parking charges $10/day</a:t>
            </a:r>
          </a:p>
          <a:p>
            <a:r>
              <a:rPr lang="en-US" dirty="0"/>
              <a:t>After installing</a:t>
            </a:r>
          </a:p>
          <a:p>
            <a:pPr lvl="1"/>
            <a:r>
              <a:rPr lang="en-US" dirty="0"/>
              <a:t>99 drive</a:t>
            </a:r>
          </a:p>
          <a:p>
            <a:pPr lvl="1"/>
            <a:r>
              <a:rPr lang="en-US" dirty="0"/>
              <a:t>1 bikes</a:t>
            </a:r>
          </a:p>
          <a:p>
            <a:r>
              <a:rPr lang="en-US" dirty="0"/>
              <a:t>Total collected each day: $990</a:t>
            </a:r>
          </a:p>
          <a:p>
            <a:r>
              <a:rPr lang="en-US" dirty="0"/>
              <a:t>Each employee gets $9.90 earnings per day ($990/100)</a:t>
            </a:r>
          </a:p>
          <a:p>
            <a:r>
              <a:rPr lang="en-US" dirty="0"/>
              <a:t>Each driver loses 10 cents per day</a:t>
            </a:r>
          </a:p>
          <a:p>
            <a:r>
              <a:rPr lang="en-US" dirty="0"/>
              <a:t>The “crazy” bike rider gets $9.90 per day extra</a:t>
            </a:r>
          </a:p>
          <a:p>
            <a:endParaRPr lang="en-US" dirty="0"/>
          </a:p>
          <a:p>
            <a:endParaRPr lang="en-US" dirty="0"/>
          </a:p>
          <a:p>
            <a:endParaRPr lang="en-US" dirty="0"/>
          </a:p>
          <a:p>
            <a:endParaRPr lang="en-US" b="1"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dirty="0"/>
          </a:p>
        </p:txBody>
      </p:sp>
      <p:sp>
        <p:nvSpPr>
          <p:cNvPr id="4" name="TextBox 3"/>
          <p:cNvSpPr txBox="1"/>
          <p:nvPr/>
        </p:nvSpPr>
        <p:spPr>
          <a:xfrm>
            <a:off x="152400" y="5029200"/>
            <a:ext cx="2819400" cy="1323439"/>
          </a:xfrm>
          <a:prstGeom prst="rect">
            <a:avLst/>
          </a:prstGeom>
          <a:solidFill>
            <a:srgbClr val="92D05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b="1" dirty="0"/>
              <a:t>Hey, isn’t this an improvement? I would say the “crazy” bike rider is earning his money!</a:t>
            </a:r>
          </a:p>
        </p:txBody>
      </p:sp>
      <p:sp>
        <p:nvSpPr>
          <p:cNvPr id="6" name="TextBox 5"/>
          <p:cNvSpPr txBox="1"/>
          <p:nvPr/>
        </p:nvSpPr>
        <p:spPr>
          <a:xfrm>
            <a:off x="3189515" y="4860951"/>
            <a:ext cx="5921828" cy="1938992"/>
          </a:xfrm>
          <a:prstGeom prst="rect">
            <a:avLst/>
          </a:prstGeom>
          <a:solidFill>
            <a:srgbClr val="CCFFCC"/>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dirty="0"/>
              <a:t>If another employee bikes, the drivers would lose 20 cents per day and the bike riders would get $9.80 per day. If the company president rented out the 2 extra spaces for $10 per day, the drivers would lose nothing and the bike riders would get $10 per day. Biking would increase by 100%!      </a:t>
            </a:r>
            <a:r>
              <a:rPr lang="en-US" sz="2000" b="1" dirty="0"/>
              <a:t>What’s wrong with that?</a:t>
            </a:r>
          </a:p>
        </p:txBody>
      </p:sp>
      <p:sp>
        <p:nvSpPr>
          <p:cNvPr id="7" name="Footer Placeholder 6"/>
          <p:cNvSpPr>
            <a:spLocks noGrp="1"/>
          </p:cNvSpPr>
          <p:nvPr>
            <p:ph type="ftr" sz="quarter" idx="11"/>
          </p:nvPr>
        </p:nvSpPr>
        <p:spPr/>
        <p:txBody>
          <a:bodyPr/>
          <a:lstStyle/>
          <a:p>
            <a:r>
              <a:rPr lang="fr-FR"/>
              <a:t>EUEC 2021</a:t>
            </a:r>
            <a:endParaRPr lang="en-US" dirty="0"/>
          </a:p>
        </p:txBody>
      </p:sp>
    </p:spTree>
    <p:extLst>
      <p:ext uri="{BB962C8B-B14F-4D97-AF65-F5344CB8AC3E}">
        <p14:creationId xmlns:p14="http://schemas.microsoft.com/office/powerpoint/2010/main" val="13045394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228600" y="304800"/>
            <a:ext cx="8534400" cy="990600"/>
          </a:xfrm>
          <a:noFill/>
          <a:ln/>
        </p:spPr>
        <p:txBody>
          <a:bodyPr/>
          <a:lstStyle/>
          <a:p>
            <a:r>
              <a:rPr lang="en-US" altLang="en-US" sz="3600" b="1" dirty="0"/>
              <a:t>Results of 3 Actions, Including Cash-out</a:t>
            </a:r>
            <a:br>
              <a:rPr lang="en-US" altLang="en-US" sz="3600" dirty="0"/>
            </a:br>
            <a:r>
              <a:rPr lang="en-US" altLang="en-US" sz="1400" b="1" dirty="0"/>
              <a:t>Case (#1), Reference Patrick </a:t>
            </a:r>
            <a:r>
              <a:rPr lang="en-US" altLang="en-US" sz="1400" b="1" dirty="0" err="1"/>
              <a:t>Siegman’s</a:t>
            </a:r>
            <a:r>
              <a:rPr lang="en-US" altLang="en-US" sz="1400" b="1" dirty="0"/>
              <a:t> article in Bicycle Pedestrian Federation </a:t>
            </a:r>
          </a:p>
        </p:txBody>
      </p:sp>
      <p:sp>
        <p:nvSpPr>
          <p:cNvPr id="40963" name="Rectangle 3"/>
          <p:cNvSpPr>
            <a:spLocks noGrp="1" noChangeArrowheads="1"/>
          </p:cNvSpPr>
          <p:nvPr>
            <p:ph type="body" idx="1"/>
          </p:nvPr>
        </p:nvSpPr>
        <p:spPr>
          <a:xfrm>
            <a:off x="228600" y="1600200"/>
            <a:ext cx="3962400" cy="4648200"/>
          </a:xfrm>
          <a:noFill/>
          <a:ln/>
        </p:spPr>
        <p:txBody>
          <a:bodyPr/>
          <a:lstStyle/>
          <a:p>
            <a:pPr>
              <a:lnSpc>
                <a:spcPct val="90000"/>
              </a:lnSpc>
            </a:pPr>
            <a:r>
              <a:rPr lang="en-US" altLang="en-US" sz="2800" dirty="0"/>
              <a:t>Company: CH2M Hill</a:t>
            </a:r>
          </a:p>
          <a:p>
            <a:pPr lvl="1">
              <a:lnSpc>
                <a:spcPct val="90000"/>
              </a:lnSpc>
              <a:buSzPct val="75000"/>
            </a:pPr>
            <a:r>
              <a:rPr lang="en-US" altLang="en-US" sz="2400" dirty="0"/>
              <a:t>Location: Bellevue, WA (Seattle suburb)</a:t>
            </a:r>
          </a:p>
          <a:p>
            <a:pPr lvl="1">
              <a:lnSpc>
                <a:spcPct val="90000"/>
              </a:lnSpc>
              <a:buSzPct val="75000"/>
            </a:pPr>
            <a:r>
              <a:rPr lang="en-US" altLang="en-US" sz="2400" dirty="0"/>
              <a:t>Engineering Firm with 430 employees</a:t>
            </a:r>
          </a:p>
          <a:p>
            <a:pPr>
              <a:lnSpc>
                <a:spcPct val="90000"/>
              </a:lnSpc>
            </a:pPr>
            <a:r>
              <a:rPr lang="en-US" altLang="en-US" sz="2800" dirty="0"/>
              <a:t>Actions</a:t>
            </a:r>
          </a:p>
          <a:p>
            <a:pPr lvl="1">
              <a:lnSpc>
                <a:spcPct val="90000"/>
              </a:lnSpc>
            </a:pPr>
            <a:r>
              <a:rPr lang="en-US" altLang="en-US" sz="2400" dirty="0"/>
              <a:t>$54/month (1995 $’s), </a:t>
            </a:r>
            <a:r>
              <a:rPr lang="en-US" altLang="en-US" sz="2400" i="1" u="sng" dirty="0"/>
              <a:t>to not drive</a:t>
            </a:r>
          </a:p>
          <a:p>
            <a:pPr lvl="1">
              <a:lnSpc>
                <a:spcPct val="90000"/>
              </a:lnSpc>
            </a:pPr>
            <a:r>
              <a:rPr lang="en-US" altLang="en-US" sz="2400" dirty="0"/>
              <a:t>Improved Transit</a:t>
            </a:r>
          </a:p>
          <a:p>
            <a:pPr lvl="1">
              <a:lnSpc>
                <a:spcPct val="90000"/>
              </a:lnSpc>
            </a:pPr>
            <a:r>
              <a:rPr lang="en-US" altLang="en-US" sz="2400" dirty="0"/>
              <a:t>Improved Bike/Ped facilities</a:t>
            </a:r>
          </a:p>
        </p:txBody>
      </p:sp>
      <p:pic>
        <p:nvPicPr>
          <p:cNvPr id="41988" name="Picture 10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1828800"/>
            <a:ext cx="48006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989" name="Text Box 1029"/>
          <p:cNvSpPr txBox="1">
            <a:spLocks noChangeArrowheads="1"/>
          </p:cNvSpPr>
          <p:nvPr/>
        </p:nvSpPr>
        <p:spPr bwMode="auto">
          <a:xfrm>
            <a:off x="3581400" y="5257800"/>
            <a:ext cx="5334000" cy="1031875"/>
          </a:xfrm>
          <a:prstGeom prst="rect">
            <a:avLst/>
          </a:prstGeom>
          <a:solidFill>
            <a:srgbClr val="99CCFF"/>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b="1"/>
              <a:t>Since these changes are brought about by more than just cashout, this case is not used in the tabulation of cashout results (next chart) </a:t>
            </a:r>
            <a:endParaRPr lang="en-US" altLang="en-US" sz="2000" b="1" i="1"/>
          </a:p>
        </p:txBody>
      </p:sp>
      <p:sp>
        <p:nvSpPr>
          <p:cNvPr id="2" name="Footer Placeholder 1"/>
          <p:cNvSpPr>
            <a:spLocks noGrp="1"/>
          </p:cNvSpPr>
          <p:nvPr>
            <p:ph type="ftr" sz="quarter" idx="11"/>
          </p:nvPr>
        </p:nvSpPr>
        <p:spPr/>
        <p:txBody>
          <a:bodyPr/>
          <a:lstStyle/>
          <a:p>
            <a:r>
              <a:rPr lang="fr-FR"/>
              <a:t>EUEC 2021</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21</a:t>
            </a:fld>
            <a:endParaRPr lang="en-US" dirty="0"/>
          </a:p>
        </p:txBody>
      </p:sp>
    </p:spTree>
    <p:extLst>
      <p:ext uri="{BB962C8B-B14F-4D97-AF65-F5344CB8AC3E}">
        <p14:creationId xmlns:p14="http://schemas.microsoft.com/office/powerpoint/2010/main" val="2204887338"/>
      </p:ext>
    </p:extLst>
  </p:cSld>
  <p:clrMapOvr>
    <a:masterClrMapping/>
  </p:clrMapOvr>
  <p:transition>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04800" y="228600"/>
            <a:ext cx="7315200" cy="1143000"/>
          </a:xfrm>
          <a:noFill/>
          <a:ln/>
        </p:spPr>
        <p:txBody>
          <a:bodyPr>
            <a:normAutofit fontScale="90000"/>
          </a:bodyPr>
          <a:lstStyle/>
          <a:p>
            <a:br>
              <a:rPr lang="en-US" altLang="en-US" sz="3600" dirty="0"/>
            </a:br>
            <a:r>
              <a:rPr lang="en-US" altLang="en-US" sz="3600" dirty="0"/>
              <a:t> </a:t>
            </a:r>
            <a:r>
              <a:rPr lang="en-US" altLang="en-US" sz="4000" dirty="0"/>
              <a:t>  </a:t>
            </a:r>
            <a:r>
              <a:rPr lang="en-US" altLang="en-US" sz="4000" b="1" dirty="0"/>
              <a:t>Cash-Out Results </a:t>
            </a:r>
            <a:br>
              <a:rPr lang="en-US" altLang="en-US" sz="4000" dirty="0"/>
            </a:br>
            <a:r>
              <a:rPr lang="en-US" altLang="en-US" sz="2800" dirty="0"/>
              <a:t>(11 Locations, 3 Groups, 1995 Dollars)</a:t>
            </a:r>
          </a:p>
        </p:txBody>
      </p:sp>
      <p:sp>
        <p:nvSpPr>
          <p:cNvPr id="45059" name="Rectangle 3"/>
          <p:cNvSpPr>
            <a:spLocks noGrp="1" noChangeArrowheads="1"/>
          </p:cNvSpPr>
          <p:nvPr>
            <p:ph type="body" sz="half" idx="1"/>
          </p:nvPr>
        </p:nvSpPr>
        <p:spPr>
          <a:xfrm>
            <a:off x="0" y="1295400"/>
            <a:ext cx="2819400" cy="4876800"/>
          </a:xfrm>
          <a:noFill/>
          <a:ln/>
        </p:spPr>
        <p:txBody>
          <a:bodyPr/>
          <a:lstStyle/>
          <a:p>
            <a:pPr>
              <a:lnSpc>
                <a:spcPct val="80000"/>
              </a:lnSpc>
              <a:buFont typeface="Monotype Sorts" pitchFamily="2" charset="2"/>
              <a:buNone/>
            </a:pPr>
            <a:endParaRPr lang="en-US" altLang="en-US" sz="2400"/>
          </a:p>
          <a:p>
            <a:pPr>
              <a:lnSpc>
                <a:spcPct val="80000"/>
              </a:lnSpc>
            </a:pPr>
            <a:r>
              <a:rPr lang="en-US" altLang="en-US" sz="1800"/>
              <a:t>Reference: </a:t>
            </a:r>
            <a:r>
              <a:rPr lang="en-US" altLang="en-US" sz="1800" i="1"/>
              <a:t>How to Get Paid to Bike to Work: A Guide to Low-traffic, High- Profit Development</a:t>
            </a:r>
            <a:r>
              <a:rPr lang="en-US" altLang="en-US" sz="1800"/>
              <a:t> by Patrick Siegman*. Published in </a:t>
            </a:r>
            <a:r>
              <a:rPr lang="en-US" altLang="en-US" sz="1800" i="1"/>
              <a:t>Bicycle Pedestrian Federation of America</a:t>
            </a:r>
            <a:r>
              <a:rPr lang="en-US" altLang="en-US" sz="1800"/>
              <a:t>, 1995.</a:t>
            </a:r>
          </a:p>
          <a:p>
            <a:pPr>
              <a:lnSpc>
                <a:spcPct val="80000"/>
              </a:lnSpc>
            </a:pPr>
            <a:r>
              <a:rPr lang="en-US" altLang="en-US" sz="1800"/>
              <a:t>3 Largest Responses</a:t>
            </a:r>
          </a:p>
          <a:p>
            <a:pPr lvl="1">
              <a:lnSpc>
                <a:spcPct val="80000"/>
              </a:lnSpc>
            </a:pPr>
            <a:r>
              <a:rPr lang="en-US" altLang="en-US" sz="1600"/>
              <a:t>38%, 36%, 31% </a:t>
            </a:r>
          </a:p>
          <a:p>
            <a:pPr>
              <a:lnSpc>
                <a:spcPct val="80000"/>
              </a:lnSpc>
            </a:pPr>
            <a:r>
              <a:rPr lang="en-US" altLang="en-US" sz="1800"/>
              <a:t>3 Smallest Responses</a:t>
            </a:r>
          </a:p>
          <a:p>
            <a:pPr lvl="1">
              <a:lnSpc>
                <a:spcPct val="80000"/>
              </a:lnSpc>
            </a:pPr>
            <a:r>
              <a:rPr lang="en-US" altLang="en-US" sz="1600" b="1">
                <a:solidFill>
                  <a:srgbClr val="FF0000"/>
                </a:solidFill>
              </a:rPr>
              <a:t>15%</a:t>
            </a:r>
            <a:r>
              <a:rPr lang="en-US" altLang="en-US" sz="1600"/>
              <a:t> , 18%, 24%</a:t>
            </a:r>
          </a:p>
          <a:p>
            <a:pPr>
              <a:lnSpc>
                <a:spcPct val="80000"/>
              </a:lnSpc>
            </a:pPr>
            <a:r>
              <a:rPr lang="en-US" altLang="en-US" sz="1800">
                <a:solidFill>
                  <a:srgbClr val="009900"/>
                </a:solidFill>
              </a:rPr>
              <a:t>Responses are the </a:t>
            </a:r>
            <a:r>
              <a:rPr lang="en-US" altLang="en-US" sz="1800" i="1">
                <a:solidFill>
                  <a:srgbClr val="009900"/>
                </a:solidFill>
              </a:rPr>
              <a:t>change; </a:t>
            </a:r>
            <a:r>
              <a:rPr lang="en-US" altLang="en-US" sz="1800" i="1" u="sng">
                <a:solidFill>
                  <a:srgbClr val="009900"/>
                </a:solidFill>
              </a:rPr>
              <a:t>c</a:t>
            </a:r>
            <a:r>
              <a:rPr lang="en-US" altLang="en-US" sz="1800" u="sng">
                <a:solidFill>
                  <a:srgbClr val="009900"/>
                </a:solidFill>
              </a:rPr>
              <a:t>ar vacancy rates would be larger</a:t>
            </a:r>
            <a:r>
              <a:rPr lang="en-US" altLang="en-US" sz="1800">
                <a:solidFill>
                  <a:srgbClr val="009900"/>
                </a:solidFill>
              </a:rPr>
              <a:t> </a:t>
            </a:r>
          </a:p>
          <a:p>
            <a:pPr>
              <a:lnSpc>
                <a:spcPct val="80000"/>
              </a:lnSpc>
              <a:buFont typeface="Monotype Sorts" pitchFamily="2" charset="2"/>
              <a:buNone/>
            </a:pPr>
            <a:r>
              <a:rPr lang="en-US" altLang="en-US" sz="2400"/>
              <a:t>	</a:t>
            </a:r>
          </a:p>
        </p:txBody>
      </p:sp>
      <p:sp>
        <p:nvSpPr>
          <p:cNvPr id="45072" name="Text Box 16"/>
          <p:cNvSpPr txBox="1">
            <a:spLocks noChangeArrowheads="1"/>
          </p:cNvSpPr>
          <p:nvPr/>
        </p:nvSpPr>
        <p:spPr bwMode="auto">
          <a:xfrm>
            <a:off x="533400" y="5638800"/>
            <a:ext cx="1295400" cy="1036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000"/>
              <a:t>*</a:t>
            </a:r>
            <a:r>
              <a:rPr lang="en-US" altLang="en-US" sz="1200"/>
              <a:t>Patrick Siegman, of Nelson Nygaard</a:t>
            </a:r>
          </a:p>
          <a:p>
            <a:pPr>
              <a:spcBef>
                <a:spcPct val="50000"/>
              </a:spcBef>
            </a:pPr>
            <a:endParaRPr lang="en-US" altLang="en-US" sz="1200"/>
          </a:p>
        </p:txBody>
      </p:sp>
      <p:pic>
        <p:nvPicPr>
          <p:cNvPr id="45075"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6096000"/>
            <a:ext cx="83820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076"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5562600"/>
            <a:ext cx="838200" cy="55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497" name="Picture 441"/>
          <p:cNvPicPr>
            <a:picLocks noGrp="1" noChangeAspect="1" noChangeArrowheads="1"/>
          </p:cNvPicPr>
          <p:nvPr>
            <p:ph sz="half" idx="2"/>
          </p:nvPr>
        </p:nvPicPr>
        <p:blipFill>
          <a:blip r:embed="rId5">
            <a:extLst>
              <a:ext uri="{28A0092B-C50C-407E-A947-70E740481C1C}">
                <a14:useLocalDpi xmlns:a14="http://schemas.microsoft.com/office/drawing/2010/main" val="0"/>
              </a:ext>
            </a:extLst>
          </a:blip>
          <a:srcRect/>
          <a:stretch>
            <a:fillRect/>
          </a:stretch>
        </p:blipFill>
        <p:spPr>
          <a:xfrm>
            <a:off x="2743200" y="1676399"/>
            <a:ext cx="6248400" cy="4841875"/>
          </a:xfrm>
          <a:noFill/>
          <a:ln/>
          <a:extLst>
            <a:ext uri="{91240B29-F687-4F45-9708-019B960494DF}">
              <a14:hiddenLine xmlns:a14="http://schemas.microsoft.com/office/drawing/2010/main" w="12700" cap="flat" cmpd="sng">
                <a:solidFill>
                  <a:schemeClr val="tx1"/>
                </a:solidFill>
                <a:prstDash val="solid"/>
                <a:miter lim="800000"/>
                <a:headEnd/>
                <a:tailEnd/>
              </a14:hiddenLine>
            </a:ext>
          </a:extLst>
        </p:spPr>
      </p:pic>
      <p:sp>
        <p:nvSpPr>
          <p:cNvPr id="45498" name="Text Box 442"/>
          <p:cNvSpPr txBox="1">
            <a:spLocks noChangeArrowheads="1"/>
          </p:cNvSpPr>
          <p:nvPr/>
        </p:nvSpPr>
        <p:spPr bwMode="auto">
          <a:xfrm>
            <a:off x="7315200" y="152400"/>
            <a:ext cx="1371600" cy="1212850"/>
          </a:xfrm>
          <a:prstGeom prst="rect">
            <a:avLst/>
          </a:prstGeom>
          <a:solidFill>
            <a:srgbClr val="FF0000"/>
          </a:solidFill>
          <a:ln w="254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400" b="1" dirty="0">
                <a:solidFill>
                  <a:srgbClr val="009900"/>
                </a:solidFill>
              </a:rPr>
              <a:t>Money Matters !!!!!</a:t>
            </a:r>
            <a:endParaRPr lang="en-US" altLang="en-US" sz="2400" b="1" i="1" dirty="0">
              <a:solidFill>
                <a:srgbClr val="009900"/>
              </a:solidFill>
            </a:endParaRPr>
          </a:p>
        </p:txBody>
      </p:sp>
    </p:spTree>
    <p:extLst>
      <p:ext uri="{BB962C8B-B14F-4D97-AF65-F5344CB8AC3E}">
        <p14:creationId xmlns:p14="http://schemas.microsoft.com/office/powerpoint/2010/main" val="2015698805"/>
      </p:ext>
    </p:extLst>
  </p:cSld>
  <p:clrMapOvr>
    <a:masterClrMapping/>
  </p:clrMapOvr>
  <p:transition>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799"/>
            <a:ext cx="8305800" cy="2093595"/>
          </a:xfrm>
        </p:spPr>
        <p:txBody>
          <a:bodyPr>
            <a:normAutofit fontScale="90000"/>
          </a:bodyPr>
          <a:lstStyle/>
          <a:p>
            <a:r>
              <a:rPr lang="en-US" b="1" i="1" dirty="0"/>
              <a:t>Dividend-Account Parking, Oceanside </a:t>
            </a:r>
            <a:r>
              <a:rPr lang="en-US" sz="5300" b="1" i="1" dirty="0">
                <a:solidFill>
                  <a:srgbClr val="0070C0"/>
                </a:solidFill>
              </a:rPr>
              <a:t>Civic Center Parking Garage </a:t>
            </a:r>
            <a:br>
              <a:rPr lang="en-US" b="1" i="1" dirty="0"/>
            </a:br>
            <a:r>
              <a:rPr lang="en-US" sz="6000" b="1" dirty="0">
                <a:solidFill>
                  <a:srgbClr val="00B050"/>
                </a:solidFill>
              </a:rPr>
              <a:t>Money Flow Calculations</a:t>
            </a:r>
            <a:endParaRPr lang="en-US" sz="6000" b="1" i="1" dirty="0">
              <a:solidFill>
                <a:srgbClr val="0070C0"/>
              </a:solidFill>
            </a:endParaRPr>
          </a:p>
        </p:txBody>
      </p:sp>
      <p:sp>
        <p:nvSpPr>
          <p:cNvPr id="3" name="Content Placeholder 2"/>
          <p:cNvSpPr>
            <a:spLocks noGrp="1"/>
          </p:cNvSpPr>
          <p:nvPr>
            <p:ph idx="1"/>
          </p:nvPr>
        </p:nvSpPr>
        <p:spPr>
          <a:xfrm>
            <a:off x="304800" y="3200399"/>
            <a:ext cx="8534400" cy="3032125"/>
          </a:xfrm>
        </p:spPr>
        <p:txBody>
          <a:bodyPr>
            <a:noAutofit/>
          </a:bodyPr>
          <a:lstStyle/>
          <a:p>
            <a:pPr marL="514350" indent="-514350">
              <a:buFont typeface="+mj-lt"/>
              <a:buAutoNum type="arabicPeriod"/>
            </a:pPr>
            <a:r>
              <a:rPr lang="en-US" sz="2400" b="1" dirty="0"/>
              <a:t>Workers work 8 hours, with a one-hour lunch, for 9 total hours at the work location, each day they work </a:t>
            </a:r>
          </a:p>
          <a:p>
            <a:pPr marL="514350" indent="-514350">
              <a:buFont typeface="+mj-lt"/>
              <a:buAutoNum type="arabicPeriod"/>
            </a:pPr>
            <a:r>
              <a:rPr lang="en-US" sz="2400" b="1" dirty="0"/>
              <a:t>They only work from 8 AM to 5 PM</a:t>
            </a:r>
          </a:p>
          <a:p>
            <a:pPr marL="514350" indent="-514350">
              <a:buFont typeface="+mj-lt"/>
              <a:buAutoNum type="arabicPeriod"/>
            </a:pPr>
            <a:r>
              <a:rPr lang="en-US" sz="2400" b="1" dirty="0">
                <a:solidFill>
                  <a:srgbClr val="000000"/>
                </a:solidFill>
                <a:effectLst/>
                <a:latin typeface="+mj-lt"/>
                <a:ea typeface="Calibri" panose="020F0502020204030204" pitchFamily="34" charset="0"/>
              </a:rPr>
              <a:t>Evening hours, when parking can earn money from the public, are (only) from 5 PM to 9 PM</a:t>
            </a:r>
          </a:p>
          <a:p>
            <a:pPr marL="514350" indent="-514350">
              <a:buFont typeface="+mj-lt"/>
              <a:buAutoNum type="arabicPeriod"/>
            </a:pPr>
            <a:r>
              <a:rPr lang="en-US" sz="2400" b="1" dirty="0"/>
              <a:t>Week-end workers also work on weekdays, for a total of 7*9 = 63 hours, at the work location, per week</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dirty="0"/>
          </a:p>
        </p:txBody>
      </p:sp>
      <p:sp>
        <p:nvSpPr>
          <p:cNvPr id="4" name="Footer Placeholder 3"/>
          <p:cNvSpPr>
            <a:spLocks noGrp="1"/>
          </p:cNvSpPr>
          <p:nvPr>
            <p:ph type="ftr" sz="quarter" idx="11"/>
          </p:nvPr>
        </p:nvSpPr>
        <p:spPr>
          <a:xfrm>
            <a:off x="3124200" y="6394450"/>
            <a:ext cx="2895600" cy="365125"/>
          </a:xfrm>
        </p:spPr>
        <p:txBody>
          <a:bodyPr/>
          <a:lstStyle/>
          <a:p>
            <a:r>
              <a:rPr lang="fr-FR"/>
              <a:t>EUEC 2021</a:t>
            </a:r>
            <a:endParaRPr lang="en-US" dirty="0"/>
          </a:p>
        </p:txBody>
      </p:sp>
      <p:sp>
        <p:nvSpPr>
          <p:cNvPr id="6" name="Content Placeholder 2"/>
          <p:cNvSpPr txBox="1">
            <a:spLocks/>
          </p:cNvSpPr>
          <p:nvPr/>
        </p:nvSpPr>
        <p:spPr>
          <a:xfrm>
            <a:off x="480060" y="2057400"/>
            <a:ext cx="85344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7" name="Content Placeholder 2"/>
          <p:cNvSpPr txBox="1">
            <a:spLocks/>
          </p:cNvSpPr>
          <p:nvPr/>
        </p:nvSpPr>
        <p:spPr>
          <a:xfrm>
            <a:off x="685800" y="2398395"/>
            <a:ext cx="7543800" cy="5829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600" b="1" u="sng" dirty="0"/>
              <a:t>Simplifying Assumptions:</a:t>
            </a:r>
          </a:p>
        </p:txBody>
      </p:sp>
    </p:spTree>
    <p:extLst>
      <p:ext uri="{BB962C8B-B14F-4D97-AF65-F5344CB8AC3E}">
        <p14:creationId xmlns:p14="http://schemas.microsoft.com/office/powerpoint/2010/main" val="40654392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870" y="152400"/>
            <a:ext cx="8305800" cy="1371600"/>
          </a:xfrm>
        </p:spPr>
        <p:txBody>
          <a:bodyPr>
            <a:normAutofit/>
          </a:bodyPr>
          <a:lstStyle/>
          <a:p>
            <a:r>
              <a:rPr lang="en-US" b="1" i="1" u="sng" dirty="0"/>
              <a:t>Dividend-Account Parking </a:t>
            </a:r>
            <a:br>
              <a:rPr lang="en-US" b="1" i="1" u="sng" dirty="0"/>
            </a:br>
            <a:r>
              <a:rPr lang="en-US" sz="4000" b="1" dirty="0">
                <a:solidFill>
                  <a:srgbClr val="00B050"/>
                </a:solidFill>
              </a:rPr>
              <a:t>Money Flow Calculations</a:t>
            </a:r>
            <a:endParaRPr lang="en-US" sz="2800" b="1" i="1" u="sng" dirty="0">
              <a:solidFill>
                <a:srgbClr val="0070C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Content Placeholder 2"/>
          <p:cNvSpPr txBox="1">
            <a:spLocks/>
          </p:cNvSpPr>
          <p:nvPr/>
        </p:nvSpPr>
        <p:spPr>
          <a:xfrm>
            <a:off x="480060" y="2057400"/>
            <a:ext cx="85344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pic>
        <p:nvPicPr>
          <p:cNvPr id="103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828800"/>
            <a:ext cx="6858000" cy="4221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84177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870" y="152400"/>
            <a:ext cx="8305800" cy="1371600"/>
          </a:xfrm>
        </p:spPr>
        <p:txBody>
          <a:bodyPr>
            <a:normAutofit/>
          </a:bodyPr>
          <a:lstStyle/>
          <a:p>
            <a:r>
              <a:rPr lang="en-US" b="1" i="1" u="sng" dirty="0"/>
              <a:t>Dividend-Account Parking </a:t>
            </a:r>
            <a:br>
              <a:rPr lang="en-US" b="1" i="1" u="sng" dirty="0"/>
            </a:br>
            <a:r>
              <a:rPr lang="en-US" sz="4000" b="1" dirty="0">
                <a:solidFill>
                  <a:srgbClr val="00B050"/>
                </a:solidFill>
              </a:rPr>
              <a:t>Money Flow Calculations</a:t>
            </a:r>
            <a:endParaRPr lang="en-US" sz="2800" b="1" i="1" u="sng" dirty="0">
              <a:solidFill>
                <a:srgbClr val="0070C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752600"/>
            <a:ext cx="7309556"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53559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3870" y="152400"/>
            <a:ext cx="8305800" cy="1371600"/>
          </a:xfrm>
        </p:spPr>
        <p:txBody>
          <a:bodyPr>
            <a:normAutofit/>
          </a:bodyPr>
          <a:lstStyle/>
          <a:p>
            <a:r>
              <a:rPr lang="en-US" b="1" i="1" u="sng" dirty="0"/>
              <a:t>Dividend-Account Parking </a:t>
            </a:r>
            <a:br>
              <a:rPr lang="en-US" b="1" i="1" u="sng" dirty="0"/>
            </a:br>
            <a:r>
              <a:rPr lang="en-US" sz="4000" b="1" dirty="0">
                <a:solidFill>
                  <a:srgbClr val="00B050"/>
                </a:solidFill>
              </a:rPr>
              <a:t>Money Flow Calculations</a:t>
            </a:r>
            <a:endParaRPr lang="en-US" sz="2800" b="1" i="1" u="sng" dirty="0">
              <a:solidFill>
                <a:srgbClr val="0070C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Content Placeholder 2"/>
          <p:cNvSpPr txBox="1">
            <a:spLocks/>
          </p:cNvSpPr>
          <p:nvPr/>
        </p:nvSpPr>
        <p:spPr>
          <a:xfrm>
            <a:off x="480060" y="2057400"/>
            <a:ext cx="85344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4000"/>
            <a:ext cx="8686799" cy="483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131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0"/>
            <a:ext cx="8305800" cy="1219200"/>
          </a:xfrm>
        </p:spPr>
        <p:txBody>
          <a:bodyPr>
            <a:normAutofit fontScale="90000"/>
          </a:bodyPr>
          <a:lstStyle/>
          <a:p>
            <a:r>
              <a:rPr lang="en-US" b="1" i="1" u="sng" dirty="0"/>
              <a:t>Dividend-Account Parking </a:t>
            </a:r>
            <a:br>
              <a:rPr lang="en-US" b="1" i="1" u="sng" dirty="0"/>
            </a:br>
            <a:r>
              <a:rPr lang="en-US" sz="4000" b="1" dirty="0">
                <a:solidFill>
                  <a:srgbClr val="00B050"/>
                </a:solidFill>
              </a:rPr>
              <a:t>Money Flow Calculations</a:t>
            </a:r>
            <a:endParaRPr lang="en-US" sz="2800" b="1" i="1" u="sng" dirty="0">
              <a:solidFill>
                <a:srgbClr val="0070C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Content Placeholder 2"/>
          <p:cNvSpPr txBox="1">
            <a:spLocks/>
          </p:cNvSpPr>
          <p:nvPr/>
        </p:nvSpPr>
        <p:spPr>
          <a:xfrm>
            <a:off x="480060" y="2057400"/>
            <a:ext cx="85344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 y="1232266"/>
            <a:ext cx="8214360" cy="5625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25269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152400"/>
            <a:ext cx="8130540" cy="1295400"/>
          </a:xfrm>
        </p:spPr>
        <p:txBody>
          <a:bodyPr>
            <a:normAutofit fontScale="90000"/>
          </a:bodyPr>
          <a:lstStyle/>
          <a:p>
            <a:r>
              <a:rPr lang="en-US" b="1" i="1" u="sng" dirty="0"/>
              <a:t>Dividend-Account Parking </a:t>
            </a:r>
            <a:br>
              <a:rPr lang="en-US" b="1" i="1" u="sng" dirty="0"/>
            </a:br>
            <a:r>
              <a:rPr lang="en-US" sz="4000" b="1" dirty="0">
                <a:solidFill>
                  <a:srgbClr val="00B050"/>
                </a:solidFill>
              </a:rPr>
              <a:t>Money Flow Calculations</a:t>
            </a:r>
            <a:endParaRPr lang="en-US" sz="2800" b="1" i="1" u="sng" dirty="0">
              <a:solidFill>
                <a:srgbClr val="0070C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Content Placeholder 2"/>
          <p:cNvSpPr txBox="1">
            <a:spLocks/>
          </p:cNvSpPr>
          <p:nvPr/>
        </p:nvSpPr>
        <p:spPr>
          <a:xfrm>
            <a:off x="480060" y="2057400"/>
            <a:ext cx="85344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791119"/>
            <a:ext cx="8705426" cy="4304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37052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152400"/>
            <a:ext cx="8130540" cy="1295400"/>
          </a:xfrm>
        </p:spPr>
        <p:txBody>
          <a:bodyPr>
            <a:normAutofit fontScale="90000"/>
          </a:bodyPr>
          <a:lstStyle/>
          <a:p>
            <a:r>
              <a:rPr lang="en-US" b="1" i="1" u="sng" dirty="0"/>
              <a:t>Dividend-Account Parking </a:t>
            </a:r>
            <a:br>
              <a:rPr lang="en-US" b="1" i="1" u="sng" dirty="0"/>
            </a:br>
            <a:r>
              <a:rPr lang="en-US" sz="4000" b="1" dirty="0">
                <a:solidFill>
                  <a:srgbClr val="00B050"/>
                </a:solidFill>
              </a:rPr>
              <a:t>Money Flow Calculations</a:t>
            </a:r>
            <a:endParaRPr lang="en-US" sz="2800" b="1" i="1" u="sng" dirty="0">
              <a:solidFill>
                <a:srgbClr val="0070C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Content Placeholder 2"/>
          <p:cNvSpPr txBox="1">
            <a:spLocks/>
          </p:cNvSpPr>
          <p:nvPr/>
        </p:nvSpPr>
        <p:spPr>
          <a:xfrm>
            <a:off x="480060" y="2057400"/>
            <a:ext cx="85344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52600"/>
            <a:ext cx="875229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677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9660" y="576470"/>
            <a:ext cx="8391940" cy="1295400"/>
          </a:xfrm>
        </p:spPr>
        <p:txBody>
          <a:bodyPr>
            <a:normAutofit/>
          </a:bodyPr>
          <a:lstStyle/>
          <a:p>
            <a:r>
              <a:rPr lang="en-US" b="1" dirty="0">
                <a:solidFill>
                  <a:srgbClr val="FF0000"/>
                </a:solidFill>
              </a:rPr>
              <a:t>A Bundled-Benefit</a:t>
            </a:r>
            <a:r>
              <a:rPr lang="en-US" b="1" dirty="0"/>
              <a:t> Parking System  </a:t>
            </a:r>
            <a:endParaRPr lang="en-US" dirty="0"/>
          </a:p>
        </p:txBody>
      </p:sp>
      <p:sp>
        <p:nvSpPr>
          <p:cNvPr id="5" name="Footer Placeholder 4"/>
          <p:cNvSpPr>
            <a:spLocks noGrp="1"/>
          </p:cNvSpPr>
          <p:nvPr>
            <p:ph type="ftr" sz="quarter" idx="11"/>
          </p:nvPr>
        </p:nvSpPr>
        <p:spPr/>
        <p:txBody>
          <a:bodyPr/>
          <a:lstStyle/>
          <a:p>
            <a:r>
              <a:rPr lang="fr-FR"/>
              <a:t>EUEC 2021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
        <p:nvSpPr>
          <p:cNvPr id="7" name="Title 1"/>
          <p:cNvSpPr txBox="1">
            <a:spLocks/>
          </p:cNvSpPr>
          <p:nvPr/>
        </p:nvSpPr>
        <p:spPr>
          <a:xfrm>
            <a:off x="1066800" y="3581400"/>
            <a:ext cx="7653130" cy="2895600"/>
          </a:xfrm>
          <a:prstGeom prst="rect">
            <a:avLst/>
          </a:prstGeom>
        </p:spPr>
        <p:txBody>
          <a:bodyPr vert="horz" lIns="91440" tIns="45720" rIns="91440" bIns="45720" rtlCol="0" anchor="ctr">
            <a:normAutofit fontScale="97500"/>
          </a:bodyPr>
          <a:lstStyle/>
          <a:p>
            <a:pPr lvl="1">
              <a:spcBef>
                <a:spcPct val="0"/>
              </a:spcBef>
            </a:pPr>
            <a:r>
              <a:rPr lang="en-US" sz="3900" b="1" dirty="0"/>
              <a:t>The parking is part of a benefit package being provided, such as:</a:t>
            </a:r>
          </a:p>
          <a:p>
            <a:pPr lvl="1">
              <a:spcBef>
                <a:spcPct val="0"/>
              </a:spcBef>
            </a:pPr>
            <a:endParaRPr lang="en-US" sz="1200" b="1" dirty="0"/>
          </a:p>
          <a:p>
            <a:pPr marL="1371600" lvl="2" indent="-457200">
              <a:spcBef>
                <a:spcPct val="0"/>
              </a:spcBef>
              <a:buFont typeface="Arial" panose="020B0604020202020204" pitchFamily="34" charset="0"/>
              <a:buChar char="•"/>
            </a:pPr>
            <a:r>
              <a:rPr lang="en-US" sz="3400" b="1" dirty="0">
                <a:latin typeface="+mj-lt"/>
                <a:ea typeface="+mj-ea"/>
                <a:cs typeface="+mj-cs"/>
              </a:rPr>
              <a:t>Compensation for work</a:t>
            </a:r>
          </a:p>
          <a:p>
            <a:pPr marL="1371600" lvl="2" indent="-457200">
              <a:spcBef>
                <a:spcPct val="0"/>
              </a:spcBef>
              <a:buFont typeface="Arial" panose="020B0604020202020204" pitchFamily="34" charset="0"/>
              <a:buChar char="•"/>
            </a:pPr>
            <a:r>
              <a:rPr lang="en-US" sz="3400" b="1" dirty="0">
                <a:latin typeface="+mj-lt"/>
                <a:ea typeface="+mj-ea"/>
                <a:cs typeface="+mj-cs"/>
              </a:rPr>
              <a:t>Public or private education</a:t>
            </a:r>
          </a:p>
        </p:txBody>
      </p:sp>
      <p:sp>
        <p:nvSpPr>
          <p:cNvPr id="6" name="Title 1"/>
          <p:cNvSpPr txBox="1">
            <a:spLocks/>
          </p:cNvSpPr>
          <p:nvPr/>
        </p:nvSpPr>
        <p:spPr>
          <a:xfrm>
            <a:off x="942560" y="1981200"/>
            <a:ext cx="7401339" cy="1232452"/>
          </a:xfrm>
          <a:prstGeom prst="rect">
            <a:avLst/>
          </a:prstGeom>
          <a:solidFill>
            <a:schemeClr val="accent2">
              <a:lumMod val="20000"/>
              <a:lumOff val="80000"/>
            </a:schemeClr>
          </a:solidFill>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p>
            <a:pPr lvl="1">
              <a:spcBef>
                <a:spcPct val="0"/>
              </a:spcBef>
            </a:pPr>
            <a:r>
              <a:rPr lang="en-US" sz="3200" b="1" dirty="0"/>
              <a:t>The 2</a:t>
            </a:r>
            <a:r>
              <a:rPr lang="en-US" sz="3200" b="1" baseline="30000" dirty="0"/>
              <a:t>nd</a:t>
            </a:r>
            <a:r>
              <a:rPr lang="en-US" sz="3200" b="1" dirty="0"/>
              <a:t> most common of all parking systems. Erroneously called “free”</a:t>
            </a:r>
            <a:endParaRPr lang="en-US" sz="3200" b="1" dirty="0">
              <a:latin typeface="+mj-lt"/>
              <a:ea typeface="+mj-ea"/>
              <a:cs typeface="+mj-cs"/>
            </a:endParaRPr>
          </a:p>
        </p:txBody>
      </p:sp>
      <p:sp>
        <p:nvSpPr>
          <p:cNvPr id="8" name="Title 1"/>
          <p:cNvSpPr txBox="1">
            <a:spLocks/>
          </p:cNvSpPr>
          <p:nvPr/>
        </p:nvSpPr>
        <p:spPr>
          <a:xfrm>
            <a:off x="566530" y="533400"/>
            <a:ext cx="8153400" cy="1828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2337823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152400"/>
            <a:ext cx="8130540" cy="1295400"/>
          </a:xfrm>
        </p:spPr>
        <p:txBody>
          <a:bodyPr>
            <a:normAutofit fontScale="90000"/>
          </a:bodyPr>
          <a:lstStyle/>
          <a:p>
            <a:r>
              <a:rPr lang="en-US" b="1" i="1" u="sng" dirty="0"/>
              <a:t>Dividend-Account Parking </a:t>
            </a:r>
            <a:br>
              <a:rPr lang="en-US" b="1" i="1" u="sng" dirty="0"/>
            </a:br>
            <a:r>
              <a:rPr lang="en-US" sz="4000" b="1" dirty="0">
                <a:solidFill>
                  <a:srgbClr val="00B050"/>
                </a:solidFill>
              </a:rPr>
              <a:t>Money Flow Calculations</a:t>
            </a:r>
            <a:endParaRPr lang="en-US" sz="2800" b="1" i="1" u="sng" dirty="0">
              <a:solidFill>
                <a:srgbClr val="0070C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Content Placeholder 2"/>
          <p:cNvSpPr txBox="1">
            <a:spLocks/>
          </p:cNvSpPr>
          <p:nvPr/>
        </p:nvSpPr>
        <p:spPr>
          <a:xfrm>
            <a:off x="480060" y="2057400"/>
            <a:ext cx="85344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76400"/>
            <a:ext cx="8686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96214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152400"/>
            <a:ext cx="8130540" cy="1295400"/>
          </a:xfrm>
        </p:spPr>
        <p:txBody>
          <a:bodyPr>
            <a:normAutofit fontScale="90000"/>
          </a:bodyPr>
          <a:lstStyle/>
          <a:p>
            <a:r>
              <a:rPr lang="en-US" b="1" i="1" u="sng" dirty="0"/>
              <a:t>Dividend-Account Parking </a:t>
            </a:r>
            <a:br>
              <a:rPr lang="en-US" b="1" i="1" u="sng" dirty="0"/>
            </a:br>
            <a:r>
              <a:rPr lang="en-US" sz="4000" b="1" dirty="0">
                <a:solidFill>
                  <a:srgbClr val="00B050"/>
                </a:solidFill>
              </a:rPr>
              <a:t>Money Flow Calculations</a:t>
            </a:r>
            <a:endParaRPr lang="en-US" sz="2800" b="1" i="1" u="sng" dirty="0">
              <a:solidFill>
                <a:srgbClr val="0070C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Content Placeholder 2"/>
          <p:cNvSpPr txBox="1">
            <a:spLocks/>
          </p:cNvSpPr>
          <p:nvPr/>
        </p:nvSpPr>
        <p:spPr>
          <a:xfrm>
            <a:off x="480060" y="2057400"/>
            <a:ext cx="85344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1" y="1752600"/>
            <a:ext cx="86868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20810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152400"/>
            <a:ext cx="8130540" cy="1295400"/>
          </a:xfrm>
        </p:spPr>
        <p:txBody>
          <a:bodyPr>
            <a:normAutofit fontScale="90000"/>
          </a:bodyPr>
          <a:lstStyle/>
          <a:p>
            <a:r>
              <a:rPr lang="en-US" b="1" i="1" u="sng" dirty="0"/>
              <a:t>Dividend-Account Parking </a:t>
            </a:r>
            <a:br>
              <a:rPr lang="en-US" b="1" i="1" u="sng" dirty="0"/>
            </a:br>
            <a:r>
              <a:rPr lang="en-US" sz="4000" b="1" dirty="0">
                <a:solidFill>
                  <a:srgbClr val="00B050"/>
                </a:solidFill>
              </a:rPr>
              <a:t>Money Flow Calculations</a:t>
            </a:r>
            <a:endParaRPr lang="en-US" sz="2800" b="1" i="1" u="sng" dirty="0">
              <a:solidFill>
                <a:srgbClr val="0070C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Content Placeholder 2"/>
          <p:cNvSpPr txBox="1">
            <a:spLocks/>
          </p:cNvSpPr>
          <p:nvPr/>
        </p:nvSpPr>
        <p:spPr>
          <a:xfrm>
            <a:off x="480060" y="2057400"/>
            <a:ext cx="85344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481137"/>
            <a:ext cx="8458200" cy="4838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91538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152400"/>
            <a:ext cx="8130540" cy="1295400"/>
          </a:xfrm>
        </p:spPr>
        <p:txBody>
          <a:bodyPr>
            <a:normAutofit fontScale="90000"/>
          </a:bodyPr>
          <a:lstStyle/>
          <a:p>
            <a:r>
              <a:rPr lang="en-US" b="1" i="1" u="sng" dirty="0"/>
              <a:t>Dividend-Account Parking </a:t>
            </a:r>
            <a:br>
              <a:rPr lang="en-US" b="1" i="1" u="sng" dirty="0"/>
            </a:br>
            <a:r>
              <a:rPr lang="en-US" sz="4000" b="1" dirty="0">
                <a:solidFill>
                  <a:srgbClr val="00B050"/>
                </a:solidFill>
              </a:rPr>
              <a:t>Money Flow Calculations</a:t>
            </a:r>
            <a:endParaRPr lang="en-US" sz="2800" b="1" i="1" u="sng" dirty="0">
              <a:solidFill>
                <a:srgbClr val="0070C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6" name="Content Placeholder 2"/>
          <p:cNvSpPr txBox="1">
            <a:spLocks/>
          </p:cNvSpPr>
          <p:nvPr/>
        </p:nvSpPr>
        <p:spPr>
          <a:xfrm>
            <a:off x="480060" y="2057400"/>
            <a:ext cx="85344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524000"/>
            <a:ext cx="8353066"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89199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7211" y="304800"/>
            <a:ext cx="4864608" cy="1066800"/>
          </a:xfrm>
        </p:spPr>
        <p:txBody>
          <a:bodyPr>
            <a:noAutofit/>
          </a:bodyPr>
          <a:lstStyle/>
          <a:p>
            <a:r>
              <a:rPr lang="en-US" sz="6000" b="1" i="1" dirty="0"/>
              <a:t>Conclusion 1</a:t>
            </a:r>
            <a:endParaRPr lang="en-US" sz="6000" dirty="0"/>
          </a:p>
        </p:txBody>
      </p:sp>
      <p:sp>
        <p:nvSpPr>
          <p:cNvPr id="5" name="Footer Placeholder 4"/>
          <p:cNvSpPr>
            <a:spLocks noGrp="1"/>
          </p:cNvSpPr>
          <p:nvPr>
            <p:ph type="ftr" sz="quarter" idx="11"/>
          </p:nvPr>
        </p:nvSpPr>
        <p:spPr/>
        <p:txBody>
          <a:bodyPr/>
          <a:lstStyle/>
          <a:p>
            <a:r>
              <a:rPr lang="fr-FR" dirty="0"/>
              <a:t>EUEC 2021</a:t>
            </a:r>
            <a:endParaRPr lang="en-US" dirty="0"/>
          </a:p>
        </p:txBody>
      </p:sp>
      <p:sp>
        <p:nvSpPr>
          <p:cNvPr id="4" name="Slide Number Placeholder 3"/>
          <p:cNvSpPr>
            <a:spLocks noGrp="1"/>
          </p:cNvSpPr>
          <p:nvPr>
            <p:ph type="sldNum" sz="quarter" idx="12"/>
          </p:nvPr>
        </p:nvSpPr>
        <p:spPr>
          <a:xfrm>
            <a:off x="6586330" y="6370637"/>
            <a:ext cx="2133600" cy="365125"/>
          </a:xfrm>
        </p:spPr>
        <p:txBody>
          <a:bodyPr/>
          <a:lstStyle/>
          <a:p>
            <a:fld id="{B6F15528-21DE-4FAA-801E-634DDDAF4B2B}" type="slidenum">
              <a:rPr lang="en-US" smtClean="0"/>
              <a:pPr/>
              <a:t>34</a:t>
            </a:fld>
            <a:endParaRPr lang="en-US" dirty="0"/>
          </a:p>
        </p:txBody>
      </p:sp>
      <p:sp>
        <p:nvSpPr>
          <p:cNvPr id="8" name="Title 1"/>
          <p:cNvSpPr txBox="1">
            <a:spLocks/>
          </p:cNvSpPr>
          <p:nvPr/>
        </p:nvSpPr>
        <p:spPr>
          <a:xfrm>
            <a:off x="566530" y="152400"/>
            <a:ext cx="8153400" cy="2057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9" name="Title 1"/>
          <p:cNvSpPr txBox="1">
            <a:spLocks/>
          </p:cNvSpPr>
          <p:nvPr/>
        </p:nvSpPr>
        <p:spPr>
          <a:xfrm>
            <a:off x="299830" y="1828800"/>
            <a:ext cx="8686800" cy="464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b="1" i="1" dirty="0"/>
              <a:t>Given our climate emergency, we need this parking system to spread to all parking, to include offices, on-street, apartments, “big box”, shopping centers, and mixed use.</a:t>
            </a:r>
            <a:endParaRPr lang="en-US" sz="4800" i="1" dirty="0"/>
          </a:p>
        </p:txBody>
      </p:sp>
    </p:spTree>
    <p:extLst>
      <p:ext uri="{BB962C8B-B14F-4D97-AF65-F5344CB8AC3E}">
        <p14:creationId xmlns:p14="http://schemas.microsoft.com/office/powerpoint/2010/main" val="25036686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7211" y="304800"/>
            <a:ext cx="4864608" cy="1066800"/>
          </a:xfrm>
        </p:spPr>
        <p:txBody>
          <a:bodyPr>
            <a:noAutofit/>
          </a:bodyPr>
          <a:lstStyle/>
          <a:p>
            <a:r>
              <a:rPr lang="en-US" sz="6000" b="1" i="1" dirty="0"/>
              <a:t>Conclusion 2</a:t>
            </a:r>
            <a:endParaRPr lang="en-US" sz="6000" dirty="0"/>
          </a:p>
        </p:txBody>
      </p:sp>
      <p:sp>
        <p:nvSpPr>
          <p:cNvPr id="5" name="Footer Placeholder 4"/>
          <p:cNvSpPr>
            <a:spLocks noGrp="1"/>
          </p:cNvSpPr>
          <p:nvPr>
            <p:ph type="ftr" sz="quarter" idx="11"/>
          </p:nvPr>
        </p:nvSpPr>
        <p:spPr/>
        <p:txBody>
          <a:bodyPr/>
          <a:lstStyle/>
          <a:p>
            <a:r>
              <a:rPr lang="fr-FR"/>
              <a:t>EUEC 2021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dirty="0"/>
          </a:p>
        </p:txBody>
      </p:sp>
      <p:sp>
        <p:nvSpPr>
          <p:cNvPr id="8" name="Title 1"/>
          <p:cNvSpPr txBox="1">
            <a:spLocks/>
          </p:cNvSpPr>
          <p:nvPr/>
        </p:nvSpPr>
        <p:spPr>
          <a:xfrm>
            <a:off x="566530" y="152400"/>
            <a:ext cx="8153400" cy="2057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7" name="Title 1"/>
          <p:cNvSpPr txBox="1">
            <a:spLocks/>
          </p:cNvSpPr>
          <p:nvPr/>
        </p:nvSpPr>
        <p:spPr>
          <a:xfrm>
            <a:off x="228600" y="1434142"/>
            <a:ext cx="8834230" cy="1371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i="1" dirty="0">
                <a:solidFill>
                  <a:srgbClr val="00B050"/>
                </a:solidFill>
              </a:rPr>
              <a:t>Society needs a corporation to specialize in managing and optimizing parking</a:t>
            </a:r>
            <a:endParaRPr lang="en-US" sz="4000" i="1" dirty="0"/>
          </a:p>
        </p:txBody>
      </p:sp>
      <p:sp>
        <p:nvSpPr>
          <p:cNvPr id="10" name="Title 1"/>
          <p:cNvSpPr txBox="1">
            <a:spLocks/>
          </p:cNvSpPr>
          <p:nvPr/>
        </p:nvSpPr>
        <p:spPr>
          <a:xfrm>
            <a:off x="152400" y="3462891"/>
            <a:ext cx="8834230" cy="32585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spcBef>
                <a:spcPts val="0"/>
              </a:spcBef>
              <a:spcAft>
                <a:spcPts val="600"/>
              </a:spcAft>
              <a:buFont typeface="+mj-lt"/>
              <a:buAutoNum type="arabicPeriod"/>
            </a:pPr>
            <a:r>
              <a:rPr lang="en-US" sz="2800" dirty="0"/>
              <a:t>Data collection, computing, marketing, archiving, transferring money,  protecting privacy, and generating financial statements</a:t>
            </a:r>
          </a:p>
          <a:p>
            <a:pPr marL="457200" indent="-457200" algn="l">
              <a:spcBef>
                <a:spcPts val="0"/>
              </a:spcBef>
              <a:spcAft>
                <a:spcPts val="600"/>
              </a:spcAft>
              <a:buFont typeface="+mj-lt"/>
              <a:buAutoNum type="arabicPeriod"/>
            </a:pPr>
            <a:r>
              <a:rPr lang="en-US" sz="2800" dirty="0"/>
              <a:t> </a:t>
            </a:r>
            <a:r>
              <a:rPr lang="en-US" sz="2800" u="sng" dirty="0"/>
              <a:t>Monetizing</a:t>
            </a:r>
            <a:r>
              <a:rPr lang="en-US" sz="2800" dirty="0"/>
              <a:t> unused parking and data</a:t>
            </a:r>
          </a:p>
          <a:p>
            <a:pPr marL="571500" indent="-571500" algn="l">
              <a:spcBef>
                <a:spcPts val="0"/>
              </a:spcBef>
              <a:spcAft>
                <a:spcPts val="600"/>
              </a:spcAft>
              <a:buFont typeface="+mj-lt"/>
              <a:buAutoNum type="arabicPeriod"/>
            </a:pPr>
            <a:r>
              <a:rPr lang="en-US" sz="2800" b="1" dirty="0"/>
              <a:t>Financing and building solar canopies, roof top solar, and charging stations</a:t>
            </a:r>
          </a:p>
          <a:p>
            <a:pPr marL="571500" indent="-571500" algn="l">
              <a:spcBef>
                <a:spcPts val="0"/>
              </a:spcBef>
              <a:spcAft>
                <a:spcPts val="600"/>
              </a:spcAft>
              <a:buFont typeface="+mj-lt"/>
              <a:buAutoNum type="arabicPeriod"/>
            </a:pPr>
            <a:r>
              <a:rPr lang="en-US" sz="2800" b="1" dirty="0"/>
              <a:t>Selling electricity</a:t>
            </a:r>
          </a:p>
        </p:txBody>
      </p:sp>
      <p:sp>
        <p:nvSpPr>
          <p:cNvPr id="9" name="Title 1"/>
          <p:cNvSpPr txBox="1">
            <a:spLocks/>
          </p:cNvSpPr>
          <p:nvPr/>
        </p:nvSpPr>
        <p:spPr>
          <a:xfrm>
            <a:off x="685800" y="2807671"/>
            <a:ext cx="5755221" cy="5713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i="1" dirty="0"/>
              <a:t>Skills Needed Include:</a:t>
            </a:r>
            <a:endParaRPr lang="en-US" sz="3600" i="1" dirty="0"/>
          </a:p>
        </p:txBody>
      </p:sp>
    </p:spTree>
    <p:extLst>
      <p:ext uri="{BB962C8B-B14F-4D97-AF65-F5344CB8AC3E}">
        <p14:creationId xmlns:p14="http://schemas.microsoft.com/office/powerpoint/2010/main" val="42008782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7211" y="304800"/>
            <a:ext cx="4864608" cy="1066800"/>
          </a:xfrm>
        </p:spPr>
        <p:txBody>
          <a:bodyPr>
            <a:noAutofit/>
          </a:bodyPr>
          <a:lstStyle/>
          <a:p>
            <a:r>
              <a:rPr lang="en-US" sz="6000" b="1" i="1" dirty="0"/>
              <a:t>Conclusion 3</a:t>
            </a:r>
            <a:endParaRPr lang="en-US" sz="6000" dirty="0"/>
          </a:p>
        </p:txBody>
      </p:sp>
      <p:sp>
        <p:nvSpPr>
          <p:cNvPr id="5" name="Footer Placeholder 4"/>
          <p:cNvSpPr>
            <a:spLocks noGrp="1"/>
          </p:cNvSpPr>
          <p:nvPr>
            <p:ph type="ftr" sz="quarter" idx="11"/>
          </p:nvPr>
        </p:nvSpPr>
        <p:spPr/>
        <p:txBody>
          <a:bodyPr/>
          <a:lstStyle/>
          <a:p>
            <a:r>
              <a:rPr lang="fr-FR" dirty="0"/>
              <a:t>EUEC 2021</a:t>
            </a:r>
            <a:endParaRPr lang="en-US" dirty="0"/>
          </a:p>
        </p:txBody>
      </p:sp>
      <p:sp>
        <p:nvSpPr>
          <p:cNvPr id="4" name="Slide Number Placeholder 3"/>
          <p:cNvSpPr>
            <a:spLocks noGrp="1"/>
          </p:cNvSpPr>
          <p:nvPr>
            <p:ph type="sldNum" sz="quarter" idx="12"/>
          </p:nvPr>
        </p:nvSpPr>
        <p:spPr>
          <a:xfrm>
            <a:off x="6586330" y="6370637"/>
            <a:ext cx="2133600" cy="365125"/>
          </a:xfrm>
        </p:spPr>
        <p:txBody>
          <a:bodyPr/>
          <a:lstStyle/>
          <a:p>
            <a:fld id="{B6F15528-21DE-4FAA-801E-634DDDAF4B2B}" type="slidenum">
              <a:rPr lang="en-US" smtClean="0"/>
              <a:pPr/>
              <a:t>36</a:t>
            </a:fld>
            <a:endParaRPr lang="en-US" dirty="0"/>
          </a:p>
        </p:txBody>
      </p:sp>
      <p:sp>
        <p:nvSpPr>
          <p:cNvPr id="8" name="Title 1"/>
          <p:cNvSpPr txBox="1">
            <a:spLocks/>
          </p:cNvSpPr>
          <p:nvPr/>
        </p:nvSpPr>
        <p:spPr>
          <a:xfrm>
            <a:off x="566530" y="152400"/>
            <a:ext cx="8153400" cy="2057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9" name="Title 1"/>
          <p:cNvSpPr txBox="1">
            <a:spLocks/>
          </p:cNvSpPr>
          <p:nvPr/>
        </p:nvSpPr>
        <p:spPr>
          <a:xfrm>
            <a:off x="299830" y="1828800"/>
            <a:ext cx="8686800" cy="464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b="1" i="1" dirty="0"/>
              <a:t>This could be an enforceable mitigation measure in a city’s Climate Action Plan, to reduce driving, perhaps in its Transportation Demand Management (TDM) Section.</a:t>
            </a:r>
            <a:endParaRPr lang="en-US" sz="4800" i="1" dirty="0"/>
          </a:p>
        </p:txBody>
      </p:sp>
    </p:spTree>
    <p:extLst>
      <p:ext uri="{BB962C8B-B14F-4D97-AF65-F5344CB8AC3E}">
        <p14:creationId xmlns:p14="http://schemas.microsoft.com/office/powerpoint/2010/main" val="34036727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body" idx="1"/>
          </p:nvPr>
        </p:nvSpPr>
        <p:spPr>
          <a:xfrm>
            <a:off x="685800" y="2667000"/>
            <a:ext cx="8153400" cy="1295400"/>
          </a:xfrm>
          <a:noFill/>
        </p:spPr>
        <p:txBody>
          <a:bodyPr/>
          <a:lstStyle/>
          <a:p>
            <a:pPr algn="ctr">
              <a:buFont typeface="Monotype Sorts" pitchFamily="2" charset="2"/>
              <a:buNone/>
            </a:pPr>
            <a:r>
              <a:rPr lang="en-US" sz="4800" dirty="0"/>
              <a:t>Back up Slides</a:t>
            </a:r>
          </a:p>
        </p:txBody>
      </p:sp>
      <p:sp>
        <p:nvSpPr>
          <p:cNvPr id="34819" name="Rectangle 3"/>
          <p:cNvSpPr>
            <a:spLocks noGrp="1" noChangeArrowheads="1"/>
          </p:cNvSpPr>
          <p:nvPr>
            <p:ph type="title"/>
          </p:nvPr>
        </p:nvSpPr>
        <p:spPr>
          <a:xfrm>
            <a:off x="1219200" y="609600"/>
            <a:ext cx="6400800" cy="762000"/>
          </a:xfrm>
          <a:noFill/>
        </p:spPr>
        <p:txBody>
          <a:bodyPr>
            <a:normAutofit fontScale="90000"/>
          </a:bodyPr>
          <a:lstStyle/>
          <a:p>
            <a:br>
              <a:rPr lang="en-US" sz="3600" dirty="0"/>
            </a:br>
            <a:endParaRPr lang="en-US" sz="3600" dirty="0"/>
          </a:p>
        </p:txBody>
      </p:sp>
      <p:sp>
        <p:nvSpPr>
          <p:cNvPr id="34820" name="Text Box 4"/>
          <p:cNvSpPr txBox="1">
            <a:spLocks noChangeArrowheads="1"/>
          </p:cNvSpPr>
          <p:nvPr/>
        </p:nvSpPr>
        <p:spPr bwMode="auto">
          <a:xfrm>
            <a:off x="7315200" y="1828800"/>
            <a:ext cx="1143000" cy="457200"/>
          </a:xfrm>
          <a:prstGeom prst="rect">
            <a:avLst/>
          </a:prstGeom>
          <a:noFill/>
          <a:ln w="12700">
            <a:noFill/>
            <a:miter lim="800000"/>
            <a:headEnd/>
            <a:tailEnd/>
          </a:ln>
        </p:spPr>
        <p:txBody>
          <a:bodyPr>
            <a:spAutoFit/>
          </a:bodyPr>
          <a:lstStyle/>
          <a:p>
            <a:pPr>
              <a:spcBef>
                <a:spcPct val="50000"/>
              </a:spcBef>
            </a:pPr>
            <a:endParaRPr lang="en-US" dirty="0"/>
          </a:p>
        </p:txBody>
      </p:sp>
      <p:sp>
        <p:nvSpPr>
          <p:cNvPr id="2" name="Footer Placeholder 1"/>
          <p:cNvSpPr>
            <a:spLocks noGrp="1"/>
          </p:cNvSpPr>
          <p:nvPr>
            <p:ph type="ftr" sz="quarter" idx="11"/>
          </p:nvPr>
        </p:nvSpPr>
        <p:spPr/>
        <p:txBody>
          <a:bodyPr/>
          <a:lstStyle/>
          <a:p>
            <a:r>
              <a:rPr lang="fr-FR"/>
              <a:t>EUEC 2021</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37</a:t>
            </a:fld>
            <a:endParaRPr lang="en-US" dirty="0"/>
          </a:p>
        </p:txBody>
      </p:sp>
    </p:spTree>
  </p:cSld>
  <p:clrMapOvr>
    <a:masterClrMapping/>
  </p:clrMapOvr>
  <p:transition>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body" idx="1"/>
          </p:nvPr>
        </p:nvSpPr>
        <p:spPr>
          <a:xfrm>
            <a:off x="551688" y="1524000"/>
            <a:ext cx="8592312" cy="5090160"/>
          </a:xfrm>
          <a:noFill/>
        </p:spPr>
        <p:txBody>
          <a:bodyPr>
            <a:normAutofit lnSpcReduction="10000"/>
          </a:bodyPr>
          <a:lstStyle/>
          <a:p>
            <a:r>
              <a:rPr lang="en-US" sz="4800" dirty="0"/>
              <a:t>A big part of the needed 32% reduction needs to come from car-parking reform. </a:t>
            </a:r>
          </a:p>
          <a:p>
            <a:r>
              <a:rPr lang="en-US" sz="4800" dirty="0"/>
              <a:t>The first step could be a demonstration project of a car-parking system, at a work location.</a:t>
            </a:r>
          </a:p>
          <a:p>
            <a:pPr marL="0" indent="0">
              <a:buNone/>
            </a:pPr>
            <a:endParaRPr lang="en-US" sz="4800" dirty="0"/>
          </a:p>
          <a:p>
            <a:pPr algn="ctr">
              <a:buFont typeface="Monotype Sorts" pitchFamily="2" charset="2"/>
              <a:buNone/>
            </a:pPr>
            <a:endParaRPr lang="en-US" sz="4800" dirty="0"/>
          </a:p>
        </p:txBody>
      </p:sp>
      <p:sp>
        <p:nvSpPr>
          <p:cNvPr id="34819" name="Rectangle 3"/>
          <p:cNvSpPr>
            <a:spLocks noGrp="1" noChangeArrowheads="1"/>
          </p:cNvSpPr>
          <p:nvPr>
            <p:ph type="title"/>
          </p:nvPr>
        </p:nvSpPr>
        <p:spPr>
          <a:xfrm>
            <a:off x="1219200" y="609600"/>
            <a:ext cx="6400800" cy="762000"/>
          </a:xfrm>
          <a:noFill/>
        </p:spPr>
        <p:txBody>
          <a:bodyPr>
            <a:normAutofit fontScale="90000"/>
          </a:bodyPr>
          <a:lstStyle/>
          <a:p>
            <a:br>
              <a:rPr lang="en-US" sz="3600" dirty="0"/>
            </a:br>
            <a:endParaRPr lang="en-US" sz="3600" dirty="0"/>
          </a:p>
        </p:txBody>
      </p:sp>
      <p:sp>
        <p:nvSpPr>
          <p:cNvPr id="34820" name="Text Box 4"/>
          <p:cNvSpPr txBox="1">
            <a:spLocks noChangeArrowheads="1"/>
          </p:cNvSpPr>
          <p:nvPr/>
        </p:nvSpPr>
        <p:spPr bwMode="auto">
          <a:xfrm>
            <a:off x="7315200" y="1828800"/>
            <a:ext cx="1143000" cy="457200"/>
          </a:xfrm>
          <a:prstGeom prst="rect">
            <a:avLst/>
          </a:prstGeom>
          <a:noFill/>
          <a:ln w="12700">
            <a:noFill/>
            <a:miter lim="800000"/>
            <a:headEnd/>
            <a:tailEnd/>
          </a:ln>
        </p:spPr>
        <p:txBody>
          <a:bodyPr>
            <a:spAutoFit/>
          </a:bodyPr>
          <a:lstStyle/>
          <a:p>
            <a:pPr>
              <a:spcBef>
                <a:spcPct val="50000"/>
              </a:spcBef>
            </a:pPr>
            <a:endParaRPr lang="en-US" dirty="0"/>
          </a:p>
        </p:txBody>
      </p:sp>
      <p:sp>
        <p:nvSpPr>
          <p:cNvPr id="2" name="Footer Placeholder 1"/>
          <p:cNvSpPr>
            <a:spLocks noGrp="1"/>
          </p:cNvSpPr>
          <p:nvPr>
            <p:ph type="ftr" sz="quarter" idx="11"/>
          </p:nvPr>
        </p:nvSpPr>
        <p:spPr/>
        <p:txBody>
          <a:bodyPr/>
          <a:lstStyle/>
          <a:p>
            <a:r>
              <a:rPr lang="fr-FR"/>
              <a:t>EUEC 2021</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38</a:t>
            </a:fld>
            <a:endParaRPr lang="en-US" dirty="0"/>
          </a:p>
        </p:txBody>
      </p:sp>
      <p:sp>
        <p:nvSpPr>
          <p:cNvPr id="7" name="Title 1"/>
          <p:cNvSpPr txBox="1">
            <a:spLocks/>
          </p:cNvSpPr>
          <p:nvPr/>
        </p:nvSpPr>
        <p:spPr>
          <a:xfrm>
            <a:off x="304800" y="451104"/>
            <a:ext cx="8839199" cy="76321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b="1" dirty="0"/>
              <a:t>Conclusion &amp; Path Forward</a:t>
            </a:r>
          </a:p>
        </p:txBody>
      </p:sp>
    </p:spTree>
    <p:extLst>
      <p:ext uri="{BB962C8B-B14F-4D97-AF65-F5344CB8AC3E}">
        <p14:creationId xmlns:p14="http://schemas.microsoft.com/office/powerpoint/2010/main" val="3835842421"/>
      </p:ext>
    </p:extLst>
  </p:cSld>
  <p:clrMapOvr>
    <a:masterClrMapping/>
  </p:clrMapOvr>
  <p:transition>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6530" y="304800"/>
            <a:ext cx="8315740" cy="1447800"/>
          </a:xfrm>
        </p:spPr>
        <p:txBody>
          <a:bodyPr>
            <a:normAutofit/>
          </a:bodyPr>
          <a:lstStyle/>
          <a:p>
            <a:r>
              <a:rPr lang="en-US" sz="4000" b="1" dirty="0"/>
              <a:t>From the California Democratic Party (CDP) 2018 Platform</a:t>
            </a:r>
            <a:endParaRPr lang="en-US" sz="4000" dirty="0"/>
          </a:p>
        </p:txBody>
      </p:sp>
      <p:sp>
        <p:nvSpPr>
          <p:cNvPr id="5" name="Footer Placeholder 4"/>
          <p:cNvSpPr>
            <a:spLocks noGrp="1"/>
          </p:cNvSpPr>
          <p:nvPr>
            <p:ph type="ftr" sz="quarter" idx="11"/>
          </p:nvPr>
        </p:nvSpPr>
        <p:spPr/>
        <p:txBody>
          <a:bodyPr/>
          <a:lstStyle/>
          <a:p>
            <a:r>
              <a:rPr lang="fr-FR"/>
              <a:t>EUEC 2021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dirty="0"/>
          </a:p>
        </p:txBody>
      </p:sp>
      <p:sp>
        <p:nvSpPr>
          <p:cNvPr id="8" name="Title 1"/>
          <p:cNvSpPr txBox="1">
            <a:spLocks/>
          </p:cNvSpPr>
          <p:nvPr/>
        </p:nvSpPr>
        <p:spPr>
          <a:xfrm>
            <a:off x="566530" y="533400"/>
            <a:ext cx="8153400" cy="1828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10" name="Title 1"/>
          <p:cNvSpPr txBox="1">
            <a:spLocks/>
          </p:cNvSpPr>
          <p:nvPr/>
        </p:nvSpPr>
        <p:spPr>
          <a:xfrm>
            <a:off x="324075" y="1600200"/>
            <a:ext cx="8395855" cy="4800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dirty="0"/>
              <a:t>From: </a:t>
            </a:r>
            <a:r>
              <a:rPr lang="en-US" sz="2400" u="sng" dirty="0">
                <a:hlinkClick r:id="rId2"/>
              </a:rPr>
              <a:t>https://www.cadem.org/our-party/standing-committees/body/CDP-Platform-2018.pdf</a:t>
            </a:r>
            <a:endParaRPr lang="en-US" sz="2400" u="sng" dirty="0"/>
          </a:p>
          <a:p>
            <a:pPr algn="l"/>
            <a:endParaRPr lang="en-US" sz="2400" dirty="0"/>
          </a:p>
          <a:p>
            <a:r>
              <a:rPr lang="en-US" sz="3600" b="1" u="sng" dirty="0"/>
              <a:t>Transportation Sub-Plank Statement</a:t>
            </a:r>
          </a:p>
          <a:p>
            <a:endParaRPr lang="en-US" sz="1000" u="sng" dirty="0"/>
          </a:p>
          <a:p>
            <a:pPr marL="457200" indent="-457200" algn="l">
              <a:buFont typeface="Arial" panose="020B0604020202020204" pitchFamily="34" charset="0"/>
              <a:buChar char="•"/>
            </a:pPr>
            <a:r>
              <a:rPr lang="en-US" sz="3200" dirty="0"/>
              <a:t>Work for </a:t>
            </a:r>
            <a:r>
              <a:rPr lang="en-US" sz="3200" b="1" dirty="0"/>
              <a:t>shared</a:t>
            </a:r>
            <a:r>
              <a:rPr lang="en-US" sz="3200" dirty="0"/>
              <a:t>, convenient, and </a:t>
            </a:r>
            <a:r>
              <a:rPr lang="en-US" sz="3200" b="1" dirty="0"/>
              <a:t>value-priced</a:t>
            </a:r>
            <a:r>
              <a:rPr lang="en-US" sz="3200" dirty="0"/>
              <a:t> parking, operated with a system that </a:t>
            </a:r>
            <a:r>
              <a:rPr lang="en-US" sz="3200" b="1" u="sng" dirty="0">
                <a:solidFill>
                  <a:srgbClr val="00B050"/>
                </a:solidFill>
              </a:rPr>
              <a:t>provides financial support</a:t>
            </a:r>
            <a:r>
              <a:rPr lang="en-US" sz="3200" b="1" dirty="0">
                <a:solidFill>
                  <a:srgbClr val="00B050"/>
                </a:solidFill>
              </a:rPr>
              <a:t> </a:t>
            </a:r>
            <a:r>
              <a:rPr lang="en-US" sz="3200" dirty="0"/>
              <a:t>to those paying higher costs or getting a reduced wage, due to the cost of providing the parking	</a:t>
            </a:r>
            <a:r>
              <a:rPr lang="en-US" sz="3200" b="1" i="1" u="sng" dirty="0">
                <a:solidFill>
                  <a:srgbClr val="FF0000"/>
                </a:solidFill>
                <a:latin typeface="Arial" panose="020B0604020202020204" pitchFamily="34" charset="0"/>
                <a:cs typeface="Arial" panose="020B0604020202020204" pitchFamily="34" charset="0"/>
              </a:rPr>
              <a:t>Note: this is DAP!</a:t>
            </a:r>
          </a:p>
        </p:txBody>
      </p:sp>
    </p:spTree>
    <p:extLst>
      <p:ext uri="{BB962C8B-B14F-4D97-AF65-F5344CB8AC3E}">
        <p14:creationId xmlns:p14="http://schemas.microsoft.com/office/powerpoint/2010/main" val="278947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6530" y="228600"/>
            <a:ext cx="8315740" cy="2869096"/>
          </a:xfrm>
        </p:spPr>
        <p:txBody>
          <a:bodyPr>
            <a:noAutofit/>
          </a:bodyPr>
          <a:lstStyle/>
          <a:p>
            <a:r>
              <a:rPr lang="en-US" sz="4800" b="1" i="1" dirty="0">
                <a:solidFill>
                  <a:srgbClr val="FF0000"/>
                </a:solidFill>
              </a:rPr>
              <a:t>Bundled-Cost</a:t>
            </a:r>
            <a:r>
              <a:rPr lang="en-US" sz="4800" b="1" dirty="0"/>
              <a:t> and </a:t>
            </a:r>
            <a:r>
              <a:rPr lang="en-US" sz="4800" b="1" i="1" dirty="0">
                <a:solidFill>
                  <a:srgbClr val="FF0000"/>
                </a:solidFill>
              </a:rPr>
              <a:t>Bundled-Benefit</a:t>
            </a:r>
            <a:r>
              <a:rPr lang="en-US" sz="4800" b="1" dirty="0"/>
              <a:t> systems take </a:t>
            </a:r>
            <a:r>
              <a:rPr lang="en-US" sz="4800" b="1" i="1" dirty="0">
                <a:solidFill>
                  <a:srgbClr val="00B050"/>
                </a:solidFill>
              </a:rPr>
              <a:t>money</a:t>
            </a:r>
            <a:r>
              <a:rPr lang="en-US" sz="4800" b="1" dirty="0"/>
              <a:t> from people without their knowledge or consent. </a:t>
            </a:r>
            <a:endParaRPr lang="en-US" sz="4800" dirty="0"/>
          </a:p>
        </p:txBody>
      </p:sp>
      <p:sp>
        <p:nvSpPr>
          <p:cNvPr id="5" name="Footer Placeholder 4"/>
          <p:cNvSpPr>
            <a:spLocks noGrp="1"/>
          </p:cNvSpPr>
          <p:nvPr>
            <p:ph type="ftr" sz="quarter" idx="11"/>
          </p:nvPr>
        </p:nvSpPr>
        <p:spPr/>
        <p:txBody>
          <a:bodyPr/>
          <a:lstStyle/>
          <a:p>
            <a:r>
              <a:rPr lang="fr-FR"/>
              <a:t>EUEC 2021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
        <p:nvSpPr>
          <p:cNvPr id="8" name="Title 1"/>
          <p:cNvSpPr txBox="1">
            <a:spLocks/>
          </p:cNvSpPr>
          <p:nvPr/>
        </p:nvSpPr>
        <p:spPr>
          <a:xfrm>
            <a:off x="566530" y="533400"/>
            <a:ext cx="8153400" cy="1828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9" name="Title 1"/>
          <p:cNvSpPr txBox="1">
            <a:spLocks/>
          </p:cNvSpPr>
          <p:nvPr/>
        </p:nvSpPr>
        <p:spPr>
          <a:xfrm>
            <a:off x="448917" y="3532790"/>
            <a:ext cx="8388626" cy="192602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6000" b="1" dirty="0">
                <a:solidFill>
                  <a:srgbClr val="FF0000"/>
                </a:solidFill>
              </a:rPr>
              <a:t>They increase the choice to drive alone.    </a:t>
            </a:r>
            <a:endParaRPr lang="en-US" sz="6000" dirty="0">
              <a:solidFill>
                <a:srgbClr val="FF0000"/>
              </a:solidFill>
            </a:endParaRPr>
          </a:p>
        </p:txBody>
      </p:sp>
      <p:sp>
        <p:nvSpPr>
          <p:cNvPr id="3" name="TextBox 2"/>
          <p:cNvSpPr txBox="1"/>
          <p:nvPr/>
        </p:nvSpPr>
        <p:spPr>
          <a:xfrm>
            <a:off x="261730" y="5505096"/>
            <a:ext cx="8763000" cy="1015663"/>
          </a:xfrm>
          <a:prstGeom prst="rect">
            <a:avLst/>
          </a:prstGeom>
          <a:noFill/>
        </p:spPr>
        <p:txBody>
          <a:bodyPr wrap="square" rtlCol="0">
            <a:spAutoFit/>
          </a:bodyPr>
          <a:lstStyle/>
          <a:p>
            <a:r>
              <a:rPr lang="en-US" sz="3200" b="1" dirty="0"/>
              <a:t>Sierra Club California: </a:t>
            </a:r>
            <a:r>
              <a:rPr lang="en-US" sz="2800" b="1" dirty="0">
                <a:solidFill>
                  <a:srgbClr val="7030A0"/>
                </a:solidFill>
              </a:rPr>
              <a:t>Appropriate pricing of parking is  the least costly way to reduce vehicle miles travelled. </a:t>
            </a:r>
          </a:p>
        </p:txBody>
      </p:sp>
    </p:spTree>
    <p:extLst>
      <p:ext uri="{BB962C8B-B14F-4D97-AF65-F5344CB8AC3E}">
        <p14:creationId xmlns:p14="http://schemas.microsoft.com/office/powerpoint/2010/main" val="3092846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body" idx="1"/>
          </p:nvPr>
        </p:nvSpPr>
        <p:spPr>
          <a:xfrm>
            <a:off x="533400" y="304800"/>
            <a:ext cx="8305800" cy="6172200"/>
          </a:xfrm>
          <a:noFill/>
        </p:spPr>
        <p:txBody>
          <a:bodyPr>
            <a:normAutofit fontScale="92500" lnSpcReduction="10000"/>
          </a:bodyPr>
          <a:lstStyle/>
          <a:p>
            <a:pPr marL="0" indent="0" algn="ctr">
              <a:buNone/>
            </a:pPr>
            <a:r>
              <a:rPr lang="en-US" sz="2200" b="1" dirty="0"/>
              <a:t>1500-Character Extended Abstract</a:t>
            </a:r>
          </a:p>
          <a:p>
            <a:pPr marL="0" indent="0">
              <a:buNone/>
            </a:pPr>
            <a:r>
              <a:rPr lang="en-US" sz="2200" b="1" dirty="0"/>
              <a:t>T</a:t>
            </a:r>
            <a:r>
              <a:rPr lang="en-US" sz="2000" dirty="0"/>
              <a:t>he presentation starts with the definition of two commonly-used, car-parking systems: the bundled-price system and the bundled-cost system. The flaws of these systems are exposed. The Dividend Account Parking (DAP) parking system is introduced; with the motivation for its implementation: the importance of cars in reducing GHG and how DAP fits into a plan to ensure that cars support climate-stabilization.</a:t>
            </a:r>
          </a:p>
          <a:p>
            <a:pPr marL="0" indent="0" algn="just">
              <a:spcBef>
                <a:spcPts val="600"/>
              </a:spcBef>
              <a:buNone/>
            </a:pPr>
            <a:r>
              <a:rPr lang="en-US" sz="2000" dirty="0"/>
              <a:t>The rest of the slides present a specific DAP proposal, in downtown Oceanside, CA, for city employees. Outcomes, an overview, and a definition of DAP are given. Charge &amp; payout formulations are specified. Methods to prevent cheating are described. A brief, simplified example of a DAP implementation is shown, where it would be difficult to not drive to work, showing DAP to still be a good choice. Results from cases of car parking cash-out (where employees are paid to get to work without driving) are given, showing that if a price differential (between driving and not driving to work) is introduced (DAP does this), driving alone to work is significantly reduced.</a:t>
            </a:r>
          </a:p>
          <a:p>
            <a:pPr marL="0" indent="0" algn="just">
              <a:spcBef>
                <a:spcPts val="600"/>
              </a:spcBef>
              <a:buNone/>
            </a:pPr>
            <a:r>
              <a:rPr lang="en-US" sz="2000" dirty="0"/>
              <a:t>Money cash flow calculations are presented, using reasonable simplifying assumptions and then reasonably-conservative assumptions of how much money could be earned from employee parking, whenever it is not being used by an employee. The results from three cases (“Baseline”, “Worse”, and “Better”) are shown.</a:t>
            </a:r>
          </a:p>
          <a:p>
            <a:pPr marL="0" indent="0" algn="just">
              <a:spcBef>
                <a:spcPts val="600"/>
              </a:spcBef>
              <a:buNone/>
            </a:pPr>
            <a:r>
              <a:rPr lang="en-US" sz="2000" dirty="0"/>
              <a:t>Twenty six back up slides appear, but they are NOT part of the presentation.</a:t>
            </a:r>
          </a:p>
        </p:txBody>
      </p:sp>
      <p:sp>
        <p:nvSpPr>
          <p:cNvPr id="34819" name="Rectangle 3"/>
          <p:cNvSpPr>
            <a:spLocks noGrp="1" noChangeArrowheads="1"/>
          </p:cNvSpPr>
          <p:nvPr>
            <p:ph type="title"/>
          </p:nvPr>
        </p:nvSpPr>
        <p:spPr>
          <a:xfrm>
            <a:off x="381000" y="533400"/>
            <a:ext cx="8763000" cy="1905000"/>
          </a:xfrm>
          <a:noFill/>
        </p:spPr>
        <p:txBody>
          <a:bodyPr>
            <a:normAutofit/>
          </a:bodyPr>
          <a:lstStyle/>
          <a:p>
            <a:br>
              <a:rPr lang="en-US" sz="3600" dirty="0"/>
            </a:br>
            <a:endParaRPr lang="en-US" sz="3600" dirty="0"/>
          </a:p>
        </p:txBody>
      </p:sp>
      <p:sp>
        <p:nvSpPr>
          <p:cNvPr id="34820" name="Text Box 4"/>
          <p:cNvSpPr txBox="1">
            <a:spLocks noChangeArrowheads="1"/>
          </p:cNvSpPr>
          <p:nvPr/>
        </p:nvSpPr>
        <p:spPr bwMode="auto">
          <a:xfrm>
            <a:off x="7315200" y="1828800"/>
            <a:ext cx="1143000" cy="457200"/>
          </a:xfrm>
          <a:prstGeom prst="rect">
            <a:avLst/>
          </a:prstGeom>
          <a:noFill/>
          <a:ln w="12700">
            <a:noFill/>
            <a:miter lim="800000"/>
            <a:headEnd/>
            <a:tailEnd/>
          </a:ln>
        </p:spPr>
        <p:txBody>
          <a:bodyPr>
            <a:spAutoFit/>
          </a:bodyPr>
          <a:lstStyle/>
          <a:p>
            <a:pPr>
              <a:spcBef>
                <a:spcPct val="50000"/>
              </a:spcBef>
            </a:pPr>
            <a:endParaRPr lang="en-US" dirty="0"/>
          </a:p>
        </p:txBody>
      </p:sp>
      <p:sp>
        <p:nvSpPr>
          <p:cNvPr id="2" name="Footer Placeholder 1"/>
          <p:cNvSpPr>
            <a:spLocks noGrp="1"/>
          </p:cNvSpPr>
          <p:nvPr>
            <p:ph type="ftr" sz="quarter" idx="11"/>
          </p:nvPr>
        </p:nvSpPr>
        <p:spPr/>
        <p:txBody>
          <a:bodyPr/>
          <a:lstStyle/>
          <a:p>
            <a:r>
              <a:rPr lang="fr-FR"/>
              <a:t>EUEC 2021</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40</a:t>
            </a:fld>
            <a:endParaRPr lang="en-US" dirty="0"/>
          </a:p>
        </p:txBody>
      </p:sp>
    </p:spTree>
    <p:extLst>
      <p:ext uri="{BB962C8B-B14F-4D97-AF65-F5344CB8AC3E}">
        <p14:creationId xmlns:p14="http://schemas.microsoft.com/office/powerpoint/2010/main" val="3853885138"/>
      </p:ext>
    </p:extLst>
  </p:cSld>
  <p:clrMapOvr>
    <a:masterClrMapping/>
  </p:clrMapOvr>
  <p:transition>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50863" y="66675"/>
            <a:ext cx="7616825" cy="914400"/>
          </a:xfrm>
        </p:spPr>
        <p:txBody>
          <a:bodyPr/>
          <a:lstStyle/>
          <a:p>
            <a:pPr eaLnBrk="1" hangingPunct="1"/>
            <a:r>
              <a:rPr lang="en-US" altLang="en-US" sz="4800"/>
              <a:t>Measures to Get 32%</a:t>
            </a:r>
          </a:p>
        </p:txBody>
      </p:sp>
      <p:sp>
        <p:nvSpPr>
          <p:cNvPr id="38915" name="Rectangle 3"/>
          <p:cNvSpPr>
            <a:spLocks noGrp="1" noChangeArrowheads="1"/>
          </p:cNvSpPr>
          <p:nvPr>
            <p:ph type="body" idx="1"/>
          </p:nvPr>
        </p:nvSpPr>
        <p:spPr>
          <a:xfrm>
            <a:off x="247650" y="260350"/>
            <a:ext cx="8615363" cy="6056313"/>
          </a:xfrm>
        </p:spPr>
        <p:txBody>
          <a:bodyPr>
            <a:normAutofit/>
          </a:bodyPr>
          <a:lstStyle/>
          <a:p>
            <a:pPr eaLnBrk="1" hangingPunct="1">
              <a:buFont typeface="Monotype Sorts"/>
              <a:buNone/>
            </a:pPr>
            <a:endParaRPr lang="en-US" altLang="en-US" dirty="0"/>
          </a:p>
          <a:p>
            <a:pPr eaLnBrk="1" hangingPunct="1"/>
            <a:r>
              <a:rPr lang="en-US" altLang="en-US" dirty="0"/>
              <a:t>Predictions, Regional Transportation Plans</a:t>
            </a:r>
          </a:p>
          <a:p>
            <a:pPr eaLnBrk="1" hangingPunct="1"/>
            <a:r>
              <a:rPr lang="en-US" altLang="en-US" dirty="0"/>
              <a:t>Stop expanding most roads and all freeways</a:t>
            </a:r>
          </a:p>
          <a:p>
            <a:pPr lvl="1" eaLnBrk="1" hangingPunct="1"/>
            <a:r>
              <a:rPr lang="en-US" altLang="en-US" dirty="0"/>
              <a:t>No need, Eliminate congestion with less driving</a:t>
            </a:r>
          </a:p>
          <a:p>
            <a:pPr eaLnBrk="1" hangingPunct="1"/>
            <a:r>
              <a:rPr lang="en-US" altLang="en-US" dirty="0"/>
              <a:t>Reallocate freeway-expansion $$$ to </a:t>
            </a:r>
            <a:r>
              <a:rPr lang="en-US" altLang="en-US" b="1" dirty="0"/>
              <a:t>transit</a:t>
            </a:r>
            <a:r>
              <a:rPr lang="en-US" altLang="en-US" dirty="0"/>
              <a:t> </a:t>
            </a:r>
          </a:p>
          <a:p>
            <a:pPr eaLnBrk="1" hangingPunct="1"/>
            <a:r>
              <a:rPr lang="en-US" altLang="en-US" b="1" dirty="0"/>
              <a:t>Payment methods</a:t>
            </a:r>
            <a:r>
              <a:rPr lang="en-US" altLang="en-US" dirty="0"/>
              <a:t>, </a:t>
            </a:r>
            <a:r>
              <a:rPr lang="en-US" altLang="en-US" b="1" dirty="0">
                <a:solidFill>
                  <a:srgbClr val="00B050"/>
                </a:solidFill>
              </a:rPr>
              <a:t>to increase fairness &amp; choice</a:t>
            </a:r>
          </a:p>
          <a:p>
            <a:pPr lvl="1" eaLnBrk="1" hangingPunct="1"/>
            <a:r>
              <a:rPr lang="en-US" altLang="en-US" dirty="0"/>
              <a:t>Demonstration projects:  </a:t>
            </a:r>
            <a:r>
              <a:rPr lang="en-US" altLang="en-US" dirty="0">
                <a:solidFill>
                  <a:srgbClr val="00B050"/>
                </a:solidFill>
              </a:rPr>
              <a:t>Dividend-Account Parking</a:t>
            </a:r>
          </a:p>
          <a:p>
            <a:pPr lvl="1" eaLnBrk="1" hangingPunct="1"/>
            <a:r>
              <a:rPr lang="en-US" altLang="en-US" b="1" dirty="0"/>
              <a:t>Legislation</a:t>
            </a:r>
          </a:p>
          <a:p>
            <a:pPr lvl="2" eaLnBrk="1" hangingPunct="1"/>
            <a:r>
              <a:rPr lang="en-US" altLang="en-US" dirty="0">
                <a:solidFill>
                  <a:srgbClr val="00B050"/>
                </a:solidFill>
              </a:rPr>
              <a:t>Replace Bundled-Cost or Bundled-Benefit Parking</a:t>
            </a:r>
          </a:p>
          <a:p>
            <a:pPr lvl="2" eaLnBrk="1" hangingPunct="1"/>
            <a:r>
              <a:rPr lang="en-US" altLang="en-US" dirty="0"/>
              <a:t>Equitable and environmentally-sound  </a:t>
            </a:r>
            <a:r>
              <a:rPr lang="en-US" altLang="en-US" dirty="0">
                <a:solidFill>
                  <a:srgbClr val="FF0000"/>
                </a:solidFill>
              </a:rPr>
              <a:t>road-use fees</a:t>
            </a:r>
          </a:p>
          <a:p>
            <a:pPr eaLnBrk="1" hangingPunct="1"/>
            <a:r>
              <a:rPr lang="en-US" altLang="en-US" b="1" dirty="0"/>
              <a:t>Smarter growth</a:t>
            </a:r>
            <a:r>
              <a:rPr lang="en-US" altLang="en-US" dirty="0"/>
              <a:t>, complete streets, bike classes</a:t>
            </a:r>
          </a:p>
        </p:txBody>
      </p:sp>
      <p:sp>
        <p:nvSpPr>
          <p:cNvPr id="38916" name="TextBox 1"/>
          <p:cNvSpPr txBox="1">
            <a:spLocks noChangeArrowheads="1"/>
          </p:cNvSpPr>
          <p:nvPr/>
        </p:nvSpPr>
        <p:spPr bwMode="auto">
          <a:xfrm>
            <a:off x="7710488" y="304800"/>
            <a:ext cx="137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spcBef>
                <a:spcPct val="0"/>
              </a:spcBef>
              <a:buFontTx/>
              <a:buNone/>
            </a:pPr>
            <a:r>
              <a:rPr lang="en-US" altLang="en-US" sz="1800" b="1">
                <a:solidFill>
                  <a:srgbClr val="00B050"/>
                </a:solidFill>
                <a:latin typeface="Arial" pitchFamily="34" charset="0"/>
              </a:rPr>
              <a:t>Estimated </a:t>
            </a:r>
            <a:r>
              <a:rPr lang="en-US" altLang="en-US" sz="1800" b="1" u="sng">
                <a:solidFill>
                  <a:srgbClr val="00B050"/>
                </a:solidFill>
                <a:latin typeface="Arial" pitchFamily="34" charset="0"/>
              </a:rPr>
              <a:t>Reduction</a:t>
            </a:r>
            <a:endParaRPr lang="en-US" altLang="en-US" sz="1800" u="sng">
              <a:solidFill>
                <a:srgbClr val="00B050"/>
              </a:solidFill>
              <a:latin typeface="Arial" pitchFamily="34" charset="0"/>
            </a:endParaRPr>
          </a:p>
        </p:txBody>
      </p:sp>
      <p:sp>
        <p:nvSpPr>
          <p:cNvPr id="38917" name="TextBox 8"/>
          <p:cNvSpPr txBox="1">
            <a:spLocks noChangeArrowheads="1"/>
          </p:cNvSpPr>
          <p:nvPr/>
        </p:nvSpPr>
        <p:spPr bwMode="auto">
          <a:xfrm>
            <a:off x="8355013" y="1600200"/>
            <a:ext cx="523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800" b="1">
                <a:solidFill>
                  <a:srgbClr val="00B050"/>
                </a:solidFill>
                <a:latin typeface="Arial" pitchFamily="34" charset="0"/>
              </a:rPr>
              <a:t>2%</a:t>
            </a:r>
            <a:endParaRPr lang="en-US" altLang="en-US" sz="1800" b="1" u="sng">
              <a:solidFill>
                <a:srgbClr val="00B050"/>
              </a:solidFill>
              <a:latin typeface="Arial" pitchFamily="34" charset="0"/>
            </a:endParaRPr>
          </a:p>
        </p:txBody>
      </p:sp>
      <p:sp>
        <p:nvSpPr>
          <p:cNvPr id="38918" name="TextBox 9"/>
          <p:cNvSpPr txBox="1">
            <a:spLocks noChangeArrowheads="1"/>
          </p:cNvSpPr>
          <p:nvPr/>
        </p:nvSpPr>
        <p:spPr bwMode="auto">
          <a:xfrm>
            <a:off x="8297863" y="2632075"/>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800" b="1">
                <a:solidFill>
                  <a:srgbClr val="00B050"/>
                </a:solidFill>
                <a:latin typeface="Arial" pitchFamily="34" charset="0"/>
              </a:rPr>
              <a:t>2%</a:t>
            </a:r>
            <a:endParaRPr lang="en-US" altLang="en-US" sz="1800" b="1" u="sng">
              <a:solidFill>
                <a:srgbClr val="00B050"/>
              </a:solidFill>
              <a:latin typeface="Arial" pitchFamily="34" charset="0"/>
            </a:endParaRPr>
          </a:p>
        </p:txBody>
      </p:sp>
      <p:sp>
        <p:nvSpPr>
          <p:cNvPr id="38919" name="TextBox 10"/>
          <p:cNvSpPr txBox="1">
            <a:spLocks noChangeArrowheads="1"/>
          </p:cNvSpPr>
          <p:nvPr/>
        </p:nvSpPr>
        <p:spPr bwMode="auto">
          <a:xfrm>
            <a:off x="8439150" y="4757738"/>
            <a:ext cx="642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800" b="1">
                <a:solidFill>
                  <a:srgbClr val="00B050"/>
                </a:solidFill>
                <a:latin typeface="Arial" pitchFamily="34" charset="0"/>
              </a:rPr>
              <a:t>8%</a:t>
            </a:r>
            <a:endParaRPr lang="en-US" altLang="en-US" sz="1800" b="1" u="sng">
              <a:solidFill>
                <a:srgbClr val="00B050"/>
              </a:solidFill>
              <a:latin typeface="Arial" pitchFamily="34" charset="0"/>
            </a:endParaRPr>
          </a:p>
        </p:txBody>
      </p:sp>
      <p:sp>
        <p:nvSpPr>
          <p:cNvPr id="38920" name="TextBox 11"/>
          <p:cNvSpPr txBox="1">
            <a:spLocks noChangeArrowheads="1"/>
          </p:cNvSpPr>
          <p:nvPr/>
        </p:nvSpPr>
        <p:spPr bwMode="auto">
          <a:xfrm>
            <a:off x="8297863" y="5700713"/>
            <a:ext cx="68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800" b="1" u="sng">
                <a:solidFill>
                  <a:srgbClr val="00B050"/>
                </a:solidFill>
                <a:latin typeface="Arial" pitchFamily="34" charset="0"/>
              </a:rPr>
              <a:t>2%</a:t>
            </a:r>
          </a:p>
        </p:txBody>
      </p:sp>
      <p:sp>
        <p:nvSpPr>
          <p:cNvPr id="38921" name="TextBox 12"/>
          <p:cNvSpPr txBox="1">
            <a:spLocks noChangeArrowheads="1"/>
          </p:cNvSpPr>
          <p:nvPr/>
        </p:nvSpPr>
        <p:spPr bwMode="auto">
          <a:xfrm>
            <a:off x="8153400" y="6056313"/>
            <a:ext cx="9763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2800" b="1">
                <a:solidFill>
                  <a:srgbClr val="00B050"/>
                </a:solidFill>
                <a:latin typeface="Arial" pitchFamily="34" charset="0"/>
              </a:rPr>
              <a:t>32%</a:t>
            </a:r>
            <a:endParaRPr lang="en-US" altLang="en-US" sz="2800" b="1" u="sng">
              <a:solidFill>
                <a:srgbClr val="00B050"/>
              </a:solidFill>
              <a:latin typeface="Arial" pitchFamily="34" charset="0"/>
            </a:endParaRPr>
          </a:p>
        </p:txBody>
      </p:sp>
      <p:sp>
        <p:nvSpPr>
          <p:cNvPr id="38922" name="TextBox 10"/>
          <p:cNvSpPr txBox="1">
            <a:spLocks noChangeArrowheads="1"/>
          </p:cNvSpPr>
          <p:nvPr/>
        </p:nvSpPr>
        <p:spPr bwMode="auto">
          <a:xfrm>
            <a:off x="8483600" y="5181600"/>
            <a:ext cx="552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800" b="1">
                <a:solidFill>
                  <a:srgbClr val="00B050"/>
                </a:solidFill>
                <a:latin typeface="Arial" pitchFamily="34" charset="0"/>
              </a:rPr>
              <a:t>8%</a:t>
            </a:r>
            <a:endParaRPr lang="en-US" altLang="en-US" sz="1800" b="1" u="sng">
              <a:solidFill>
                <a:srgbClr val="00B050"/>
              </a:solidFill>
              <a:latin typeface="Arial" pitchFamily="34" charset="0"/>
            </a:endParaRPr>
          </a:p>
        </p:txBody>
      </p:sp>
      <p:sp>
        <p:nvSpPr>
          <p:cNvPr id="38923" name="TextBox 8"/>
          <p:cNvSpPr txBox="1">
            <a:spLocks noChangeArrowheads="1"/>
          </p:cNvSpPr>
          <p:nvPr/>
        </p:nvSpPr>
        <p:spPr bwMode="auto">
          <a:xfrm>
            <a:off x="8193088" y="965200"/>
            <a:ext cx="787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800" b="1">
                <a:solidFill>
                  <a:srgbClr val="00B050"/>
                </a:solidFill>
                <a:latin typeface="Arial" pitchFamily="34" charset="0"/>
              </a:rPr>
              <a:t>10%</a:t>
            </a:r>
            <a:endParaRPr lang="en-US" altLang="en-US" sz="1800" b="1" u="sng">
              <a:solidFill>
                <a:srgbClr val="00B050"/>
              </a:solidFill>
              <a:latin typeface="Arial" pitchFamily="34" charset="0"/>
            </a:endParaRPr>
          </a:p>
        </p:txBody>
      </p:sp>
      <p:sp>
        <p:nvSpPr>
          <p:cNvPr id="14" name="Footer Placeholder 4"/>
          <p:cNvSpPr>
            <a:spLocks noGrp="1"/>
          </p:cNvSpPr>
          <p:nvPr>
            <p:ph type="ftr" sz="quarter" idx="10"/>
          </p:nvPr>
        </p:nvSpPr>
        <p:spPr>
          <a:xfrm>
            <a:off x="2341563" y="6354763"/>
            <a:ext cx="4343400" cy="319087"/>
          </a:xfrm>
        </p:spPr>
        <p:txBody>
          <a:bodyPr/>
          <a:lstStyle>
            <a:lvl1pPr>
              <a:defRPr/>
            </a:lvl1pPr>
          </a:lstStyle>
          <a:p>
            <a:pPr>
              <a:defRPr/>
            </a:pPr>
            <a:r>
              <a:rPr lang="en-US"/>
              <a:t>EUEC 2021</a:t>
            </a:r>
            <a:endParaRPr lang="en-US" dirty="0"/>
          </a:p>
        </p:txBody>
      </p:sp>
      <p:sp>
        <p:nvSpPr>
          <p:cNvPr id="13" name="Oval 12"/>
          <p:cNvSpPr/>
          <p:nvPr/>
        </p:nvSpPr>
        <p:spPr>
          <a:xfrm>
            <a:off x="8336777" y="4637881"/>
            <a:ext cx="720488"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B6F15528-21DE-4FAA-801E-634DDDAF4B2B}" type="slidenum">
              <a:rPr lang="en-US" smtClean="0"/>
              <a:pPr/>
              <a:t>41</a:t>
            </a:fld>
            <a:endParaRPr lang="en-US" dirty="0"/>
          </a:p>
        </p:txBody>
      </p:sp>
    </p:spTree>
    <p:extLst>
      <p:ext uri="{BB962C8B-B14F-4D97-AF65-F5344CB8AC3E}">
        <p14:creationId xmlns:p14="http://schemas.microsoft.com/office/powerpoint/2010/main" val="19083354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120650"/>
            <a:ext cx="7848600" cy="990600"/>
          </a:xfrm>
        </p:spPr>
        <p:txBody>
          <a:bodyPr/>
          <a:lstStyle/>
          <a:p>
            <a:pPr eaLnBrk="1" hangingPunct="1"/>
            <a:r>
              <a:rPr lang="en-US" altLang="en-US" sz="5400" b="1">
                <a:solidFill>
                  <a:srgbClr val="00B050"/>
                </a:solidFill>
              </a:rPr>
              <a:t>Climate Literacy</a:t>
            </a:r>
          </a:p>
        </p:txBody>
      </p:sp>
      <p:sp>
        <p:nvSpPr>
          <p:cNvPr id="21507" name="Slide Number Placeholder 7"/>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fld id="{E4062378-9E9B-4E0A-99AB-A7F29126F67D}" type="slidenum">
              <a:rPr lang="en-US" altLang="en-US" sz="1200" smtClean="0">
                <a:solidFill>
                  <a:srgbClr val="898989"/>
                </a:solidFill>
              </a:rPr>
              <a:pPr>
                <a:spcBef>
                  <a:spcPct val="0"/>
                </a:spcBef>
                <a:buFontTx/>
                <a:buNone/>
              </a:pPr>
              <a:t>42</a:t>
            </a:fld>
            <a:endParaRPr lang="en-US" altLang="en-US" sz="1200">
              <a:solidFill>
                <a:srgbClr val="898989"/>
              </a:solidFill>
            </a:endParaRPr>
          </a:p>
        </p:txBody>
      </p:sp>
      <p:sp>
        <p:nvSpPr>
          <p:cNvPr id="7" name="Rectangle 2"/>
          <p:cNvSpPr txBox="1">
            <a:spLocks noChangeArrowheads="1"/>
          </p:cNvSpPr>
          <p:nvPr/>
        </p:nvSpPr>
        <p:spPr bwMode="auto">
          <a:xfrm>
            <a:off x="685800" y="5715000"/>
            <a:ext cx="7924800" cy="762000"/>
          </a:xfrm>
          <a:prstGeom prst="rect">
            <a:avLst/>
          </a:prstGeom>
          <a:noFill/>
          <a:ln w="9525">
            <a:noFill/>
            <a:miter lim="800000"/>
            <a:headEnd/>
            <a:tailEnd/>
          </a:ln>
        </p:spPr>
        <p:txBody>
          <a:bodyPr anchor="ctr"/>
          <a:lstStyle/>
          <a:p>
            <a:pPr algn="ctr" eaLnBrk="1" fontAlgn="auto" hangingPunct="1">
              <a:spcBef>
                <a:spcPts val="0"/>
              </a:spcBef>
              <a:spcAft>
                <a:spcPts val="0"/>
              </a:spcAft>
              <a:defRPr/>
            </a:pPr>
            <a:endParaRPr lang="en-US" sz="4000" dirty="0">
              <a:solidFill>
                <a:srgbClr val="FF0000"/>
              </a:solidFill>
              <a:latin typeface="+mj-lt"/>
              <a:ea typeface="+mj-ea"/>
              <a:cs typeface="+mj-cs"/>
            </a:endParaRPr>
          </a:p>
        </p:txBody>
      </p:sp>
      <p:sp>
        <p:nvSpPr>
          <p:cNvPr id="6" name="Footer Placeholder 5"/>
          <p:cNvSpPr>
            <a:spLocks noGrp="1"/>
          </p:cNvSpPr>
          <p:nvPr>
            <p:ph type="ftr" sz="quarter" idx="10"/>
          </p:nvPr>
        </p:nvSpPr>
        <p:spPr>
          <a:xfrm>
            <a:off x="1447800" y="6324600"/>
            <a:ext cx="6934200" cy="365125"/>
          </a:xfrm>
        </p:spPr>
        <p:txBody>
          <a:bodyPr/>
          <a:lstStyle/>
          <a:p>
            <a:pPr>
              <a:defRPr/>
            </a:pPr>
            <a:r>
              <a:rPr lang="en-US"/>
              <a:t>EUEC 2021</a:t>
            </a:r>
            <a:endParaRPr lang="en-US" dirty="0"/>
          </a:p>
        </p:txBody>
      </p:sp>
      <p:sp>
        <p:nvSpPr>
          <p:cNvPr id="9" name="Rectangle 3"/>
          <p:cNvSpPr txBox="1">
            <a:spLocks noChangeArrowheads="1"/>
          </p:cNvSpPr>
          <p:nvPr/>
        </p:nvSpPr>
        <p:spPr bwMode="auto">
          <a:xfrm>
            <a:off x="228600" y="914400"/>
            <a:ext cx="8915400" cy="55626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lstStyle/>
          <a:p>
            <a:pPr marL="342900" indent="-342900" eaLnBrk="1" hangingPunct="1">
              <a:spcBef>
                <a:spcPct val="20000"/>
              </a:spcBef>
              <a:defRPr/>
            </a:pPr>
            <a:r>
              <a:rPr lang="en-US" sz="2400" dirty="0"/>
              <a:t>     </a:t>
            </a:r>
            <a:r>
              <a:rPr lang="en-US" sz="2800" b="1" dirty="0"/>
              <a:t>THEREFORE BE IT RESOLVED,</a:t>
            </a:r>
            <a:r>
              <a:rPr lang="en-US" sz="2800" dirty="0"/>
              <a:t> that the California Democratic Party reinforces the need for all high school students to know, before they graduate, and elected officials to know, acknowledge, and address, as soon as possible, (1) both the existence of and the reason for anthropogenic climate change; (2) its potential for harm; (3) the difference between stabilizing the climate at a livable level and destabilization; (4) science-based, climate-stabilizing, GHG reduction targets; (5) the primary variables and considerations in identifying those targets and (6) the approximate amount of life style and technology change required to achieve those climate-stabilizing targets. </a:t>
            </a:r>
            <a:endParaRPr lang="en-US" sz="2800" b="1" dirty="0">
              <a:solidFill>
                <a:schemeClr val="tx1"/>
              </a:solidFill>
            </a:endParaRPr>
          </a:p>
        </p:txBody>
      </p:sp>
    </p:spTree>
    <p:extLst>
      <p:ext uri="{BB962C8B-B14F-4D97-AF65-F5344CB8AC3E}">
        <p14:creationId xmlns:p14="http://schemas.microsoft.com/office/powerpoint/2010/main" val="39295729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876300" y="152400"/>
            <a:ext cx="7467600" cy="1143000"/>
          </a:xfrm>
          <a:noFill/>
          <a:ln/>
        </p:spPr>
        <p:txBody>
          <a:bodyPr>
            <a:normAutofit/>
          </a:bodyPr>
          <a:lstStyle/>
          <a:p>
            <a:r>
              <a:rPr lang="en-US" altLang="en-US" sz="4000" b="1" dirty="0"/>
              <a:t>XXX Implementation Example</a:t>
            </a:r>
            <a:endParaRPr lang="en-US" altLang="en-US" b="1" dirty="0"/>
          </a:p>
        </p:txBody>
      </p:sp>
      <p:sp>
        <p:nvSpPr>
          <p:cNvPr id="2" name="TextBox 1"/>
          <p:cNvSpPr txBox="1"/>
          <p:nvPr/>
        </p:nvSpPr>
        <p:spPr>
          <a:xfrm>
            <a:off x="381000" y="1371600"/>
            <a:ext cx="8458200" cy="5262979"/>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The City could have the vendor operate the system, for the first 10 years. Over those years, the vendor would be motived to debug the system and continue to look for operational efficiencies. The vendor could receive 10% of the revenue, for the first 5 years; 5% of the revenue, for the next 3 years; and 2%, for the final 2 years. If 600 cars are parked for 8 hours, 200 days per year, at 50 cents per hour, then the yearly revenue would be $480,000. The vendor would collect $240,000 over the first 5 years, $72,000 over the next 3 years, and $28,800 over the last two years.</a:t>
            </a:r>
          </a:p>
        </p:txBody>
      </p:sp>
    </p:spTree>
    <p:extLst>
      <p:ext uri="{BB962C8B-B14F-4D97-AF65-F5344CB8AC3E}">
        <p14:creationId xmlns:p14="http://schemas.microsoft.com/office/powerpoint/2010/main" val="42165199"/>
      </p:ext>
    </p:extLst>
  </p:cSld>
  <p:clrMapOvr>
    <a:masterClrMapping/>
  </p:clrMapOvr>
  <p:transition>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44463" y="1752600"/>
            <a:ext cx="8305800" cy="685800"/>
          </a:xfrm>
        </p:spPr>
        <p:txBody>
          <a:bodyPr>
            <a:normAutofit fontScale="90000"/>
          </a:bodyPr>
          <a:lstStyle/>
          <a:p>
            <a:pPr eaLnBrk="1" hangingPunct="1"/>
            <a:r>
              <a:rPr lang="en-US" altLang="en-US" sz="4800" b="1"/>
              <a:t>Governor Brown to the Pope:</a:t>
            </a:r>
          </a:p>
        </p:txBody>
      </p:sp>
      <p:sp>
        <p:nvSpPr>
          <p:cNvPr id="22531" name="Slide Number Placeholder 7"/>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fld id="{514EDFC7-6777-4B5F-B04F-1280839BE755}" type="slidenum">
              <a:rPr lang="en-US" altLang="en-US" sz="1200" smtClean="0">
                <a:solidFill>
                  <a:srgbClr val="898989"/>
                </a:solidFill>
              </a:rPr>
              <a:pPr>
                <a:spcBef>
                  <a:spcPct val="0"/>
                </a:spcBef>
                <a:buFontTx/>
                <a:buNone/>
              </a:pPr>
              <a:t>44</a:t>
            </a:fld>
            <a:endParaRPr lang="en-US" altLang="en-US" sz="1200">
              <a:solidFill>
                <a:srgbClr val="898989"/>
              </a:solidFill>
            </a:endParaRPr>
          </a:p>
        </p:txBody>
      </p:sp>
      <p:sp>
        <p:nvSpPr>
          <p:cNvPr id="5" name="Footer Placeholder 4"/>
          <p:cNvSpPr>
            <a:spLocks noGrp="1"/>
          </p:cNvSpPr>
          <p:nvPr>
            <p:ph type="ftr" sz="quarter" idx="10"/>
          </p:nvPr>
        </p:nvSpPr>
        <p:spPr>
          <a:xfrm>
            <a:off x="914400" y="6356350"/>
            <a:ext cx="7467600" cy="365125"/>
          </a:xfrm>
        </p:spPr>
        <p:txBody>
          <a:bodyPr/>
          <a:lstStyle/>
          <a:p>
            <a:pPr>
              <a:defRPr/>
            </a:pPr>
            <a:r>
              <a:rPr lang="en-US"/>
              <a:t>EUEC 2021</a:t>
            </a:r>
            <a:endParaRPr lang="en-US" dirty="0"/>
          </a:p>
        </p:txBody>
      </p:sp>
      <p:sp>
        <p:nvSpPr>
          <p:cNvPr id="22533" name="Rectangle 2"/>
          <p:cNvSpPr txBox="1">
            <a:spLocks noChangeArrowheads="1"/>
          </p:cNvSpPr>
          <p:nvPr/>
        </p:nvSpPr>
        <p:spPr bwMode="auto">
          <a:xfrm>
            <a:off x="1682750" y="2773363"/>
            <a:ext cx="505777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6000" b="1" i="1"/>
              <a:t>Humanity must</a:t>
            </a:r>
          </a:p>
        </p:txBody>
      </p:sp>
      <p:sp>
        <p:nvSpPr>
          <p:cNvPr id="8" name="Rectangle 2"/>
          <p:cNvSpPr txBox="1">
            <a:spLocks noChangeArrowheads="1"/>
          </p:cNvSpPr>
          <p:nvPr/>
        </p:nvSpPr>
        <p:spPr bwMode="auto">
          <a:xfrm>
            <a:off x="187325" y="4008438"/>
            <a:ext cx="2852738" cy="1447800"/>
          </a:xfrm>
          <a:prstGeom prst="rect">
            <a:avLst/>
          </a:prstGeom>
          <a:solidFill>
            <a:schemeClr val="accent3">
              <a:lumMod val="40000"/>
              <a:lumOff val="60000"/>
            </a:schemeClr>
          </a:solidFill>
          <a:ln/>
        </p:spPr>
        <p:style>
          <a:lnRef idx="2">
            <a:schemeClr val="accent3"/>
          </a:lnRef>
          <a:fillRef idx="1">
            <a:schemeClr val="lt1"/>
          </a:fillRef>
          <a:effectRef idx="0">
            <a:schemeClr val="accent3"/>
          </a:effectRef>
          <a:fontRef idx="minor">
            <a:schemeClr val="dk1"/>
          </a:fontRef>
        </p:style>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US" altLang="en-US" sz="4800" b="1" i="1" dirty="0">
                <a:solidFill>
                  <a:srgbClr val="00B050"/>
                </a:solidFill>
              </a:rPr>
              <a:t>Reverse Course*</a:t>
            </a:r>
          </a:p>
        </p:txBody>
      </p:sp>
      <p:sp>
        <p:nvSpPr>
          <p:cNvPr id="9" name="Rectangle 2"/>
          <p:cNvSpPr txBox="1">
            <a:spLocks noChangeArrowheads="1"/>
          </p:cNvSpPr>
          <p:nvPr/>
        </p:nvSpPr>
        <p:spPr bwMode="auto">
          <a:xfrm>
            <a:off x="5597525" y="4008438"/>
            <a:ext cx="2852738" cy="1447800"/>
          </a:xfrm>
          <a:prstGeom prst="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US" altLang="en-US" sz="4800" b="1" i="1" dirty="0">
                <a:solidFill>
                  <a:srgbClr val="FF0000"/>
                </a:solidFill>
              </a:rPr>
              <a:t>Face Extinction</a:t>
            </a:r>
          </a:p>
        </p:txBody>
      </p:sp>
      <p:sp>
        <p:nvSpPr>
          <p:cNvPr id="10" name="Rectangle 2"/>
          <p:cNvSpPr txBox="1">
            <a:spLocks noChangeArrowheads="1"/>
          </p:cNvSpPr>
          <p:nvPr/>
        </p:nvSpPr>
        <p:spPr bwMode="auto">
          <a:xfrm>
            <a:off x="3387725" y="4303713"/>
            <a:ext cx="1800225" cy="850900"/>
          </a:xfrm>
          <a:prstGeom prst="rect">
            <a:avLst/>
          </a:prstGeom>
          <a:ln/>
        </p:spPr>
        <p:style>
          <a:lnRef idx="2">
            <a:schemeClr val="accent1"/>
          </a:lnRef>
          <a:fillRef idx="1">
            <a:schemeClr val="lt1"/>
          </a:fillRef>
          <a:effectRef idx="0">
            <a:schemeClr val="accent1"/>
          </a:effectRef>
          <a:fontRef idx="minor">
            <a:schemeClr val="dk1"/>
          </a:fontRef>
        </p:style>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US" altLang="en-US" sz="5400" b="1" dirty="0">
                <a:solidFill>
                  <a:srgbClr val="0070C0"/>
                </a:solidFill>
              </a:rPr>
              <a:t>or</a:t>
            </a:r>
            <a:endParaRPr lang="en-US" altLang="en-US" sz="5400" b="1" i="1" dirty="0">
              <a:solidFill>
                <a:srgbClr val="0070C0"/>
              </a:solidFill>
            </a:endParaRPr>
          </a:p>
        </p:txBody>
      </p:sp>
      <p:sp>
        <p:nvSpPr>
          <p:cNvPr id="22537" name="Rectangle 2"/>
          <p:cNvSpPr txBox="1">
            <a:spLocks noChangeArrowheads="1"/>
          </p:cNvSpPr>
          <p:nvPr/>
        </p:nvSpPr>
        <p:spPr bwMode="auto">
          <a:xfrm>
            <a:off x="187325" y="5691188"/>
            <a:ext cx="40243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b="1" i="1">
                <a:solidFill>
                  <a:srgbClr val="00B050"/>
                </a:solidFill>
              </a:rPr>
              <a:t>*</a:t>
            </a:r>
            <a:r>
              <a:rPr lang="en-US" altLang="en-US" b="1" i="1"/>
              <a:t> Must be quantified</a:t>
            </a:r>
          </a:p>
        </p:txBody>
      </p:sp>
      <p:sp>
        <p:nvSpPr>
          <p:cNvPr id="12" name="Rectangle 2"/>
          <p:cNvSpPr txBox="1">
            <a:spLocks noChangeArrowheads="1"/>
          </p:cNvSpPr>
          <p:nvPr/>
        </p:nvSpPr>
        <p:spPr bwMode="auto">
          <a:xfrm>
            <a:off x="304800" y="457200"/>
            <a:ext cx="85756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US" altLang="en-US" sz="6600" b="1" dirty="0">
                <a:solidFill>
                  <a:schemeClr val="accent6">
                    <a:lumMod val="75000"/>
                  </a:schemeClr>
                </a:solidFill>
              </a:rPr>
              <a:t>How Bad Could It Get?</a:t>
            </a:r>
          </a:p>
        </p:txBody>
      </p:sp>
    </p:spTree>
    <p:extLst>
      <p:ext uri="{BB962C8B-B14F-4D97-AF65-F5344CB8AC3E}">
        <p14:creationId xmlns:p14="http://schemas.microsoft.com/office/powerpoint/2010/main" val="31486002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228600"/>
            <a:ext cx="7543800" cy="762000"/>
          </a:xfrm>
        </p:spPr>
        <p:txBody>
          <a:bodyPr>
            <a:normAutofit fontScale="90000"/>
          </a:bodyPr>
          <a:lstStyle/>
          <a:p>
            <a:pPr eaLnBrk="1" hangingPunct="1"/>
            <a:r>
              <a:rPr lang="en-US" altLang="en-US" sz="5400" b="1"/>
              <a:t>Climate Data</a:t>
            </a:r>
          </a:p>
        </p:txBody>
      </p:sp>
      <p:sp>
        <p:nvSpPr>
          <p:cNvPr id="23555" name="Rectangle 3"/>
          <p:cNvSpPr>
            <a:spLocks noGrp="1" noChangeArrowheads="1"/>
          </p:cNvSpPr>
          <p:nvPr>
            <p:ph type="body" idx="1"/>
          </p:nvPr>
        </p:nvSpPr>
        <p:spPr>
          <a:xfrm>
            <a:off x="228600" y="815975"/>
            <a:ext cx="8534400" cy="1828800"/>
          </a:xfrm>
        </p:spPr>
        <p:txBody>
          <a:bodyPr/>
          <a:lstStyle/>
          <a:p>
            <a:pPr eaLnBrk="1" hangingPunct="1"/>
            <a:r>
              <a:rPr lang="en-US" altLang="en-US"/>
              <a:t>Keeling Curve: </a:t>
            </a:r>
            <a:r>
              <a:rPr lang="en-US" altLang="en-US" sz="2000"/>
              <a:t>http://en.wikipedia.org/wiki/An_Inconvenient_Truth#Scientific_basis</a:t>
            </a:r>
          </a:p>
        </p:txBody>
      </p:sp>
      <p:sp>
        <p:nvSpPr>
          <p:cNvPr id="23556" name="Slide Number Placeholder 7"/>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fld id="{BDEE370F-C8B2-4F3C-8EFF-BB591BBFE3FE}" type="slidenum">
              <a:rPr lang="en-US" altLang="en-US" sz="1200" smtClean="0">
                <a:solidFill>
                  <a:srgbClr val="898989"/>
                </a:solidFill>
              </a:rPr>
              <a:pPr>
                <a:spcBef>
                  <a:spcPct val="0"/>
                </a:spcBef>
                <a:buFontTx/>
                <a:buNone/>
              </a:pPr>
              <a:t>45</a:t>
            </a:fld>
            <a:endParaRPr lang="en-US" altLang="en-US" sz="1200">
              <a:solidFill>
                <a:srgbClr val="898989"/>
              </a:solidFill>
            </a:endParaRPr>
          </a:p>
        </p:txBody>
      </p:sp>
      <p:pic>
        <p:nvPicPr>
          <p:cNvPr id="23557" name="Picture 28" descr="http://bits.wikimedia.org/skins-1.17/common/images/magnify-clip.png">
            <a:hlinkClick r:id="rId3" tooltip="Enlarg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549275"/>
            <a:ext cx="1428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8" descr="File:Mauna Loa Carbon Dioxide-en.sv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600200"/>
            <a:ext cx="8305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6"/>
          <p:cNvSpPr>
            <a:spLocks noGrp="1"/>
          </p:cNvSpPr>
          <p:nvPr>
            <p:ph type="ftr" sz="quarter" idx="10"/>
          </p:nvPr>
        </p:nvSpPr>
        <p:spPr>
          <a:xfrm>
            <a:off x="685800" y="6454775"/>
            <a:ext cx="7620000" cy="365125"/>
          </a:xfrm>
        </p:spPr>
        <p:txBody>
          <a:bodyPr/>
          <a:lstStyle/>
          <a:p>
            <a:pPr>
              <a:defRPr/>
            </a:pPr>
            <a:r>
              <a:rPr lang="en-US"/>
              <a:t>EUEC 2021</a:t>
            </a:r>
            <a:endParaRPr lang="en-US" dirty="0"/>
          </a:p>
        </p:txBody>
      </p:sp>
      <p:sp>
        <p:nvSpPr>
          <p:cNvPr id="24584" name="TextBox 1"/>
          <p:cNvSpPr txBox="1">
            <a:spLocks noChangeArrowheads="1"/>
          </p:cNvSpPr>
          <p:nvPr/>
        </p:nvSpPr>
        <p:spPr bwMode="auto">
          <a:xfrm>
            <a:off x="7375525" y="423863"/>
            <a:ext cx="1316038" cy="708025"/>
          </a:xfrm>
          <a:prstGeom prst="rect">
            <a:avLst/>
          </a:prstGeom>
          <a:solidFill>
            <a:srgbClr val="FF0000"/>
          </a:solidFill>
          <a:ln/>
        </p:spPr>
        <p:style>
          <a:lnRef idx="2">
            <a:schemeClr val="dk1"/>
          </a:lnRef>
          <a:fillRef idx="1">
            <a:schemeClr val="lt1"/>
          </a:fillRef>
          <a:effectRef idx="0">
            <a:schemeClr val="dk1"/>
          </a:effectRef>
          <a:fontRef idx="minor">
            <a:schemeClr val="dk1"/>
          </a:fontRef>
        </p:style>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defRPr/>
            </a:pPr>
            <a:r>
              <a:rPr lang="en-US" altLang="en-US" sz="2000" b="1" dirty="0">
                <a:latin typeface="Arial" pitchFamily="34" charset="0"/>
              </a:rPr>
              <a:t>Currently 400 PPM!</a:t>
            </a:r>
          </a:p>
        </p:txBody>
      </p:sp>
      <p:sp>
        <p:nvSpPr>
          <p:cNvPr id="23561" name="TextBox 8"/>
          <p:cNvSpPr txBox="1">
            <a:spLocks noChangeArrowheads="1"/>
          </p:cNvSpPr>
          <p:nvPr/>
        </p:nvSpPr>
        <p:spPr bwMode="auto">
          <a:xfrm>
            <a:off x="7762875" y="882650"/>
            <a:ext cx="5429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en-US" sz="6000">
                <a:solidFill>
                  <a:srgbClr val="FF0000"/>
                </a:solidFill>
                <a:latin typeface="Arial" pitchFamily="34" charset="0"/>
              </a:rPr>
              <a:t>*</a:t>
            </a:r>
            <a:endParaRPr lang="en-US" altLang="en-US" sz="2000">
              <a:latin typeface="Arial" pitchFamily="34" charset="0"/>
            </a:endParaRPr>
          </a:p>
        </p:txBody>
      </p:sp>
      <p:sp>
        <p:nvSpPr>
          <p:cNvPr id="3" name="TextBox 2"/>
          <p:cNvSpPr txBox="1"/>
          <p:nvPr/>
        </p:nvSpPr>
        <p:spPr>
          <a:xfrm>
            <a:off x="300038" y="3008313"/>
            <a:ext cx="2863850" cy="1568450"/>
          </a:xfrm>
          <a:prstGeom prst="rect">
            <a:avLst/>
          </a:prstGeom>
          <a:solidFill>
            <a:srgbClr val="FFFF00"/>
          </a:solidFill>
        </p:spPr>
        <p:style>
          <a:lnRef idx="2">
            <a:schemeClr val="accent2"/>
          </a:lnRef>
          <a:fillRef idx="1">
            <a:schemeClr val="lt1"/>
          </a:fillRef>
          <a:effectRef idx="0">
            <a:schemeClr val="accent2"/>
          </a:effectRef>
          <a:fontRef idx="minor">
            <a:schemeClr val="dk1"/>
          </a:fontRef>
        </p:style>
        <p:txBody>
          <a:bodyPr>
            <a:spAutoFit/>
          </a:bodyPr>
          <a:lstStyle/>
          <a:p>
            <a:pPr algn="ctr">
              <a:defRPr/>
            </a:pPr>
            <a:r>
              <a:rPr lang="en-US" sz="1600" b="1" dirty="0">
                <a:solidFill>
                  <a:schemeClr val="tx2"/>
                </a:solidFill>
              </a:rPr>
              <a:t>Burning a gallon of gasoline releases about 19 #’s of CO2!</a:t>
            </a:r>
          </a:p>
          <a:p>
            <a:pPr algn="ctr">
              <a:defRPr/>
            </a:pPr>
            <a:r>
              <a:rPr lang="en-US" sz="1600" b="1" u="sng" dirty="0">
                <a:solidFill>
                  <a:srgbClr val="FF0000"/>
                </a:solidFill>
              </a:rPr>
              <a:t>Likewise</a:t>
            </a:r>
          </a:p>
          <a:p>
            <a:pPr algn="ctr">
              <a:defRPr/>
            </a:pPr>
            <a:r>
              <a:rPr lang="en-US" sz="1600" b="1" dirty="0">
                <a:solidFill>
                  <a:schemeClr val="tx2"/>
                </a:solidFill>
              </a:rPr>
              <a:t>A barrel of oil, about 700 #’s</a:t>
            </a:r>
          </a:p>
          <a:p>
            <a:pPr algn="ctr">
              <a:defRPr/>
            </a:pPr>
            <a:r>
              <a:rPr lang="en-US" sz="1600" b="1" dirty="0">
                <a:solidFill>
                  <a:schemeClr val="tx2"/>
                </a:solidFill>
              </a:rPr>
              <a:t>A ton of coal, about 3 tons</a:t>
            </a:r>
          </a:p>
          <a:p>
            <a:pPr algn="ctr">
              <a:defRPr/>
            </a:pPr>
            <a:r>
              <a:rPr lang="en-US" sz="1600" b="1" dirty="0">
                <a:solidFill>
                  <a:schemeClr val="tx2"/>
                </a:solidFill>
              </a:rPr>
              <a:t>Etc. </a:t>
            </a:r>
            <a:endParaRPr lang="en-US" sz="1600" dirty="0"/>
          </a:p>
        </p:txBody>
      </p:sp>
    </p:spTree>
    <p:extLst>
      <p:ext uri="{BB962C8B-B14F-4D97-AF65-F5344CB8AC3E}">
        <p14:creationId xmlns:p14="http://schemas.microsoft.com/office/powerpoint/2010/main" val="2785563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71438"/>
            <a:ext cx="7543800" cy="762000"/>
          </a:xfrm>
        </p:spPr>
        <p:txBody>
          <a:bodyPr>
            <a:normAutofit fontScale="90000"/>
          </a:bodyPr>
          <a:lstStyle/>
          <a:p>
            <a:pPr eaLnBrk="1" hangingPunct="1"/>
            <a:r>
              <a:rPr lang="en-US" altLang="en-US" sz="5400" b="1"/>
              <a:t>Our Climate Crisis</a:t>
            </a:r>
          </a:p>
        </p:txBody>
      </p:sp>
      <p:sp>
        <p:nvSpPr>
          <p:cNvPr id="24579" name="Rectangle 3"/>
          <p:cNvSpPr>
            <a:spLocks noGrp="1" noChangeArrowheads="1"/>
          </p:cNvSpPr>
          <p:nvPr>
            <p:ph type="body" idx="1"/>
          </p:nvPr>
        </p:nvSpPr>
        <p:spPr>
          <a:xfrm>
            <a:off x="152400" y="784225"/>
            <a:ext cx="8839200" cy="584200"/>
          </a:xfrm>
        </p:spPr>
        <p:txBody>
          <a:bodyPr/>
          <a:lstStyle/>
          <a:p>
            <a:pPr eaLnBrk="1" hangingPunct="1"/>
            <a:r>
              <a:rPr lang="en-US" altLang="en-US" sz="2800"/>
              <a:t>From: </a:t>
            </a:r>
            <a:r>
              <a:rPr lang="en-US" altLang="en-US" sz="2000"/>
              <a:t>http://en.wikipedia.org/wiki/An_Inconvenient_Truth#Scientific_basis</a:t>
            </a:r>
          </a:p>
        </p:txBody>
      </p:sp>
      <p:sp>
        <p:nvSpPr>
          <p:cNvPr id="24580" name="Slide Number Placeholder 7"/>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fld id="{7750E6D8-68B9-4651-BA62-2E463B0EBB0A}" type="slidenum">
              <a:rPr lang="en-US" altLang="en-US" sz="1200" smtClean="0">
                <a:solidFill>
                  <a:srgbClr val="898989"/>
                </a:solidFill>
              </a:rPr>
              <a:pPr>
                <a:spcBef>
                  <a:spcPct val="0"/>
                </a:spcBef>
                <a:buFontTx/>
                <a:buNone/>
              </a:pPr>
              <a:t>46</a:t>
            </a:fld>
            <a:endParaRPr lang="en-US" altLang="en-US" sz="1200">
              <a:solidFill>
                <a:srgbClr val="898989"/>
              </a:solidFill>
            </a:endParaRPr>
          </a:p>
        </p:txBody>
      </p:sp>
      <p:pic>
        <p:nvPicPr>
          <p:cNvPr id="24581" name="Picture 28" descr="http://bits.wikimedia.org/skins-1.17/common/images/magnify-clip.png">
            <a:hlinkClick r:id="rId3" tooltip="Enlarg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549275"/>
            <a:ext cx="1428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8" descr="File:Co2-temperature-plot.sv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385888"/>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Arrow Connector 14"/>
          <p:cNvCxnSpPr/>
          <p:nvPr/>
        </p:nvCxnSpPr>
        <p:spPr>
          <a:xfrm flipV="1">
            <a:off x="7543800" y="1617663"/>
            <a:ext cx="685800" cy="668337"/>
          </a:xfrm>
          <a:prstGeom prst="straightConnector1">
            <a:avLst/>
          </a:prstGeom>
          <a:ln w="635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24584" name="TextBox 15"/>
          <p:cNvSpPr txBox="1">
            <a:spLocks noChangeArrowheads="1"/>
          </p:cNvSpPr>
          <p:nvPr/>
        </p:nvSpPr>
        <p:spPr bwMode="auto">
          <a:xfrm>
            <a:off x="5932488" y="2857500"/>
            <a:ext cx="2046287" cy="646113"/>
          </a:xfrm>
          <a:prstGeom prst="rect">
            <a:avLst/>
          </a:prstGeom>
          <a:solidFill>
            <a:schemeClr val="bg1"/>
          </a:solidFill>
          <a:ln w="28575">
            <a:solidFill>
              <a:srgbClr val="0070C0"/>
            </a:solidFill>
            <a:miter lim="800000"/>
            <a:headEnd/>
            <a:tailEnd/>
          </a:ln>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800" b="1">
                <a:solidFill>
                  <a:srgbClr val="0070C0"/>
                </a:solidFill>
              </a:rPr>
              <a:t>Current Level of C02 is 400 PPM</a:t>
            </a:r>
          </a:p>
        </p:txBody>
      </p:sp>
      <p:sp>
        <p:nvSpPr>
          <p:cNvPr id="24585" name="TextBox 16"/>
          <p:cNvSpPr txBox="1">
            <a:spLocks noChangeArrowheads="1"/>
          </p:cNvSpPr>
          <p:nvPr/>
        </p:nvSpPr>
        <p:spPr bwMode="auto">
          <a:xfrm>
            <a:off x="8001000" y="1143000"/>
            <a:ext cx="4572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6600">
                <a:solidFill>
                  <a:srgbClr val="0070C0"/>
                </a:solidFill>
              </a:rPr>
              <a:t>*</a:t>
            </a:r>
          </a:p>
        </p:txBody>
      </p:sp>
      <p:sp>
        <p:nvSpPr>
          <p:cNvPr id="26" name="Rectangle 25"/>
          <p:cNvSpPr/>
          <p:nvPr/>
        </p:nvSpPr>
        <p:spPr>
          <a:xfrm>
            <a:off x="5486400" y="2133600"/>
            <a:ext cx="2743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cxnSp>
        <p:nvCxnSpPr>
          <p:cNvPr id="24" name="Straight Arrow Connector 23"/>
          <p:cNvCxnSpPr/>
          <p:nvPr/>
        </p:nvCxnSpPr>
        <p:spPr>
          <a:xfrm flipV="1">
            <a:off x="7881938" y="2241550"/>
            <a:ext cx="195262" cy="619125"/>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24588" name="TextBox 29"/>
          <p:cNvSpPr txBox="1">
            <a:spLocks noChangeArrowheads="1"/>
          </p:cNvSpPr>
          <p:nvPr/>
        </p:nvSpPr>
        <p:spPr bwMode="auto">
          <a:xfrm>
            <a:off x="5105400" y="2057400"/>
            <a:ext cx="2590800" cy="646113"/>
          </a:xfrm>
          <a:prstGeom prst="rect">
            <a:avLst/>
          </a:prstGeom>
          <a:solidFill>
            <a:schemeClr val="bg1"/>
          </a:solidFill>
          <a:ln w="38100">
            <a:solidFill>
              <a:srgbClr val="0070C0"/>
            </a:solidFill>
            <a:miter lim="800000"/>
            <a:headEnd/>
            <a:tailEnd/>
          </a:ln>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eaLnBrk="1" hangingPunct="1">
              <a:spcBef>
                <a:spcPct val="0"/>
              </a:spcBef>
              <a:buFontTx/>
              <a:buNone/>
            </a:pPr>
            <a:r>
              <a:rPr lang="en-US" altLang="en-US" sz="1800" b="1">
                <a:solidFill>
                  <a:srgbClr val="0070C0"/>
                </a:solidFill>
              </a:rPr>
              <a:t>S-3-05’s goal is to cap C02 at 450 PPM</a:t>
            </a:r>
          </a:p>
        </p:txBody>
      </p:sp>
      <p:cxnSp>
        <p:nvCxnSpPr>
          <p:cNvPr id="32" name="Straight Connector 31"/>
          <p:cNvCxnSpPr/>
          <p:nvPr/>
        </p:nvCxnSpPr>
        <p:spPr>
          <a:xfrm>
            <a:off x="8153400" y="2209800"/>
            <a:ext cx="76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a:endCxn id="26" idx="3"/>
          </p:cNvCxnSpPr>
          <p:nvPr/>
        </p:nvCxnSpPr>
        <p:spPr>
          <a:xfrm rot="5400000" flipH="1" flipV="1">
            <a:off x="7219950" y="3257550"/>
            <a:ext cx="20193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7" name="Footer Placeholder 16"/>
          <p:cNvSpPr>
            <a:spLocks noGrp="1"/>
          </p:cNvSpPr>
          <p:nvPr>
            <p:ph type="ftr" sz="quarter" idx="10"/>
          </p:nvPr>
        </p:nvSpPr>
        <p:spPr>
          <a:xfrm>
            <a:off x="914400" y="6356350"/>
            <a:ext cx="7315200" cy="365125"/>
          </a:xfrm>
        </p:spPr>
        <p:txBody>
          <a:bodyPr/>
          <a:lstStyle/>
          <a:p>
            <a:pPr>
              <a:defRPr/>
            </a:pPr>
            <a:r>
              <a:rPr lang="en-US"/>
              <a:t>EUEC 2021</a:t>
            </a:r>
            <a:endParaRPr lang="en-US" dirty="0"/>
          </a:p>
        </p:txBody>
      </p:sp>
      <p:sp>
        <p:nvSpPr>
          <p:cNvPr id="24592" name="TextBox 15"/>
          <p:cNvSpPr txBox="1">
            <a:spLocks noChangeArrowheads="1"/>
          </p:cNvSpPr>
          <p:nvPr/>
        </p:nvSpPr>
        <p:spPr bwMode="auto">
          <a:xfrm>
            <a:off x="1593850" y="3040063"/>
            <a:ext cx="3663950" cy="1200150"/>
          </a:xfrm>
          <a:prstGeom prst="rect">
            <a:avLst/>
          </a:prstGeom>
          <a:solidFill>
            <a:schemeClr val="bg1"/>
          </a:solidFill>
          <a:ln w="28575">
            <a:solidFill>
              <a:srgbClr val="0070C0"/>
            </a:solidFill>
            <a:miter lim="800000"/>
            <a:headEnd/>
            <a:tailEnd/>
          </a:ln>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1800" b="1" u="sng">
                <a:solidFill>
                  <a:srgbClr val="0070C0"/>
                </a:solidFill>
                <a:latin typeface="Arial" pitchFamily="34" charset="0"/>
                <a:cs typeface="Arial" pitchFamily="34" charset="0"/>
              </a:rPr>
              <a:t>S-3-05 Achievement Outcomes</a:t>
            </a:r>
          </a:p>
          <a:p>
            <a:pPr eaLnBrk="1" hangingPunct="1">
              <a:spcBef>
                <a:spcPct val="0"/>
              </a:spcBef>
              <a:buFontTx/>
              <a:buNone/>
            </a:pPr>
            <a:r>
              <a:rPr lang="en-US" altLang="en-US" sz="1800" b="1">
                <a:solidFill>
                  <a:srgbClr val="0070C0"/>
                </a:solidFill>
              </a:rPr>
              <a:t>    X% chance  &gt;  4 (Extinction?)</a:t>
            </a:r>
          </a:p>
          <a:p>
            <a:pPr eaLnBrk="1" hangingPunct="1">
              <a:spcBef>
                <a:spcPct val="0"/>
              </a:spcBef>
              <a:buFontTx/>
              <a:buNone/>
            </a:pPr>
            <a:r>
              <a:rPr lang="en-US" altLang="en-US" sz="1800" b="1">
                <a:solidFill>
                  <a:srgbClr val="0070C0"/>
                </a:solidFill>
              </a:rPr>
              <a:t>  30% chance  &gt;  3 (very bad)</a:t>
            </a:r>
          </a:p>
          <a:p>
            <a:pPr eaLnBrk="1" hangingPunct="1">
              <a:spcBef>
                <a:spcPct val="0"/>
              </a:spcBef>
              <a:buFont typeface="Arial" pitchFamily="34" charset="0"/>
              <a:buNone/>
            </a:pPr>
            <a:r>
              <a:rPr lang="en-US" altLang="en-US" sz="1800" b="1">
                <a:solidFill>
                  <a:srgbClr val="0070C0"/>
                </a:solidFill>
              </a:rPr>
              <a:t>  50% chance  &gt;  2 (bad)</a:t>
            </a:r>
          </a:p>
        </p:txBody>
      </p:sp>
      <p:cxnSp>
        <p:nvCxnSpPr>
          <p:cNvPr id="7" name="Straight Connector 6"/>
          <p:cNvCxnSpPr/>
          <p:nvPr/>
        </p:nvCxnSpPr>
        <p:spPr>
          <a:xfrm flipV="1">
            <a:off x="7886700" y="2224088"/>
            <a:ext cx="381000" cy="11112"/>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1009650" y="3957638"/>
            <a:ext cx="228600" cy="6350"/>
          </a:xfrm>
          <a:prstGeom prst="line">
            <a:avLst/>
          </a:prstGeom>
          <a:ln w="158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1004888" y="3795713"/>
            <a:ext cx="228600" cy="6350"/>
          </a:xfrm>
          <a:prstGeom prst="line">
            <a:avLst/>
          </a:prstGeom>
          <a:ln w="158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1009650" y="3633788"/>
            <a:ext cx="228600" cy="6350"/>
          </a:xfrm>
          <a:prstGeom prst="line">
            <a:avLst/>
          </a:prstGeom>
          <a:ln w="158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1103313" y="4267200"/>
            <a:ext cx="13017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1290638" y="3503613"/>
            <a:ext cx="461962" cy="130175"/>
          </a:xfrm>
          <a:prstGeom prst="straightConnector1">
            <a:avLst/>
          </a:prstGeom>
          <a:ln w="12700">
            <a:solidFill>
              <a:srgbClr val="7030A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1290638" y="3802063"/>
            <a:ext cx="385762" cy="12700"/>
          </a:xfrm>
          <a:prstGeom prst="straightConnector1">
            <a:avLst/>
          </a:prstGeom>
          <a:ln w="12700">
            <a:solidFill>
              <a:srgbClr val="7030A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1290638" y="3965575"/>
            <a:ext cx="385762" cy="73025"/>
          </a:xfrm>
          <a:prstGeom prst="straightConnector1">
            <a:avLst/>
          </a:prstGeom>
          <a:ln w="12700">
            <a:solidFill>
              <a:srgbClr val="7030A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33950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7" descr="http://www.esr.org/outreach/climate_change/mans_impact/co2_temp.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701800"/>
            <a:ext cx="8229600" cy="471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Rectangle 2"/>
          <p:cNvSpPr>
            <a:spLocks noGrp="1" noChangeArrowheads="1"/>
          </p:cNvSpPr>
          <p:nvPr>
            <p:ph type="title"/>
          </p:nvPr>
        </p:nvSpPr>
        <p:spPr>
          <a:xfrm>
            <a:off x="527050" y="168275"/>
            <a:ext cx="7543800" cy="762000"/>
          </a:xfrm>
        </p:spPr>
        <p:txBody>
          <a:bodyPr>
            <a:normAutofit fontScale="90000"/>
          </a:bodyPr>
          <a:lstStyle/>
          <a:p>
            <a:pPr eaLnBrk="1" hangingPunct="1"/>
            <a:r>
              <a:rPr lang="en-US" altLang="en-US" sz="5400" b="1"/>
              <a:t>Our Climate Crisis</a:t>
            </a:r>
          </a:p>
        </p:txBody>
      </p:sp>
      <p:sp>
        <p:nvSpPr>
          <p:cNvPr id="31748" name="Rectangle 3"/>
          <p:cNvSpPr>
            <a:spLocks noGrp="1" noChangeArrowheads="1"/>
          </p:cNvSpPr>
          <p:nvPr>
            <p:ph type="body" idx="1"/>
          </p:nvPr>
        </p:nvSpPr>
        <p:spPr>
          <a:xfrm>
            <a:off x="419100" y="1033463"/>
            <a:ext cx="8447088" cy="541337"/>
          </a:xfrm>
        </p:spPr>
        <p:txBody>
          <a:bodyPr rtlCol="0">
            <a:normAutofit fontScale="85000" lnSpcReduction="20000"/>
          </a:bodyPr>
          <a:lstStyle/>
          <a:p>
            <a:pPr eaLnBrk="1" fontAlgn="auto" hangingPunct="1">
              <a:spcAft>
                <a:spcPts val="0"/>
              </a:spcAft>
              <a:defRPr/>
            </a:pPr>
            <a:r>
              <a:rPr lang="en-US" sz="2000" dirty="0"/>
              <a:t>Earth &amp; Space Research (ESR) website: http://www.esr.org/outreach/climate_change/mans_impact/man1.html</a:t>
            </a:r>
          </a:p>
        </p:txBody>
      </p:sp>
      <p:sp>
        <p:nvSpPr>
          <p:cNvPr id="25605" name="Slide Number Placeholder 7"/>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fld id="{2CF1E0DE-C639-4024-AC38-D27F1CAAA47F}" type="slidenum">
              <a:rPr lang="en-US" altLang="en-US" sz="1200" smtClean="0">
                <a:solidFill>
                  <a:srgbClr val="898989"/>
                </a:solidFill>
              </a:rPr>
              <a:pPr>
                <a:spcBef>
                  <a:spcPct val="0"/>
                </a:spcBef>
                <a:buFontTx/>
                <a:buNone/>
              </a:pPr>
              <a:t>47</a:t>
            </a:fld>
            <a:endParaRPr lang="en-US" altLang="en-US" sz="1200">
              <a:solidFill>
                <a:srgbClr val="898989"/>
              </a:solidFill>
            </a:endParaRPr>
          </a:p>
        </p:txBody>
      </p:sp>
      <p:sp>
        <p:nvSpPr>
          <p:cNvPr id="25606" name="TextBox 5"/>
          <p:cNvSpPr txBox="1">
            <a:spLocks noChangeArrowheads="1"/>
          </p:cNvSpPr>
          <p:nvPr/>
        </p:nvSpPr>
        <p:spPr bwMode="auto">
          <a:xfrm>
            <a:off x="7572375" y="762000"/>
            <a:ext cx="3810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4400">
                <a:solidFill>
                  <a:srgbClr val="FF0000"/>
                </a:solidFill>
              </a:rPr>
              <a:t>*</a:t>
            </a:r>
          </a:p>
        </p:txBody>
      </p:sp>
      <p:cxnSp>
        <p:nvCxnSpPr>
          <p:cNvPr id="9" name="Straight Arrow Connector 8"/>
          <p:cNvCxnSpPr/>
          <p:nvPr/>
        </p:nvCxnSpPr>
        <p:spPr>
          <a:xfrm flipV="1">
            <a:off x="744538" y="1020763"/>
            <a:ext cx="17462" cy="8540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14350" y="1028700"/>
            <a:ext cx="8077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477000" y="0"/>
            <a:ext cx="1095375" cy="2514600"/>
          </a:xfrm>
          <a:prstGeom prst="straightConnector1">
            <a:avLst/>
          </a:prstGeom>
          <a:ln w="44450">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25610" name="TextBox 24"/>
          <p:cNvSpPr txBox="1">
            <a:spLocks noChangeArrowheads="1"/>
          </p:cNvSpPr>
          <p:nvPr/>
        </p:nvSpPr>
        <p:spPr bwMode="auto">
          <a:xfrm>
            <a:off x="3733800" y="1574800"/>
            <a:ext cx="2743200" cy="369888"/>
          </a:xfrm>
          <a:prstGeom prst="rect">
            <a:avLst/>
          </a:prstGeom>
          <a:noFill/>
          <a:ln w="38100">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r>
              <a:rPr lang="en-US" altLang="en-US" sz="1800">
                <a:solidFill>
                  <a:srgbClr val="FF0000"/>
                </a:solidFill>
              </a:rPr>
              <a:t>Current level = 400 PPM</a:t>
            </a:r>
          </a:p>
        </p:txBody>
      </p:sp>
      <p:sp>
        <p:nvSpPr>
          <p:cNvPr id="25611" name="TextBox 25"/>
          <p:cNvSpPr txBox="1">
            <a:spLocks noChangeArrowheads="1"/>
          </p:cNvSpPr>
          <p:nvPr/>
        </p:nvSpPr>
        <p:spPr bwMode="auto">
          <a:xfrm>
            <a:off x="3832225" y="2514600"/>
            <a:ext cx="3429000" cy="646113"/>
          </a:xfrm>
          <a:prstGeom prst="rect">
            <a:avLst/>
          </a:prstGeom>
          <a:noFill/>
          <a:ln w="38100">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800">
                <a:solidFill>
                  <a:srgbClr val="FF0000"/>
                </a:solidFill>
              </a:rPr>
              <a:t>S-3-05’s Goal is to cap C02 at 450 PPM, which is off this chart.</a:t>
            </a:r>
          </a:p>
        </p:txBody>
      </p:sp>
      <p:cxnSp>
        <p:nvCxnSpPr>
          <p:cNvPr id="28" name="Straight Arrow Connector 27"/>
          <p:cNvCxnSpPr/>
          <p:nvPr/>
        </p:nvCxnSpPr>
        <p:spPr>
          <a:xfrm flipV="1">
            <a:off x="7245350" y="1082675"/>
            <a:ext cx="504825" cy="522288"/>
          </a:xfrm>
          <a:prstGeom prst="straightConnector1">
            <a:avLst/>
          </a:prstGeom>
          <a:ln w="44450">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15" name="Straight Connector 14"/>
          <p:cNvCxnSpPr/>
          <p:nvPr/>
        </p:nvCxnSpPr>
        <p:spPr>
          <a:xfrm flipV="1">
            <a:off x="7705725" y="1063625"/>
            <a:ext cx="90488" cy="965200"/>
          </a:xfrm>
          <a:prstGeom prst="line">
            <a:avLst/>
          </a:prstGeom>
          <a:ln w="28575">
            <a:solidFill>
              <a:srgbClr val="FF0066"/>
            </a:solidFill>
          </a:ln>
        </p:spPr>
        <p:style>
          <a:lnRef idx="1">
            <a:schemeClr val="accent1"/>
          </a:lnRef>
          <a:fillRef idx="0">
            <a:schemeClr val="accent1"/>
          </a:fillRef>
          <a:effectRef idx="0">
            <a:schemeClr val="accent1"/>
          </a:effectRef>
          <a:fontRef idx="minor">
            <a:schemeClr val="tx1"/>
          </a:fontRef>
        </p:style>
      </p:cxnSp>
      <p:sp>
        <p:nvSpPr>
          <p:cNvPr id="14" name="Footer Placeholder 13"/>
          <p:cNvSpPr>
            <a:spLocks noGrp="1"/>
          </p:cNvSpPr>
          <p:nvPr>
            <p:ph type="ftr" sz="quarter" idx="10"/>
          </p:nvPr>
        </p:nvSpPr>
        <p:spPr>
          <a:xfrm>
            <a:off x="381000" y="6492875"/>
            <a:ext cx="7924800" cy="365125"/>
          </a:xfrm>
        </p:spPr>
        <p:txBody>
          <a:bodyPr/>
          <a:lstStyle/>
          <a:p>
            <a:pPr>
              <a:defRPr/>
            </a:pPr>
            <a:r>
              <a:rPr lang="en-US"/>
              <a:t>EUEC 2021</a:t>
            </a:r>
            <a:endParaRPr lang="en-US" dirty="0"/>
          </a:p>
        </p:txBody>
      </p:sp>
      <p:cxnSp>
        <p:nvCxnSpPr>
          <p:cNvPr id="18" name="Straight Arrow Connector 17"/>
          <p:cNvCxnSpPr>
            <a:stCxn id="25610" idx="3"/>
          </p:cNvCxnSpPr>
          <p:nvPr/>
        </p:nvCxnSpPr>
        <p:spPr>
          <a:xfrm flipV="1">
            <a:off x="6477000" y="1589088"/>
            <a:ext cx="777875" cy="171450"/>
          </a:xfrm>
          <a:prstGeom prst="straightConnector1">
            <a:avLst/>
          </a:prstGeom>
          <a:ln w="44450">
            <a:solidFill>
              <a:srgbClr val="FF0000"/>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25616" name="TextBox 25"/>
          <p:cNvSpPr txBox="1">
            <a:spLocks noChangeArrowheads="1"/>
          </p:cNvSpPr>
          <p:nvPr/>
        </p:nvSpPr>
        <p:spPr bwMode="auto">
          <a:xfrm>
            <a:off x="5872163" y="6096000"/>
            <a:ext cx="2081212" cy="646113"/>
          </a:xfrm>
          <a:prstGeom prst="rect">
            <a:avLst/>
          </a:prstGeom>
          <a:noFill/>
          <a:ln w="38100">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1800">
                <a:solidFill>
                  <a:srgbClr val="FF0000"/>
                </a:solidFill>
              </a:rPr>
              <a:t>Start of Industrial Revolution</a:t>
            </a:r>
          </a:p>
        </p:txBody>
      </p:sp>
      <p:cxnSp>
        <p:nvCxnSpPr>
          <p:cNvPr id="17" name="Straight Arrow Connector 16"/>
          <p:cNvCxnSpPr/>
          <p:nvPr/>
        </p:nvCxnSpPr>
        <p:spPr>
          <a:xfrm flipV="1">
            <a:off x="6772275" y="4343400"/>
            <a:ext cx="93663" cy="1752600"/>
          </a:xfrm>
          <a:prstGeom prst="straightConnector1">
            <a:avLst/>
          </a:prstGeom>
          <a:ln w="44450">
            <a:solidFill>
              <a:srgbClr val="FF0000"/>
            </a:solidFill>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5412931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7"/>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fld id="{FC514F04-CAC9-4030-9916-03147D519E04}" type="slidenum">
              <a:rPr lang="en-US" altLang="en-US" sz="1200" smtClean="0">
                <a:solidFill>
                  <a:srgbClr val="898989"/>
                </a:solidFill>
              </a:rPr>
              <a:pPr>
                <a:spcBef>
                  <a:spcPct val="0"/>
                </a:spcBef>
                <a:buFontTx/>
                <a:buNone/>
              </a:pPr>
              <a:t>48</a:t>
            </a:fld>
            <a:endParaRPr lang="en-US" altLang="en-US" sz="1200">
              <a:solidFill>
                <a:srgbClr val="898989"/>
              </a:solidFill>
            </a:endParaRPr>
          </a:p>
        </p:txBody>
      </p:sp>
      <p:sp>
        <p:nvSpPr>
          <p:cNvPr id="5" name="Footer Placeholder 4"/>
          <p:cNvSpPr>
            <a:spLocks noGrp="1"/>
          </p:cNvSpPr>
          <p:nvPr>
            <p:ph type="ftr" sz="quarter" idx="10"/>
          </p:nvPr>
        </p:nvSpPr>
        <p:spPr>
          <a:xfrm>
            <a:off x="914400" y="6356350"/>
            <a:ext cx="7467600" cy="365125"/>
          </a:xfrm>
        </p:spPr>
        <p:txBody>
          <a:bodyPr/>
          <a:lstStyle/>
          <a:p>
            <a:pPr>
              <a:defRPr/>
            </a:pPr>
            <a:r>
              <a:rPr lang="en-US"/>
              <a:t>EUEC 2021</a:t>
            </a:r>
            <a:endParaRPr lang="en-US" dirty="0"/>
          </a:p>
        </p:txBody>
      </p:sp>
      <p:sp>
        <p:nvSpPr>
          <p:cNvPr id="8" name="Rectangle 2"/>
          <p:cNvSpPr txBox="1">
            <a:spLocks noChangeArrowheads="1"/>
          </p:cNvSpPr>
          <p:nvPr/>
        </p:nvSpPr>
        <p:spPr bwMode="auto">
          <a:xfrm>
            <a:off x="839788" y="1143000"/>
            <a:ext cx="7239000" cy="1130300"/>
          </a:xfrm>
          <a:prstGeom prst="rect">
            <a:avLst/>
          </a:prstGeom>
          <a:solidFill>
            <a:srgbClr val="FFFF00"/>
          </a:solidFill>
          <a:ln/>
        </p:spPr>
        <p:style>
          <a:lnRef idx="2">
            <a:schemeClr val="accent3"/>
          </a:lnRef>
          <a:fillRef idx="1">
            <a:schemeClr val="lt1"/>
          </a:fillRef>
          <a:effectRef idx="0">
            <a:schemeClr val="accent3"/>
          </a:effectRef>
          <a:fontRef idx="minor">
            <a:schemeClr val="dk1"/>
          </a:fontRef>
        </p:style>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US" altLang="en-US" sz="3600" b="1" i="1" dirty="0"/>
              <a:t>We must </a:t>
            </a:r>
            <a:r>
              <a:rPr lang="en-US" altLang="en-US" sz="3600" b="1" i="1" dirty="0">
                <a:solidFill>
                  <a:srgbClr val="00B050"/>
                </a:solidFill>
              </a:rPr>
              <a:t>stabilize</a:t>
            </a:r>
            <a:r>
              <a:rPr lang="en-US" altLang="en-US" sz="3600" b="1" i="1" dirty="0"/>
              <a:t> the value of the earth’s atmospheric </a:t>
            </a:r>
            <a:r>
              <a:rPr lang="en-US" altLang="en-US" sz="3600" b="1" i="1" dirty="0">
                <a:solidFill>
                  <a:srgbClr val="FF0000"/>
                </a:solidFill>
              </a:rPr>
              <a:t>CO2_e</a:t>
            </a:r>
          </a:p>
        </p:txBody>
      </p:sp>
      <p:sp>
        <p:nvSpPr>
          <p:cNvPr id="9" name="Rectangle 2"/>
          <p:cNvSpPr txBox="1">
            <a:spLocks noChangeArrowheads="1"/>
          </p:cNvSpPr>
          <p:nvPr/>
        </p:nvSpPr>
        <p:spPr bwMode="auto">
          <a:xfrm>
            <a:off x="219075" y="3716338"/>
            <a:ext cx="1077913" cy="1120775"/>
          </a:xfrm>
          <a:prstGeom prst="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US" altLang="en-US" sz="5400" b="1" i="1" dirty="0"/>
              <a:t>E</a:t>
            </a:r>
            <a:r>
              <a:rPr lang="en-US" altLang="en-US" sz="5400" b="1" i="1" baseline="-25000" dirty="0"/>
              <a:t>N</a:t>
            </a:r>
          </a:p>
        </p:txBody>
      </p:sp>
      <p:sp>
        <p:nvSpPr>
          <p:cNvPr id="26630" name="Rectangle 2"/>
          <p:cNvSpPr txBox="1">
            <a:spLocks noChangeArrowheads="1"/>
          </p:cNvSpPr>
          <p:nvPr/>
        </p:nvSpPr>
        <p:spPr bwMode="auto">
          <a:xfrm>
            <a:off x="560388" y="152400"/>
            <a:ext cx="81026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spcBef>
                <a:spcPct val="0"/>
              </a:spcBef>
              <a:buFontTx/>
              <a:buNone/>
            </a:pPr>
            <a:r>
              <a:rPr lang="en-US" altLang="en-US" sz="6600" b="1">
                <a:solidFill>
                  <a:srgbClr val="00B050"/>
                </a:solidFill>
              </a:rPr>
              <a:t>Fixing </a:t>
            </a:r>
            <a:r>
              <a:rPr lang="en-US" altLang="en-US" sz="6600" b="1"/>
              <a:t>the</a:t>
            </a:r>
            <a:r>
              <a:rPr lang="en-US" altLang="en-US" sz="6600" b="1">
                <a:solidFill>
                  <a:srgbClr val="00B050"/>
                </a:solidFill>
              </a:rPr>
              <a:t> </a:t>
            </a:r>
            <a:r>
              <a:rPr lang="en-US" altLang="en-US" sz="6600" b="1">
                <a:solidFill>
                  <a:srgbClr val="FF0000"/>
                </a:solidFill>
              </a:rPr>
              <a:t>Problem</a:t>
            </a:r>
            <a:endParaRPr lang="en-US" altLang="en-US" sz="5400" b="1">
              <a:solidFill>
                <a:srgbClr val="FF0000"/>
              </a:solidFill>
            </a:endParaRPr>
          </a:p>
        </p:txBody>
      </p:sp>
      <p:sp>
        <p:nvSpPr>
          <p:cNvPr id="26631" name="TextBox 3"/>
          <p:cNvSpPr txBox="1">
            <a:spLocks noChangeArrowheads="1"/>
          </p:cNvSpPr>
          <p:nvPr/>
        </p:nvSpPr>
        <p:spPr bwMode="auto">
          <a:xfrm>
            <a:off x="1219200" y="4014788"/>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US" altLang="en-US">
                <a:latin typeface="Arial" pitchFamily="34" charset="0"/>
              </a:rPr>
              <a:t>+</a:t>
            </a:r>
          </a:p>
        </p:txBody>
      </p:sp>
      <p:sp>
        <p:nvSpPr>
          <p:cNvPr id="16" name="Rectangle 2"/>
          <p:cNvSpPr txBox="1">
            <a:spLocks noChangeArrowheads="1"/>
          </p:cNvSpPr>
          <p:nvPr/>
        </p:nvSpPr>
        <p:spPr bwMode="auto">
          <a:xfrm>
            <a:off x="1828800" y="3719513"/>
            <a:ext cx="1042988" cy="1119187"/>
          </a:xfrm>
          <a:prstGeom prst="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US" altLang="en-US" sz="5400" b="1" i="1" dirty="0">
                <a:solidFill>
                  <a:srgbClr val="FF0000"/>
                </a:solidFill>
              </a:rPr>
              <a:t>E</a:t>
            </a:r>
            <a:r>
              <a:rPr lang="en-US" altLang="en-US" sz="5400" b="1" i="1" baseline="-25000" dirty="0">
                <a:solidFill>
                  <a:srgbClr val="FF0000"/>
                </a:solidFill>
              </a:rPr>
              <a:t>A</a:t>
            </a:r>
          </a:p>
        </p:txBody>
      </p:sp>
      <p:sp>
        <p:nvSpPr>
          <p:cNvPr id="17" name="Rectangle 2"/>
          <p:cNvSpPr txBox="1">
            <a:spLocks noChangeArrowheads="1"/>
          </p:cNvSpPr>
          <p:nvPr/>
        </p:nvSpPr>
        <p:spPr bwMode="auto">
          <a:xfrm>
            <a:off x="3443288" y="3703638"/>
            <a:ext cx="1570037" cy="1135062"/>
          </a:xfrm>
          <a:prstGeom prst="rect">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US" altLang="en-US" sz="5400" b="1" i="1" dirty="0">
                <a:solidFill>
                  <a:srgbClr val="FF0000"/>
                </a:solidFill>
              </a:rPr>
              <a:t>E</a:t>
            </a:r>
            <a:r>
              <a:rPr lang="en-US" altLang="en-US" sz="5400" b="1" i="1" baseline="-25000" dirty="0">
                <a:solidFill>
                  <a:srgbClr val="FF0000"/>
                </a:solidFill>
              </a:rPr>
              <a:t>WFB</a:t>
            </a:r>
          </a:p>
        </p:txBody>
      </p:sp>
      <p:sp>
        <p:nvSpPr>
          <p:cNvPr id="26634" name="TextBox 17"/>
          <p:cNvSpPr txBox="1">
            <a:spLocks noChangeArrowheads="1"/>
          </p:cNvSpPr>
          <p:nvPr/>
        </p:nvSpPr>
        <p:spPr bwMode="auto">
          <a:xfrm>
            <a:off x="2900363" y="4014788"/>
            <a:ext cx="4953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US" altLang="en-US">
                <a:latin typeface="Arial" pitchFamily="34" charset="0"/>
              </a:rPr>
              <a:t>+</a:t>
            </a:r>
          </a:p>
        </p:txBody>
      </p:sp>
      <p:sp>
        <p:nvSpPr>
          <p:cNvPr id="26635" name="TextBox 18"/>
          <p:cNvSpPr txBox="1">
            <a:spLocks noChangeArrowheads="1"/>
          </p:cNvSpPr>
          <p:nvPr/>
        </p:nvSpPr>
        <p:spPr bwMode="auto">
          <a:xfrm>
            <a:off x="709613" y="2705100"/>
            <a:ext cx="3717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US" altLang="en-US">
                <a:latin typeface="Arial" pitchFamily="34" charset="0"/>
              </a:rPr>
              <a:t> </a:t>
            </a:r>
            <a:r>
              <a:rPr lang="en-US" altLang="en-US" sz="2800" b="1">
                <a:solidFill>
                  <a:srgbClr val="FF0000"/>
                </a:solidFill>
                <a:latin typeface="Arial" pitchFamily="34" charset="0"/>
              </a:rPr>
              <a:t>CO2_e Emissions </a:t>
            </a:r>
          </a:p>
        </p:txBody>
      </p:sp>
      <p:sp>
        <p:nvSpPr>
          <p:cNvPr id="26636" name="TextBox 19"/>
          <p:cNvSpPr txBox="1">
            <a:spLocks noChangeArrowheads="1"/>
          </p:cNvSpPr>
          <p:nvPr/>
        </p:nvSpPr>
        <p:spPr bwMode="auto">
          <a:xfrm>
            <a:off x="23813" y="4889500"/>
            <a:ext cx="16764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US" altLang="en-US" sz="1600" b="1">
                <a:latin typeface="Arial" pitchFamily="34" charset="0"/>
              </a:rPr>
              <a:t>N</a:t>
            </a:r>
            <a:r>
              <a:rPr lang="en-US" altLang="en-US" sz="1600">
                <a:latin typeface="Arial" pitchFamily="34" charset="0"/>
              </a:rPr>
              <a:t>atural: rotting, fire, digestion. respiration</a:t>
            </a:r>
            <a:r>
              <a:rPr lang="en-US" altLang="en-US" sz="1800">
                <a:latin typeface="Arial" pitchFamily="34" charset="0"/>
              </a:rPr>
              <a:t> </a:t>
            </a:r>
          </a:p>
        </p:txBody>
      </p:sp>
      <p:sp>
        <p:nvSpPr>
          <p:cNvPr id="26637" name="TextBox 20"/>
          <p:cNvSpPr txBox="1">
            <a:spLocks noChangeArrowheads="1"/>
          </p:cNvSpPr>
          <p:nvPr/>
        </p:nvSpPr>
        <p:spPr bwMode="auto">
          <a:xfrm>
            <a:off x="1619250" y="4889500"/>
            <a:ext cx="1803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US" altLang="en-US" sz="1600" b="1">
                <a:solidFill>
                  <a:srgbClr val="FF0000"/>
                </a:solidFill>
                <a:latin typeface="Arial" pitchFamily="34" charset="0"/>
              </a:rPr>
              <a:t>A</a:t>
            </a:r>
            <a:r>
              <a:rPr lang="en-US" altLang="en-US" sz="1600">
                <a:latin typeface="Arial" pitchFamily="34" charset="0"/>
              </a:rPr>
              <a:t>nthropogenic: combustion of fossil fuel, methane, other</a:t>
            </a:r>
            <a:endParaRPr lang="en-US" altLang="en-US" sz="1800">
              <a:latin typeface="Arial" pitchFamily="34" charset="0"/>
            </a:endParaRPr>
          </a:p>
        </p:txBody>
      </p:sp>
      <p:cxnSp>
        <p:nvCxnSpPr>
          <p:cNvPr id="11" name="Straight Connector 10"/>
          <p:cNvCxnSpPr/>
          <p:nvPr/>
        </p:nvCxnSpPr>
        <p:spPr>
          <a:xfrm>
            <a:off x="306388" y="3424238"/>
            <a:ext cx="4762500" cy="0"/>
          </a:xfrm>
          <a:prstGeom prst="line">
            <a:avLst/>
          </a:prstGeom>
          <a:ln w="57150">
            <a:solidFill>
              <a:srgbClr val="FF0000"/>
            </a:solidFill>
          </a:ln>
        </p:spPr>
        <p:style>
          <a:lnRef idx="1">
            <a:schemeClr val="accent2"/>
          </a:lnRef>
          <a:fillRef idx="0">
            <a:schemeClr val="accent2"/>
          </a:fillRef>
          <a:effectRef idx="0">
            <a:schemeClr val="accent2"/>
          </a:effectRef>
          <a:fontRef idx="minor">
            <a:schemeClr val="tx1"/>
          </a:fontRef>
        </p:style>
      </p:cxnSp>
      <p:sp>
        <p:nvSpPr>
          <p:cNvPr id="25" name="Rectangle 2"/>
          <p:cNvSpPr txBox="1">
            <a:spLocks noChangeArrowheads="1"/>
          </p:cNvSpPr>
          <p:nvPr/>
        </p:nvSpPr>
        <p:spPr bwMode="auto">
          <a:xfrm>
            <a:off x="7548563" y="3743325"/>
            <a:ext cx="1022350" cy="1071563"/>
          </a:xfrm>
          <a:prstGeom prst="rect">
            <a:avLst/>
          </a:prstGeom>
          <a:solidFill>
            <a:schemeClr val="accent3">
              <a:lumMod val="20000"/>
              <a:lumOff val="80000"/>
            </a:schemeClr>
          </a:solidFill>
          <a:ln/>
        </p:spPr>
        <p:style>
          <a:lnRef idx="2">
            <a:schemeClr val="accent2"/>
          </a:lnRef>
          <a:fillRef idx="1">
            <a:schemeClr val="lt1"/>
          </a:fillRef>
          <a:effectRef idx="0">
            <a:schemeClr val="accent2"/>
          </a:effectRef>
          <a:fontRef idx="minor">
            <a:schemeClr val="dk1"/>
          </a:fontRef>
        </p:style>
        <p:txBody>
          <a:bodyPr anchor="ct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US" altLang="en-US" sz="6000" b="1" i="1" dirty="0">
                <a:solidFill>
                  <a:srgbClr val="00B050"/>
                </a:solidFill>
              </a:rPr>
              <a:t>S</a:t>
            </a:r>
            <a:endParaRPr lang="en-US" altLang="en-US" sz="6000" b="1" i="1" baseline="-25000" dirty="0">
              <a:solidFill>
                <a:srgbClr val="00B050"/>
              </a:solidFill>
            </a:endParaRPr>
          </a:p>
        </p:txBody>
      </p:sp>
      <p:sp>
        <p:nvSpPr>
          <p:cNvPr id="26640" name="TextBox 25"/>
          <p:cNvSpPr txBox="1">
            <a:spLocks noChangeArrowheads="1"/>
          </p:cNvSpPr>
          <p:nvPr/>
        </p:nvSpPr>
        <p:spPr bwMode="auto">
          <a:xfrm>
            <a:off x="5013325" y="3405188"/>
            <a:ext cx="63817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US" altLang="en-US" sz="3600" b="1">
                <a:solidFill>
                  <a:srgbClr val="FF0000"/>
                </a:solidFill>
                <a:latin typeface="Arial" pitchFamily="34" charset="0"/>
              </a:rPr>
              <a:t>&gt; </a:t>
            </a:r>
          </a:p>
          <a:p>
            <a:pPr algn="ctr">
              <a:spcBef>
                <a:spcPct val="0"/>
              </a:spcBef>
              <a:buFontTx/>
              <a:buNone/>
            </a:pPr>
            <a:r>
              <a:rPr lang="en-US" altLang="en-US" sz="3600" b="1">
                <a:latin typeface="Arial" pitchFamily="34" charset="0"/>
              </a:rPr>
              <a:t>=</a:t>
            </a:r>
          </a:p>
          <a:p>
            <a:pPr algn="ctr">
              <a:spcBef>
                <a:spcPct val="0"/>
              </a:spcBef>
              <a:buFontTx/>
              <a:buNone/>
            </a:pPr>
            <a:r>
              <a:rPr lang="en-US" altLang="en-US" sz="3600" b="1">
                <a:solidFill>
                  <a:srgbClr val="00B050"/>
                </a:solidFill>
                <a:latin typeface="Arial" pitchFamily="34" charset="0"/>
              </a:rPr>
              <a:t>&lt;</a:t>
            </a:r>
          </a:p>
        </p:txBody>
      </p:sp>
      <p:sp>
        <p:nvSpPr>
          <p:cNvPr id="26641" name="TextBox 26"/>
          <p:cNvSpPr txBox="1">
            <a:spLocks noChangeArrowheads="1"/>
          </p:cNvSpPr>
          <p:nvPr/>
        </p:nvSpPr>
        <p:spPr bwMode="auto">
          <a:xfrm>
            <a:off x="5732463" y="2273300"/>
            <a:ext cx="33242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US" altLang="en-US">
                <a:latin typeface="Arial" pitchFamily="34" charset="0"/>
              </a:rPr>
              <a:t> </a:t>
            </a:r>
            <a:r>
              <a:rPr lang="en-US" altLang="en-US" sz="2800" b="1">
                <a:solidFill>
                  <a:srgbClr val="00B050"/>
                </a:solidFill>
                <a:latin typeface="Arial" pitchFamily="34" charset="0"/>
              </a:rPr>
              <a:t>Sequestration (Photosynthesis)</a:t>
            </a:r>
          </a:p>
        </p:txBody>
      </p:sp>
      <p:sp>
        <p:nvSpPr>
          <p:cNvPr id="26642" name="TextBox 28"/>
          <p:cNvSpPr txBox="1">
            <a:spLocks noChangeArrowheads="1"/>
          </p:cNvSpPr>
          <p:nvPr/>
        </p:nvSpPr>
        <p:spPr bwMode="auto">
          <a:xfrm>
            <a:off x="3344863" y="4994275"/>
            <a:ext cx="20605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US" altLang="en-US" sz="1600" b="1">
                <a:solidFill>
                  <a:srgbClr val="FF0000"/>
                </a:solidFill>
                <a:latin typeface="Arial" pitchFamily="34" charset="0"/>
              </a:rPr>
              <a:t>W</a:t>
            </a:r>
            <a:r>
              <a:rPr lang="en-US" altLang="en-US" sz="1600">
                <a:latin typeface="Arial" pitchFamily="34" charset="0"/>
              </a:rPr>
              <a:t>arming </a:t>
            </a:r>
            <a:r>
              <a:rPr lang="en-US" altLang="en-US" sz="1600">
                <a:solidFill>
                  <a:srgbClr val="FF0000"/>
                </a:solidFill>
                <a:latin typeface="Arial" pitchFamily="34" charset="0"/>
              </a:rPr>
              <a:t>F</a:t>
            </a:r>
            <a:r>
              <a:rPr lang="en-US" altLang="en-US" sz="1600">
                <a:latin typeface="Arial" pitchFamily="34" charset="0"/>
              </a:rPr>
              <a:t>eed </a:t>
            </a:r>
            <a:r>
              <a:rPr lang="en-US" altLang="en-US" sz="1600">
                <a:solidFill>
                  <a:srgbClr val="FF0000"/>
                </a:solidFill>
                <a:latin typeface="Arial" pitchFamily="34" charset="0"/>
              </a:rPr>
              <a:t>B</a:t>
            </a:r>
            <a:r>
              <a:rPr lang="en-US" altLang="en-US" sz="1600">
                <a:latin typeface="Arial" pitchFamily="34" charset="0"/>
              </a:rPr>
              <a:t>ack: such as methane from melting permafrost</a:t>
            </a:r>
            <a:endParaRPr lang="en-US" altLang="en-US" sz="1800">
              <a:latin typeface="Arial" pitchFamily="34" charset="0"/>
            </a:endParaRPr>
          </a:p>
        </p:txBody>
      </p:sp>
      <p:sp>
        <p:nvSpPr>
          <p:cNvPr id="26643" name="TextBox 29"/>
          <p:cNvSpPr txBox="1">
            <a:spLocks noChangeArrowheads="1"/>
          </p:cNvSpPr>
          <p:nvPr/>
        </p:nvSpPr>
        <p:spPr bwMode="auto">
          <a:xfrm>
            <a:off x="7121525" y="4843463"/>
            <a:ext cx="17891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FontTx/>
              <a:buNone/>
            </a:pPr>
            <a:r>
              <a:rPr lang="en-US" altLang="en-US" sz="1600" b="1">
                <a:latin typeface="Arial" pitchFamily="34" charset="0"/>
              </a:rPr>
              <a:t>Growth of </a:t>
            </a:r>
            <a:r>
              <a:rPr lang="en-US" altLang="en-US" sz="1600" b="1">
                <a:solidFill>
                  <a:srgbClr val="00B050"/>
                </a:solidFill>
                <a:latin typeface="Arial" pitchFamily="34" charset="0"/>
              </a:rPr>
              <a:t>plants</a:t>
            </a:r>
            <a:r>
              <a:rPr lang="en-US" altLang="en-US" sz="1600" b="1">
                <a:latin typeface="Arial" pitchFamily="34" charset="0"/>
              </a:rPr>
              <a:t> on Earth</a:t>
            </a:r>
            <a:endParaRPr lang="en-US" altLang="en-US" sz="1800" b="1">
              <a:latin typeface="Arial" pitchFamily="34" charset="0"/>
            </a:endParaRPr>
          </a:p>
        </p:txBody>
      </p:sp>
      <p:cxnSp>
        <p:nvCxnSpPr>
          <p:cNvPr id="31" name="Straight Connector 30"/>
          <p:cNvCxnSpPr/>
          <p:nvPr/>
        </p:nvCxnSpPr>
        <p:spPr>
          <a:xfrm flipV="1">
            <a:off x="6135688" y="3368675"/>
            <a:ext cx="2670175" cy="26988"/>
          </a:xfrm>
          <a:prstGeom prst="line">
            <a:avLst/>
          </a:prstGeom>
          <a:ln w="57150">
            <a:solidFill>
              <a:srgbClr val="00B050"/>
            </a:solidFill>
          </a:ln>
        </p:spPr>
        <p:style>
          <a:lnRef idx="1">
            <a:schemeClr val="accent2"/>
          </a:lnRef>
          <a:fillRef idx="0">
            <a:schemeClr val="accent2"/>
          </a:fillRef>
          <a:effectRef idx="0">
            <a:schemeClr val="accent2"/>
          </a:effectRef>
          <a:fontRef idx="minor">
            <a:schemeClr val="tx1"/>
          </a:fontRef>
        </p:style>
      </p:cxnSp>
      <p:sp>
        <p:nvSpPr>
          <p:cNvPr id="26645" name="TextBox 33"/>
          <p:cNvSpPr txBox="1">
            <a:spLocks noChangeArrowheads="1"/>
          </p:cNvSpPr>
          <p:nvPr/>
        </p:nvSpPr>
        <p:spPr bwMode="auto">
          <a:xfrm>
            <a:off x="5464175" y="3552825"/>
            <a:ext cx="1916113"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en-US" sz="1600" b="1">
                <a:solidFill>
                  <a:srgbClr val="FF0000"/>
                </a:solidFill>
                <a:latin typeface="Arial" pitchFamily="34" charset="0"/>
                <a:sym typeface="Wingdings" pitchFamily="2" charset="2"/>
              </a:rPr>
              <a:t> </a:t>
            </a:r>
            <a:r>
              <a:rPr lang="en-US" altLang="en-US" sz="1600" b="1">
                <a:solidFill>
                  <a:srgbClr val="FF0000"/>
                </a:solidFill>
                <a:latin typeface="Arial" pitchFamily="34" charset="0"/>
              </a:rPr>
              <a:t>Positive Slope</a:t>
            </a:r>
          </a:p>
          <a:p>
            <a:pPr>
              <a:spcBef>
                <a:spcPct val="0"/>
              </a:spcBef>
              <a:buFontTx/>
              <a:buNone/>
            </a:pPr>
            <a:endParaRPr lang="en-US" altLang="en-US" sz="2000">
              <a:solidFill>
                <a:srgbClr val="FF0000"/>
              </a:solidFill>
              <a:latin typeface="Arial" pitchFamily="34" charset="0"/>
            </a:endParaRPr>
          </a:p>
          <a:p>
            <a:pPr>
              <a:spcBef>
                <a:spcPct val="0"/>
              </a:spcBef>
              <a:buFontTx/>
              <a:buNone/>
            </a:pPr>
            <a:r>
              <a:rPr lang="en-US" altLang="en-US" sz="1600">
                <a:latin typeface="Arial" pitchFamily="34" charset="0"/>
                <a:sym typeface="Wingdings" pitchFamily="2" charset="2"/>
              </a:rPr>
              <a:t> </a:t>
            </a:r>
            <a:r>
              <a:rPr lang="en-US" altLang="en-US" sz="1600">
                <a:latin typeface="Arial" pitchFamily="34" charset="0"/>
              </a:rPr>
              <a:t>Zero Slope</a:t>
            </a:r>
          </a:p>
          <a:p>
            <a:pPr>
              <a:spcBef>
                <a:spcPct val="0"/>
              </a:spcBef>
              <a:buFontTx/>
              <a:buNone/>
            </a:pPr>
            <a:endParaRPr lang="en-US" altLang="en-US" sz="2000">
              <a:solidFill>
                <a:srgbClr val="FF0000"/>
              </a:solidFill>
              <a:latin typeface="Arial" pitchFamily="34" charset="0"/>
            </a:endParaRPr>
          </a:p>
          <a:p>
            <a:pPr>
              <a:spcBef>
                <a:spcPct val="0"/>
              </a:spcBef>
              <a:buFontTx/>
              <a:buNone/>
            </a:pPr>
            <a:r>
              <a:rPr lang="en-US" altLang="en-US" sz="1600" b="1">
                <a:solidFill>
                  <a:srgbClr val="00B050"/>
                </a:solidFill>
                <a:latin typeface="Arial" pitchFamily="34" charset="0"/>
                <a:sym typeface="Wingdings" pitchFamily="2" charset="2"/>
              </a:rPr>
              <a:t> </a:t>
            </a:r>
            <a:r>
              <a:rPr lang="en-US" altLang="en-US" sz="1600" b="1">
                <a:solidFill>
                  <a:srgbClr val="00B050"/>
                </a:solidFill>
                <a:latin typeface="Arial" pitchFamily="34" charset="0"/>
              </a:rPr>
              <a:t>Negative Slope</a:t>
            </a:r>
            <a:endParaRPr lang="en-US" altLang="en-US" b="1">
              <a:solidFill>
                <a:srgbClr val="00B050"/>
              </a:solidFill>
              <a:latin typeface="Arial" pitchFamily="34" charset="0"/>
            </a:endParaRPr>
          </a:p>
        </p:txBody>
      </p:sp>
      <p:sp>
        <p:nvSpPr>
          <p:cNvPr id="26646" name="TextBox 38"/>
          <p:cNvSpPr txBox="1">
            <a:spLocks noChangeArrowheads="1"/>
          </p:cNvSpPr>
          <p:nvPr/>
        </p:nvSpPr>
        <p:spPr bwMode="auto">
          <a:xfrm>
            <a:off x="5267325" y="5359400"/>
            <a:ext cx="3829050" cy="1169988"/>
          </a:xfrm>
          <a:prstGeom prst="rect">
            <a:avLst/>
          </a:prstGeom>
          <a:solidFill>
            <a:srgbClr val="FFFF00"/>
          </a:solidFill>
          <a:ln w="19050">
            <a:solidFill>
              <a:srgbClr val="00B050"/>
            </a:solidFill>
            <a:miter lim="800000"/>
            <a:headEnd/>
            <a:tailEnd/>
          </a:ln>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en-US" sz="1400" b="1">
                <a:latin typeface="Arial" pitchFamily="34" charset="0"/>
              </a:rPr>
              <a:t>If </a:t>
            </a:r>
            <a:r>
              <a:rPr lang="en-US" altLang="en-US" sz="1400" b="1">
                <a:solidFill>
                  <a:srgbClr val="FF0000"/>
                </a:solidFill>
                <a:latin typeface="Arial" pitchFamily="34" charset="0"/>
              </a:rPr>
              <a:t>Anthropogenic emissions</a:t>
            </a:r>
            <a:r>
              <a:rPr lang="en-US" altLang="en-US" sz="1400" b="1">
                <a:latin typeface="Arial" pitchFamily="34" charset="0"/>
              </a:rPr>
              <a:t> were to be sufficiently low (80% below 1990 levels has been allocated to developed countries), the slope would be zero, thus </a:t>
            </a:r>
            <a:r>
              <a:rPr lang="en-US" altLang="en-US" sz="1400" b="1">
                <a:solidFill>
                  <a:srgbClr val="00B050"/>
                </a:solidFill>
                <a:latin typeface="Arial" pitchFamily="34" charset="0"/>
              </a:rPr>
              <a:t>capping</a:t>
            </a:r>
            <a:r>
              <a:rPr lang="en-US" altLang="en-US" sz="1400" b="1">
                <a:latin typeface="Arial" pitchFamily="34" charset="0"/>
              </a:rPr>
              <a:t> the value of the Earth’s atmospheric CO2_e </a:t>
            </a:r>
            <a:endParaRPr lang="en-US" altLang="en-US" sz="1400">
              <a:latin typeface="Arial" pitchFamily="34" charset="0"/>
            </a:endParaRPr>
          </a:p>
        </p:txBody>
      </p:sp>
      <p:sp>
        <p:nvSpPr>
          <p:cNvPr id="26647" name="TextBox 39"/>
          <p:cNvSpPr txBox="1">
            <a:spLocks noChangeArrowheads="1"/>
          </p:cNvSpPr>
          <p:nvPr/>
        </p:nvSpPr>
        <p:spPr bwMode="auto">
          <a:xfrm>
            <a:off x="219075" y="6005513"/>
            <a:ext cx="3667125" cy="523875"/>
          </a:xfrm>
          <a:prstGeom prst="rect">
            <a:avLst/>
          </a:prstGeom>
          <a:solidFill>
            <a:srgbClr val="FFFF00"/>
          </a:solidFill>
          <a:ln w="19050">
            <a:solidFill>
              <a:srgbClr val="00B050"/>
            </a:solidFill>
            <a:miter lim="800000"/>
            <a:headEnd/>
            <a:tailEnd/>
          </a:ln>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en-US" sz="1400" b="1">
                <a:latin typeface="Arial" pitchFamily="34" charset="0"/>
              </a:rPr>
              <a:t>The </a:t>
            </a:r>
            <a:r>
              <a:rPr lang="en-US" altLang="en-US" sz="1400" b="1">
                <a:solidFill>
                  <a:srgbClr val="FF0000"/>
                </a:solidFill>
                <a:latin typeface="Arial" pitchFamily="34" charset="0"/>
              </a:rPr>
              <a:t>Warming Feed Back </a:t>
            </a:r>
            <a:r>
              <a:rPr lang="en-US" altLang="en-US" sz="1400" b="1">
                <a:latin typeface="Arial" pitchFamily="34" charset="0"/>
              </a:rPr>
              <a:t>term is the wild card. It must not become dominant. </a:t>
            </a:r>
            <a:endParaRPr lang="en-US" altLang="en-US" sz="1400">
              <a:latin typeface="Arial" pitchFamily="34" charset="0"/>
            </a:endParaRPr>
          </a:p>
        </p:txBody>
      </p:sp>
    </p:spTree>
    <p:extLst>
      <p:ext uri="{BB962C8B-B14F-4D97-AF65-F5344CB8AC3E}">
        <p14:creationId xmlns:p14="http://schemas.microsoft.com/office/powerpoint/2010/main" val="30754893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Motivation for Change</a:t>
            </a:r>
          </a:p>
        </p:txBody>
      </p:sp>
      <p:sp>
        <p:nvSpPr>
          <p:cNvPr id="3" name="Content Placeholder 2"/>
          <p:cNvSpPr>
            <a:spLocks noGrp="1"/>
          </p:cNvSpPr>
          <p:nvPr>
            <p:ph idx="1"/>
          </p:nvPr>
        </p:nvSpPr>
        <p:spPr>
          <a:xfrm>
            <a:off x="304800" y="1447800"/>
            <a:ext cx="8534400" cy="4525963"/>
          </a:xfrm>
        </p:spPr>
        <p:txBody>
          <a:bodyPr>
            <a:normAutofit/>
          </a:bodyPr>
          <a:lstStyle/>
          <a:p>
            <a:r>
              <a:rPr lang="en-US" dirty="0"/>
              <a:t>Fairness to individuals</a:t>
            </a:r>
          </a:p>
          <a:p>
            <a:pPr lvl="1"/>
            <a:r>
              <a:rPr lang="en-US" dirty="0"/>
              <a:t>Costs no longer hidden</a:t>
            </a:r>
          </a:p>
          <a:p>
            <a:pPr lvl="1"/>
            <a:r>
              <a:rPr lang="en-US" dirty="0"/>
              <a:t>Costs avoided or recovered, by not using parking</a:t>
            </a:r>
          </a:p>
          <a:p>
            <a:r>
              <a:rPr lang="en-US" dirty="0"/>
              <a:t>Less driving, to reduce environmental harm </a:t>
            </a:r>
          </a:p>
          <a:p>
            <a:pPr lvl="1"/>
            <a:r>
              <a:rPr lang="en-US" dirty="0"/>
              <a:t>Motivates choosing alternative modes</a:t>
            </a:r>
          </a:p>
          <a:p>
            <a:pPr lvl="1"/>
            <a:r>
              <a:rPr lang="en-US" dirty="0"/>
              <a:t>Less driving to find parking</a:t>
            </a:r>
          </a:p>
          <a:p>
            <a:r>
              <a:rPr lang="en-US" dirty="0"/>
              <a:t>Cost Effective Development</a:t>
            </a:r>
          </a:p>
          <a:p>
            <a:pPr lvl="1"/>
            <a:r>
              <a:rPr lang="en-US" dirty="0"/>
              <a:t>Less parking needed reduces land and building costs</a:t>
            </a:r>
          </a:p>
          <a:p>
            <a:endParaRPr lang="en-US" dirty="0"/>
          </a:p>
          <a:p>
            <a:endParaRPr lang="en-US" dirty="0"/>
          </a:p>
          <a:p>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dirty="0"/>
          </a:p>
        </p:txBody>
      </p:sp>
    </p:spTree>
    <p:extLst>
      <p:ext uri="{BB962C8B-B14F-4D97-AF65-F5344CB8AC3E}">
        <p14:creationId xmlns:p14="http://schemas.microsoft.com/office/powerpoint/2010/main" val="2255201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3482" y="152400"/>
            <a:ext cx="8315740" cy="1981200"/>
          </a:xfrm>
        </p:spPr>
        <p:txBody>
          <a:bodyPr>
            <a:noAutofit/>
          </a:bodyPr>
          <a:lstStyle/>
          <a:p>
            <a:r>
              <a:rPr lang="en-US" b="1" i="1" dirty="0">
                <a:solidFill>
                  <a:srgbClr val="FF0000"/>
                </a:solidFill>
              </a:rPr>
              <a:t>Bundled-Cost</a:t>
            </a:r>
            <a:r>
              <a:rPr lang="en-US" b="1" dirty="0"/>
              <a:t> or </a:t>
            </a:r>
            <a:r>
              <a:rPr lang="en-US" b="1" i="1" dirty="0">
                <a:solidFill>
                  <a:srgbClr val="FF0000"/>
                </a:solidFill>
              </a:rPr>
              <a:t>Bundled-Benefit</a:t>
            </a:r>
            <a:r>
              <a:rPr lang="en-US" b="1" dirty="0"/>
              <a:t> systems should be replaced with the </a:t>
            </a:r>
            <a:r>
              <a:rPr lang="en-US" b="1" i="1" u="sng" dirty="0">
                <a:solidFill>
                  <a:srgbClr val="00B050"/>
                </a:solidFill>
              </a:rPr>
              <a:t>DAP</a:t>
            </a:r>
            <a:r>
              <a:rPr lang="en-US" b="1" dirty="0">
                <a:solidFill>
                  <a:srgbClr val="00B050"/>
                </a:solidFill>
              </a:rPr>
              <a:t> </a:t>
            </a:r>
            <a:r>
              <a:rPr lang="en-US" b="1" dirty="0"/>
              <a:t>Car-Parking system!</a:t>
            </a:r>
            <a:endParaRPr lang="en-US" dirty="0"/>
          </a:p>
        </p:txBody>
      </p:sp>
      <p:sp>
        <p:nvSpPr>
          <p:cNvPr id="5" name="Footer Placeholder 4"/>
          <p:cNvSpPr>
            <a:spLocks noGrp="1"/>
          </p:cNvSpPr>
          <p:nvPr>
            <p:ph type="ftr" sz="quarter" idx="11"/>
          </p:nvPr>
        </p:nvSpPr>
        <p:spPr/>
        <p:txBody>
          <a:bodyPr/>
          <a:lstStyle/>
          <a:p>
            <a:r>
              <a:rPr lang="fr-FR"/>
              <a:t>EUEC 2021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
        <p:nvSpPr>
          <p:cNvPr id="8" name="Title 1"/>
          <p:cNvSpPr txBox="1">
            <a:spLocks/>
          </p:cNvSpPr>
          <p:nvPr/>
        </p:nvSpPr>
        <p:spPr>
          <a:xfrm>
            <a:off x="566530" y="152400"/>
            <a:ext cx="8153400" cy="20574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7" name="Title 1"/>
          <p:cNvSpPr txBox="1">
            <a:spLocks/>
          </p:cNvSpPr>
          <p:nvPr/>
        </p:nvSpPr>
        <p:spPr>
          <a:xfrm>
            <a:off x="1039368" y="2514600"/>
            <a:ext cx="6928502" cy="685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u="sng" dirty="0">
                <a:solidFill>
                  <a:srgbClr val="00B050"/>
                </a:solidFill>
              </a:rPr>
              <a:t>Dividend Account Parking (DAP)</a:t>
            </a:r>
            <a:endParaRPr lang="en-US" sz="3600" i="1" dirty="0"/>
          </a:p>
        </p:txBody>
      </p:sp>
      <p:sp>
        <p:nvSpPr>
          <p:cNvPr id="10" name="Title 1"/>
          <p:cNvSpPr txBox="1">
            <a:spLocks/>
          </p:cNvSpPr>
          <p:nvPr/>
        </p:nvSpPr>
        <p:spPr>
          <a:xfrm>
            <a:off x="152400" y="3682648"/>
            <a:ext cx="8834230" cy="2743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lnSpc>
                <a:spcPct val="120000"/>
              </a:lnSpc>
              <a:buFont typeface="+mj-lt"/>
              <a:buAutoNum type="arabicPeriod"/>
            </a:pPr>
            <a:r>
              <a:rPr lang="en-US" sz="2400" b="1" dirty="0"/>
              <a:t> Automated  (nothing to do; just park)</a:t>
            </a:r>
          </a:p>
          <a:p>
            <a:pPr marL="457200" indent="-457200" algn="l">
              <a:lnSpc>
                <a:spcPct val="120000"/>
              </a:lnSpc>
              <a:buFont typeface="+mj-lt"/>
              <a:buAutoNum type="arabicPeriod"/>
            </a:pPr>
            <a:r>
              <a:rPr lang="en-US" sz="2400" b="1" dirty="0"/>
              <a:t> Value-priced, with a congestion-pricing option</a:t>
            </a:r>
          </a:p>
          <a:p>
            <a:pPr marL="571500" indent="-571500" algn="l">
              <a:lnSpc>
                <a:spcPct val="120000"/>
              </a:lnSpc>
              <a:buFont typeface="+mj-lt"/>
              <a:buAutoNum type="arabicPeriod"/>
            </a:pPr>
            <a:r>
              <a:rPr lang="en-US" sz="2400" b="1" dirty="0"/>
              <a:t>It generates</a:t>
            </a:r>
            <a:r>
              <a:rPr lang="en-US" sz="2400" b="1" dirty="0">
                <a:solidFill>
                  <a:srgbClr val="00B050"/>
                </a:solidFill>
              </a:rPr>
              <a:t> earnings</a:t>
            </a:r>
            <a:r>
              <a:rPr lang="en-US" sz="2400" b="1" dirty="0"/>
              <a:t> for those who are losing money because of the parking</a:t>
            </a:r>
          </a:p>
          <a:p>
            <a:pPr marL="571500" indent="-571500" algn="l">
              <a:lnSpc>
                <a:spcPct val="120000"/>
              </a:lnSpc>
              <a:buFont typeface="+mj-lt"/>
              <a:buAutoNum type="arabicPeriod"/>
            </a:pPr>
            <a:r>
              <a:rPr lang="en-US" sz="2400" b="1" dirty="0"/>
              <a:t>Cars parked are associated with an Account</a:t>
            </a:r>
          </a:p>
          <a:p>
            <a:pPr marL="571500" indent="-571500" algn="l">
              <a:lnSpc>
                <a:spcPct val="120000"/>
              </a:lnSpc>
              <a:buFont typeface="+mj-lt"/>
              <a:buAutoNum type="arabicPeriod"/>
            </a:pPr>
            <a:r>
              <a:rPr lang="en-US" sz="2400" b="1" dirty="0"/>
              <a:t>Parking is available to those having an Account (shared parking)</a:t>
            </a:r>
            <a:endParaRPr lang="en-US" sz="2400" b="1" dirty="0">
              <a:solidFill>
                <a:srgbClr val="7030A0"/>
              </a:solidFill>
            </a:endParaRPr>
          </a:p>
        </p:txBody>
      </p:sp>
      <p:sp>
        <p:nvSpPr>
          <p:cNvPr id="9" name="Title 1"/>
          <p:cNvSpPr txBox="1">
            <a:spLocks/>
          </p:cNvSpPr>
          <p:nvPr/>
        </p:nvSpPr>
        <p:spPr>
          <a:xfrm>
            <a:off x="1178979" y="3220212"/>
            <a:ext cx="6928502" cy="5713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i="1" dirty="0"/>
              <a:t>Brief System Definition</a:t>
            </a:r>
            <a:endParaRPr lang="en-US" sz="3600" i="1" dirty="0"/>
          </a:p>
        </p:txBody>
      </p:sp>
    </p:spTree>
    <p:extLst>
      <p:ext uri="{BB962C8B-B14F-4D97-AF65-F5344CB8AC3E}">
        <p14:creationId xmlns:p14="http://schemas.microsoft.com/office/powerpoint/2010/main" val="2958630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 1 of 2</a:t>
            </a:r>
          </a:p>
        </p:txBody>
      </p:sp>
      <p:sp>
        <p:nvSpPr>
          <p:cNvPr id="3" name="Content Placeholder 2"/>
          <p:cNvSpPr>
            <a:spLocks noGrp="1"/>
          </p:cNvSpPr>
          <p:nvPr>
            <p:ph idx="1"/>
          </p:nvPr>
        </p:nvSpPr>
        <p:spPr>
          <a:xfrm>
            <a:off x="304800" y="1752600"/>
            <a:ext cx="8610600" cy="4038600"/>
          </a:xfrm>
        </p:spPr>
        <p:txBody>
          <a:bodyPr>
            <a:normAutofit/>
          </a:bodyPr>
          <a:lstStyle/>
          <a:p>
            <a:r>
              <a:rPr lang="en-US" dirty="0"/>
              <a:t>One agency operates all parking</a:t>
            </a:r>
          </a:p>
          <a:p>
            <a:r>
              <a:rPr lang="en-US" dirty="0"/>
              <a:t>Nearly all parking is shared</a:t>
            </a:r>
          </a:p>
          <a:p>
            <a:r>
              <a:rPr lang="en-US" dirty="0"/>
              <a:t>Parking costs are effectively unbundled</a:t>
            </a:r>
          </a:p>
          <a:p>
            <a:pPr lvl="1"/>
            <a:r>
              <a:rPr lang="en-US" dirty="0"/>
              <a:t>From wages and rents</a:t>
            </a:r>
          </a:p>
          <a:p>
            <a:pPr lvl="1"/>
            <a:r>
              <a:rPr lang="en-US" dirty="0"/>
              <a:t>From costs of goods and services</a:t>
            </a:r>
          </a:p>
          <a:p>
            <a:r>
              <a:rPr lang="en-US" dirty="0"/>
              <a:t>No change to how parking gets built</a:t>
            </a:r>
          </a:p>
          <a:p>
            <a:pPr lvl="1"/>
            <a:r>
              <a:rPr lang="en-US" dirty="0"/>
              <a:t>Generally, municipalities require &amp; developers build</a:t>
            </a:r>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 2 of 2</a:t>
            </a:r>
          </a:p>
        </p:txBody>
      </p:sp>
      <p:sp>
        <p:nvSpPr>
          <p:cNvPr id="3" name="Content Placeholder 2"/>
          <p:cNvSpPr>
            <a:spLocks noGrp="1"/>
          </p:cNvSpPr>
          <p:nvPr>
            <p:ph idx="1"/>
          </p:nvPr>
        </p:nvSpPr>
        <p:spPr>
          <a:xfrm>
            <a:off x="457200" y="1295400"/>
            <a:ext cx="8229600" cy="4525963"/>
          </a:xfrm>
        </p:spPr>
        <p:txBody>
          <a:bodyPr>
            <a:normAutofit fontScale="85000" lnSpcReduction="10000"/>
          </a:bodyPr>
          <a:lstStyle/>
          <a:p>
            <a:pPr>
              <a:buNone/>
            </a:pPr>
            <a:endParaRPr lang="en-US" dirty="0"/>
          </a:p>
          <a:p>
            <a:r>
              <a:rPr lang="en-US" dirty="0"/>
              <a:t>Priced right</a:t>
            </a:r>
          </a:p>
          <a:p>
            <a:pPr lvl="1"/>
            <a:r>
              <a:rPr lang="en-US" dirty="0"/>
              <a:t>Value Priced: Base price derived from costs</a:t>
            </a:r>
          </a:p>
          <a:p>
            <a:pPr lvl="1"/>
            <a:r>
              <a:rPr lang="en-US" dirty="0"/>
              <a:t>Driver demand determines a congestion price</a:t>
            </a:r>
          </a:p>
          <a:p>
            <a:r>
              <a:rPr lang="en-US" dirty="0"/>
              <a:t>No need to search for parking</a:t>
            </a:r>
          </a:p>
          <a:p>
            <a:pPr lvl="1"/>
            <a:r>
              <a:rPr lang="en-US" dirty="0"/>
              <a:t>Directions to parking  that meets user’s needs</a:t>
            </a:r>
          </a:p>
          <a:p>
            <a:pPr lvl="1"/>
            <a:r>
              <a:rPr lang="en-US" dirty="0"/>
              <a:t>Accurate price predictions</a:t>
            </a:r>
          </a:p>
          <a:p>
            <a:r>
              <a:rPr lang="en-US" dirty="0"/>
              <a:t>Each parking space’s use is archived</a:t>
            </a:r>
          </a:p>
          <a:p>
            <a:pPr lvl="1"/>
            <a:r>
              <a:rPr lang="en-US" dirty="0"/>
              <a:t> Supports informed decisions </a:t>
            </a:r>
          </a:p>
          <a:p>
            <a:r>
              <a:rPr lang="en-US" dirty="0"/>
              <a:t>Privacy and the needs of the disabled are supported</a:t>
            </a:r>
          </a:p>
          <a:p>
            <a:pPr lvl="1">
              <a:buNone/>
            </a:pPr>
            <a:endParaRPr lang="en-US" dirty="0"/>
          </a:p>
          <a:p>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51</a:t>
            </a:fld>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 and Methods, 1 of 6</a:t>
            </a:r>
          </a:p>
        </p:txBody>
      </p:sp>
      <p:sp>
        <p:nvSpPr>
          <p:cNvPr id="3" name="Content Placeholder 2"/>
          <p:cNvSpPr>
            <a:spLocks noGrp="1"/>
          </p:cNvSpPr>
          <p:nvPr>
            <p:ph idx="1"/>
          </p:nvPr>
        </p:nvSpPr>
        <p:spPr>
          <a:xfrm>
            <a:off x="152400" y="1143000"/>
            <a:ext cx="8839200" cy="5334000"/>
          </a:xfrm>
        </p:spPr>
        <p:txBody>
          <a:bodyPr>
            <a:normAutofit fontScale="92500" lnSpcReduction="10000"/>
          </a:bodyPr>
          <a:lstStyle/>
          <a:p>
            <a:pPr>
              <a:buNone/>
            </a:pPr>
            <a:endParaRPr lang="en-US" dirty="0"/>
          </a:p>
          <a:p>
            <a:r>
              <a:rPr lang="en-US" dirty="0"/>
              <a:t>Definition &amp; Examples of </a:t>
            </a:r>
            <a:r>
              <a:rPr lang="en-US" b="1" i="1" dirty="0"/>
              <a:t>Parking Beneficiary Group</a:t>
            </a:r>
          </a:p>
          <a:p>
            <a:pPr lvl="1"/>
            <a:r>
              <a:rPr lang="en-US" dirty="0"/>
              <a:t>Owners</a:t>
            </a:r>
          </a:p>
          <a:p>
            <a:pPr lvl="2"/>
            <a:r>
              <a:rPr lang="en-US" dirty="0"/>
              <a:t>Private investors or governments operating public parking</a:t>
            </a:r>
          </a:p>
          <a:p>
            <a:pPr lvl="1"/>
            <a:r>
              <a:rPr lang="en-US" dirty="0"/>
              <a:t>Those losing money due to provided parking</a:t>
            </a:r>
          </a:p>
          <a:p>
            <a:pPr lvl="2"/>
            <a:r>
              <a:rPr lang="en-US" dirty="0"/>
              <a:t>Employees</a:t>
            </a:r>
          </a:p>
          <a:p>
            <a:pPr lvl="2"/>
            <a:r>
              <a:rPr lang="en-US" dirty="0"/>
              <a:t>Apartment renters or condominium owners</a:t>
            </a:r>
          </a:p>
          <a:p>
            <a:pPr lvl="2"/>
            <a:r>
              <a:rPr lang="en-US" dirty="0"/>
              <a:t>Hotel or restaurant patrons</a:t>
            </a:r>
          </a:p>
          <a:p>
            <a:pPr lvl="2"/>
            <a:r>
              <a:rPr lang="en-US" dirty="0"/>
              <a:t>Shoppers</a:t>
            </a:r>
          </a:p>
          <a:p>
            <a:pPr lvl="1"/>
            <a:r>
              <a:rPr lang="en-US" dirty="0"/>
              <a:t>Those offered specific parking</a:t>
            </a:r>
          </a:p>
          <a:p>
            <a:pPr lvl="2"/>
            <a:r>
              <a:rPr lang="en-US" dirty="0"/>
              <a:t>Driving-age students at a school with parking </a:t>
            </a:r>
          </a:p>
          <a:p>
            <a:pPr lvl="2"/>
            <a:r>
              <a:rPr lang="en-US" dirty="0"/>
              <a:t>Driving-age train riders using a station with parking</a:t>
            </a:r>
          </a:p>
          <a:p>
            <a:pPr lvl="1">
              <a:buNone/>
            </a:pPr>
            <a:endParaRPr lang="en-US" dirty="0"/>
          </a:p>
          <a:p>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 and Methods 2 of 6</a:t>
            </a:r>
          </a:p>
        </p:txBody>
      </p:sp>
      <p:sp>
        <p:nvSpPr>
          <p:cNvPr id="3" name="Content Placeholder 2"/>
          <p:cNvSpPr>
            <a:spLocks noGrp="1"/>
          </p:cNvSpPr>
          <p:nvPr>
            <p:ph idx="1"/>
          </p:nvPr>
        </p:nvSpPr>
        <p:spPr>
          <a:xfrm>
            <a:off x="457200" y="838200"/>
            <a:ext cx="8534400" cy="5334000"/>
          </a:xfrm>
        </p:spPr>
        <p:txBody>
          <a:bodyPr>
            <a:normAutofit lnSpcReduction="10000"/>
          </a:bodyPr>
          <a:lstStyle/>
          <a:p>
            <a:pPr>
              <a:buNone/>
            </a:pPr>
            <a:endParaRPr lang="en-US" dirty="0"/>
          </a:p>
          <a:p>
            <a:r>
              <a:rPr lang="en-US" dirty="0"/>
              <a:t>How to Effectively Unbundle the Cost or the Benefit</a:t>
            </a:r>
          </a:p>
          <a:p>
            <a:pPr lvl="1"/>
            <a:r>
              <a:rPr lang="en-US" dirty="0"/>
              <a:t>Price charged per minute</a:t>
            </a:r>
          </a:p>
          <a:p>
            <a:pPr lvl="2"/>
            <a:r>
              <a:rPr lang="en-US" dirty="0"/>
              <a:t>Base price rate established to cover all costs</a:t>
            </a:r>
          </a:p>
          <a:p>
            <a:pPr lvl="2"/>
            <a:r>
              <a:rPr lang="en-US" dirty="0"/>
              <a:t>Congestion price rate</a:t>
            </a:r>
          </a:p>
          <a:p>
            <a:pPr lvl="3"/>
            <a:r>
              <a:rPr lang="en-US" dirty="0"/>
              <a:t>Dynamically set as a function of occupancy rate</a:t>
            </a:r>
          </a:p>
          <a:p>
            <a:pPr lvl="3"/>
            <a:r>
              <a:rPr lang="en-US" dirty="0"/>
              <a:t>Charge is time average, if rate changes, while car is parked</a:t>
            </a:r>
          </a:p>
          <a:p>
            <a:pPr lvl="1"/>
            <a:r>
              <a:rPr lang="en-US" dirty="0"/>
              <a:t>Parking generally available to all drivers</a:t>
            </a:r>
          </a:p>
          <a:p>
            <a:pPr lvl="1"/>
            <a:r>
              <a:rPr lang="en-US" dirty="0"/>
              <a:t>Earnings distributed to members of </a:t>
            </a:r>
            <a:r>
              <a:rPr lang="en-US" i="1" u="sng" dirty="0"/>
              <a:t>Beneficiary Group</a:t>
            </a:r>
          </a:p>
          <a:p>
            <a:pPr lvl="2"/>
            <a:r>
              <a:rPr lang="en-US" dirty="0"/>
              <a:t>Calculation of  individual’s earnings depends on situation</a:t>
            </a:r>
          </a:p>
          <a:p>
            <a:pPr lvl="2"/>
            <a:endParaRPr lang="en-US" dirty="0"/>
          </a:p>
          <a:p>
            <a:pPr lvl="3"/>
            <a:endParaRPr lang="en-US" dirty="0"/>
          </a:p>
          <a:p>
            <a:pPr lvl="3"/>
            <a:endParaRPr lang="en-US" dirty="0"/>
          </a:p>
          <a:p>
            <a:pPr lvl="1">
              <a:buNone/>
            </a:pPr>
            <a:endParaRPr lang="en-US" dirty="0"/>
          </a:p>
          <a:p>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 and Methods, 3 of 6</a:t>
            </a:r>
          </a:p>
        </p:txBody>
      </p:sp>
      <p:sp>
        <p:nvSpPr>
          <p:cNvPr id="3" name="Content Placeholder 2"/>
          <p:cNvSpPr>
            <a:spLocks noGrp="1"/>
          </p:cNvSpPr>
          <p:nvPr>
            <p:ph idx="1"/>
          </p:nvPr>
        </p:nvSpPr>
        <p:spPr>
          <a:xfrm>
            <a:off x="304800" y="990600"/>
            <a:ext cx="8382000" cy="5334000"/>
          </a:xfrm>
        </p:spPr>
        <p:txBody>
          <a:bodyPr>
            <a:normAutofit fontScale="92500" lnSpcReduction="20000"/>
          </a:bodyPr>
          <a:lstStyle/>
          <a:p>
            <a:pPr>
              <a:buNone/>
            </a:pPr>
            <a:endParaRPr lang="en-US" i="1" u="sng" dirty="0"/>
          </a:p>
          <a:p>
            <a:r>
              <a:rPr lang="en-US" dirty="0"/>
              <a:t>Calculation of monthly earnings</a:t>
            </a:r>
          </a:p>
          <a:p>
            <a:pPr lvl="1"/>
            <a:r>
              <a:rPr lang="en-US" dirty="0"/>
              <a:t>If parking is provided for several groups, each group’s portion of the earnings is proportional to its original contribution to cost (Mixed use case)</a:t>
            </a:r>
          </a:p>
          <a:p>
            <a:pPr lvl="1"/>
            <a:r>
              <a:rPr lang="en-US" dirty="0"/>
              <a:t>Each beneficiary group’s total is divided up among its members</a:t>
            </a:r>
          </a:p>
          <a:p>
            <a:pPr lvl="2"/>
            <a:r>
              <a:rPr lang="en-US" dirty="0"/>
              <a:t>Condominium owners: proportional to spaces effectively purchased</a:t>
            </a:r>
          </a:p>
          <a:p>
            <a:pPr lvl="2"/>
            <a:r>
              <a:rPr lang="en-US" dirty="0"/>
              <a:t>Renters: proportional to spaces effectively renting</a:t>
            </a:r>
          </a:p>
          <a:p>
            <a:pPr lvl="2"/>
            <a:r>
              <a:rPr lang="en-US" dirty="0"/>
              <a:t>Shoppers: proportional to money spent</a:t>
            </a:r>
          </a:p>
          <a:p>
            <a:pPr lvl="2"/>
            <a:r>
              <a:rPr lang="en-US" dirty="0"/>
              <a:t>Employees or students of driving age: proportional to time spent at work or school</a:t>
            </a:r>
          </a:p>
          <a:p>
            <a:pPr lvl="2"/>
            <a:r>
              <a:rPr lang="en-US" dirty="0"/>
              <a:t>Train riders of driving age: proportional to time spent on round trips</a:t>
            </a:r>
          </a:p>
          <a:p>
            <a:pPr lvl="3"/>
            <a:endParaRPr lang="en-US" dirty="0"/>
          </a:p>
          <a:p>
            <a:pPr lvl="3"/>
            <a:endParaRPr lang="en-US" dirty="0"/>
          </a:p>
          <a:p>
            <a:pPr lvl="1">
              <a:buNone/>
            </a:pPr>
            <a:endParaRPr lang="en-US" dirty="0"/>
          </a:p>
          <a:p>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 and Methods, 4 of 6</a:t>
            </a:r>
          </a:p>
        </p:txBody>
      </p:sp>
      <p:sp>
        <p:nvSpPr>
          <p:cNvPr id="3" name="Content Placeholder 2"/>
          <p:cNvSpPr>
            <a:spLocks noGrp="1"/>
          </p:cNvSpPr>
          <p:nvPr>
            <p:ph idx="1"/>
          </p:nvPr>
        </p:nvSpPr>
        <p:spPr>
          <a:xfrm>
            <a:off x="228600" y="914400"/>
            <a:ext cx="8458200" cy="5257800"/>
          </a:xfrm>
        </p:spPr>
        <p:txBody>
          <a:bodyPr>
            <a:normAutofit fontScale="92500" lnSpcReduction="10000"/>
          </a:bodyPr>
          <a:lstStyle/>
          <a:p>
            <a:pPr>
              <a:buNone/>
            </a:pPr>
            <a:endParaRPr lang="en-US" dirty="0"/>
          </a:p>
          <a:p>
            <a:pPr marL="342900" lvl="1" indent="-342900">
              <a:buFont typeface="Arial" pitchFamily="34" charset="0"/>
              <a:buChar char="•"/>
            </a:pPr>
            <a:r>
              <a:rPr lang="en-US" sz="3300" dirty="0"/>
              <a:t>For congestion pricing, </a:t>
            </a:r>
            <a:r>
              <a:rPr lang="en-US" sz="3300" i="1" dirty="0"/>
              <a:t>define</a:t>
            </a:r>
            <a:r>
              <a:rPr lang="en-US" sz="3300" dirty="0"/>
              <a:t> </a:t>
            </a:r>
            <a:r>
              <a:rPr lang="en-US" sz="3300" b="1" i="1" dirty="0"/>
              <a:t>Cluster of Parking</a:t>
            </a:r>
          </a:p>
          <a:p>
            <a:pPr lvl="1"/>
            <a:r>
              <a:rPr lang="en-US" dirty="0"/>
              <a:t>20 to 40 contiguous spaces nearly equal in desirability</a:t>
            </a:r>
          </a:p>
          <a:p>
            <a:pPr lvl="1"/>
            <a:r>
              <a:rPr lang="en-US" dirty="0"/>
              <a:t>Assigned the same price</a:t>
            </a:r>
          </a:p>
          <a:p>
            <a:r>
              <a:rPr lang="en-US" dirty="0"/>
              <a:t>Pricing</a:t>
            </a:r>
          </a:p>
          <a:p>
            <a:pPr lvl="1"/>
            <a:r>
              <a:rPr lang="en-US" dirty="0"/>
              <a:t>Base price </a:t>
            </a:r>
          </a:p>
          <a:p>
            <a:pPr lvl="2"/>
            <a:r>
              <a:rPr lang="en-US" dirty="0"/>
              <a:t>Covers all costs                                                                                      </a:t>
            </a:r>
          </a:p>
          <a:p>
            <a:pPr lvl="2"/>
            <a:r>
              <a:rPr lang="en-US" dirty="0"/>
              <a:t>Report’s  Page 13 &amp; 14 provides details</a:t>
            </a:r>
          </a:p>
          <a:p>
            <a:pPr lvl="1"/>
            <a:r>
              <a:rPr lang="en-US" dirty="0"/>
              <a:t>Congestion price, for each cluster</a:t>
            </a:r>
          </a:p>
          <a:p>
            <a:pPr lvl="1">
              <a:buNone/>
            </a:pPr>
            <a:endParaRPr lang="en-US" dirty="0"/>
          </a:p>
          <a:p>
            <a:pPr lvl="2"/>
            <a:r>
              <a:rPr lang="en-US" i="1" dirty="0"/>
              <a:t>B</a:t>
            </a:r>
            <a:r>
              <a:rPr lang="en-US" dirty="0"/>
              <a:t>  is nominally 2; adjusted to keep vacancy above 15%</a:t>
            </a:r>
          </a:p>
          <a:p>
            <a:pPr lvl="2"/>
            <a:r>
              <a:rPr lang="en-US" i="1" dirty="0"/>
              <a:t>V</a:t>
            </a:r>
            <a:r>
              <a:rPr lang="en-US" dirty="0"/>
              <a:t>  is the vacancy % rate (Report’s Eq. 2, Table 2, Pages 14 &amp; 15)</a:t>
            </a:r>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55</a:t>
            </a:fld>
            <a:endParaRPr lang="en-US" dirty="0"/>
          </a:p>
        </p:txBody>
      </p:sp>
      <p:pic>
        <p:nvPicPr>
          <p:cNvPr id="7"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429000" y="3429000"/>
            <a:ext cx="4767146" cy="685800"/>
          </a:xfrm>
          <a:prstGeom prst="rect">
            <a:avLst/>
          </a:prstGeom>
          <a:noFill/>
          <a:ln w="9525">
            <a:noFill/>
            <a:miter lim="800000"/>
            <a:headEnd/>
            <a:tailEnd/>
          </a:ln>
        </p:spPr>
      </p:pic>
      <p:pic>
        <p:nvPicPr>
          <p:cNvPr id="1035" name="Picture 1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33400" y="4876800"/>
            <a:ext cx="8001000" cy="434051"/>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 and Methods, 5 of 6</a:t>
            </a:r>
          </a:p>
        </p:txBody>
      </p:sp>
      <p:sp>
        <p:nvSpPr>
          <p:cNvPr id="3" name="Content Placeholder 2"/>
          <p:cNvSpPr>
            <a:spLocks noGrp="1"/>
          </p:cNvSpPr>
          <p:nvPr>
            <p:ph idx="1"/>
          </p:nvPr>
        </p:nvSpPr>
        <p:spPr>
          <a:xfrm>
            <a:off x="457200" y="990600"/>
            <a:ext cx="8534400" cy="5029200"/>
          </a:xfrm>
        </p:spPr>
        <p:txBody>
          <a:bodyPr>
            <a:normAutofit fontScale="92500" lnSpcReduction="20000"/>
          </a:bodyPr>
          <a:lstStyle/>
          <a:p>
            <a:pPr>
              <a:buNone/>
            </a:pPr>
            <a:endParaRPr lang="en-US" dirty="0"/>
          </a:p>
          <a:p>
            <a:r>
              <a:rPr lang="en-US" dirty="0"/>
              <a:t>Pricing predictions</a:t>
            </a:r>
          </a:p>
          <a:p>
            <a:pPr lvl="1"/>
            <a:r>
              <a:rPr lang="en-US" dirty="0"/>
              <a:t>For any set of dates, start times, durations, and destinations</a:t>
            </a:r>
          </a:p>
          <a:p>
            <a:pPr lvl="1"/>
            <a:r>
              <a:rPr lang="en-US" dirty="0"/>
              <a:t>Availability of predictions</a:t>
            </a:r>
          </a:p>
          <a:p>
            <a:pPr lvl="2"/>
            <a:r>
              <a:rPr lang="en-US" dirty="0"/>
              <a:t>Broadcast into navigational units</a:t>
            </a:r>
          </a:p>
          <a:p>
            <a:pPr lvl="2"/>
            <a:r>
              <a:rPr lang="en-US" dirty="0"/>
              <a:t>Website or phone</a:t>
            </a:r>
          </a:p>
          <a:p>
            <a:r>
              <a:rPr lang="en-US" dirty="0"/>
              <a:t>Help to find desired parking</a:t>
            </a:r>
          </a:p>
          <a:p>
            <a:pPr lvl="1"/>
            <a:r>
              <a:rPr lang="en-US" dirty="0"/>
              <a:t>Driver gives times and locations and stipulates .  .  .</a:t>
            </a:r>
          </a:p>
          <a:p>
            <a:pPr lvl="2"/>
            <a:r>
              <a:rPr lang="en-US" dirty="0"/>
              <a:t>Max price, to get space at minimum walk distance</a:t>
            </a:r>
          </a:p>
          <a:p>
            <a:pPr lvl="2"/>
            <a:r>
              <a:rPr lang="en-US" dirty="0"/>
              <a:t>Max walk distance, to get space at minimum price</a:t>
            </a:r>
          </a:p>
          <a:p>
            <a:pPr lvl="1"/>
            <a:r>
              <a:rPr lang="en-US" dirty="0"/>
              <a:t>Voice-activated navigational system for ease and safety</a:t>
            </a:r>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 and Methods, 6 of 6</a:t>
            </a:r>
          </a:p>
        </p:txBody>
      </p:sp>
      <p:sp>
        <p:nvSpPr>
          <p:cNvPr id="3" name="Content Placeholder 2"/>
          <p:cNvSpPr>
            <a:spLocks noGrp="1"/>
          </p:cNvSpPr>
          <p:nvPr>
            <p:ph idx="1"/>
          </p:nvPr>
        </p:nvSpPr>
        <p:spPr>
          <a:xfrm>
            <a:off x="685800" y="762000"/>
            <a:ext cx="7924800" cy="5334000"/>
          </a:xfrm>
        </p:spPr>
        <p:txBody>
          <a:bodyPr>
            <a:normAutofit/>
          </a:bodyPr>
          <a:lstStyle/>
          <a:p>
            <a:pPr>
              <a:buNone/>
            </a:pPr>
            <a:endParaRPr lang="en-US" dirty="0"/>
          </a:p>
          <a:p>
            <a:r>
              <a:rPr lang="en-US" dirty="0"/>
              <a:t>Monthly statements</a:t>
            </a:r>
          </a:p>
          <a:p>
            <a:pPr lvl="1"/>
            <a:r>
              <a:rPr lang="en-US" dirty="0"/>
              <a:t>All parking charges and earnings</a:t>
            </a:r>
          </a:p>
          <a:p>
            <a:pPr lvl="2"/>
            <a:r>
              <a:rPr lang="en-US" dirty="0"/>
              <a:t>First, within state</a:t>
            </a:r>
          </a:p>
          <a:p>
            <a:pPr lvl="2"/>
            <a:r>
              <a:rPr lang="en-US" dirty="0"/>
              <a:t>Then, within nation</a:t>
            </a:r>
          </a:p>
          <a:p>
            <a:pPr lvl="2"/>
            <a:r>
              <a:rPr lang="en-US" dirty="0"/>
              <a:t>Finally, within North and South America</a:t>
            </a:r>
          </a:p>
          <a:p>
            <a:pPr lvl="1"/>
            <a:r>
              <a:rPr lang="en-US" dirty="0"/>
              <a:t>Customer selects presentation detail</a:t>
            </a:r>
          </a:p>
          <a:p>
            <a:pPr lvl="2"/>
            <a:r>
              <a:rPr lang="en-US" dirty="0"/>
              <a:t>Less detail for ease and more privacy</a:t>
            </a:r>
          </a:p>
          <a:p>
            <a:pPr lvl="2"/>
            <a:r>
              <a:rPr lang="en-US" dirty="0"/>
              <a:t>More detail to know and adjust parking decisions</a:t>
            </a:r>
          </a:p>
          <a:p>
            <a:pPr lvl="1"/>
            <a:r>
              <a:rPr lang="en-US" dirty="0"/>
              <a:t>Packaged with other statements</a:t>
            </a:r>
          </a:p>
          <a:p>
            <a:pPr lvl="2"/>
            <a:r>
              <a:rPr lang="en-US" dirty="0"/>
              <a:t>All utilities, transit use, road use</a:t>
            </a:r>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57</a:t>
            </a:fld>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Implementation Plan, 1 of 3</a:t>
            </a:r>
          </a:p>
        </p:txBody>
      </p:sp>
      <p:sp>
        <p:nvSpPr>
          <p:cNvPr id="3" name="Content Placeholder 2"/>
          <p:cNvSpPr>
            <a:spLocks noGrp="1"/>
          </p:cNvSpPr>
          <p:nvPr>
            <p:ph idx="1"/>
          </p:nvPr>
        </p:nvSpPr>
        <p:spPr>
          <a:xfrm>
            <a:off x="685800" y="914400"/>
            <a:ext cx="8458200" cy="5257800"/>
          </a:xfrm>
        </p:spPr>
        <p:txBody>
          <a:bodyPr>
            <a:normAutofit fontScale="92500" lnSpcReduction="20000"/>
          </a:bodyPr>
          <a:lstStyle/>
          <a:p>
            <a:pPr>
              <a:buNone/>
            </a:pPr>
            <a:endParaRPr lang="en-US" dirty="0"/>
          </a:p>
          <a:p>
            <a:r>
              <a:rPr lang="en-US" dirty="0"/>
              <a:t>Prototype design</a:t>
            </a:r>
          </a:p>
          <a:p>
            <a:pPr lvl="1"/>
            <a:r>
              <a:rPr lang="en-US" dirty="0"/>
              <a:t>Most likely a Climate Action Plan Mitigation Measure</a:t>
            </a:r>
          </a:p>
          <a:p>
            <a:r>
              <a:rPr lang="en-US" dirty="0"/>
              <a:t>Requirements  document  to support request for proposal (RFP)</a:t>
            </a:r>
          </a:p>
          <a:p>
            <a:r>
              <a:rPr lang="en-US" dirty="0"/>
              <a:t>Winning proposal leads to design</a:t>
            </a:r>
          </a:p>
          <a:p>
            <a:pPr lvl="1"/>
            <a:r>
              <a:rPr lang="en-US" dirty="0"/>
              <a:t>Hardware selection and design</a:t>
            </a:r>
          </a:p>
          <a:p>
            <a:pPr lvl="1"/>
            <a:r>
              <a:rPr lang="en-US" dirty="0"/>
              <a:t>Software generation</a:t>
            </a:r>
          </a:p>
          <a:p>
            <a:r>
              <a:rPr lang="en-US" dirty="0"/>
              <a:t>Prototype installation</a:t>
            </a:r>
          </a:p>
          <a:p>
            <a:pPr lvl="1"/>
            <a:r>
              <a:rPr lang="en-US" dirty="0"/>
              <a:t>Most likely a Climate Action Plan Mitigation Measure</a:t>
            </a:r>
          </a:p>
          <a:p>
            <a:pPr lvl="1"/>
            <a:r>
              <a:rPr lang="en-US" dirty="0"/>
              <a:t>Debug</a:t>
            </a:r>
          </a:p>
          <a:p>
            <a:pPr lvl="1"/>
            <a:r>
              <a:rPr lang="en-US" dirty="0"/>
              <a:t>Adjustments to satisfy stakeholders</a:t>
            </a:r>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Implementation Plan, 2 of 3</a:t>
            </a:r>
          </a:p>
        </p:txBody>
      </p:sp>
      <p:sp>
        <p:nvSpPr>
          <p:cNvPr id="3" name="Content Placeholder 2"/>
          <p:cNvSpPr>
            <a:spLocks noGrp="1"/>
          </p:cNvSpPr>
          <p:nvPr>
            <p:ph idx="1"/>
          </p:nvPr>
        </p:nvSpPr>
        <p:spPr>
          <a:xfrm>
            <a:off x="381000" y="990600"/>
            <a:ext cx="8534400" cy="5638800"/>
          </a:xfrm>
        </p:spPr>
        <p:txBody>
          <a:bodyPr>
            <a:normAutofit/>
          </a:bodyPr>
          <a:lstStyle/>
          <a:p>
            <a:pPr>
              <a:buNone/>
            </a:pPr>
            <a:endParaRPr lang="en-US" dirty="0"/>
          </a:p>
          <a:p>
            <a:r>
              <a:rPr lang="en-US" dirty="0"/>
              <a:t>Government agency develops and executes full installation strategy</a:t>
            </a:r>
          </a:p>
          <a:p>
            <a:pPr lvl="1"/>
            <a:r>
              <a:rPr lang="en-US" dirty="0"/>
              <a:t>To minimize impact on institutions</a:t>
            </a:r>
          </a:p>
          <a:p>
            <a:pPr lvl="1"/>
            <a:r>
              <a:rPr lang="en-US" dirty="0"/>
              <a:t>To maximize early success and driving reductions</a:t>
            </a:r>
          </a:p>
          <a:p>
            <a:pPr lvl="2"/>
            <a:r>
              <a:rPr lang="en-US" dirty="0"/>
              <a:t>Large employment centers with “free” parking</a:t>
            </a:r>
          </a:p>
          <a:p>
            <a:pPr lvl="2"/>
            <a:r>
              <a:rPr lang="en-US" dirty="0"/>
              <a:t>Train stations with large, “free” parking lots </a:t>
            </a:r>
          </a:p>
          <a:p>
            <a:pPr lvl="1"/>
            <a:r>
              <a:rPr lang="en-US" dirty="0"/>
              <a:t>Supported by new law that requires cooperation but very little effort, from .  .  .</a:t>
            </a:r>
          </a:p>
          <a:p>
            <a:pPr lvl="2"/>
            <a:r>
              <a:rPr lang="en-US" dirty="0"/>
              <a:t>Private and public institutions</a:t>
            </a:r>
          </a:p>
          <a:p>
            <a:pPr lvl="2"/>
            <a:r>
              <a:rPr lang="en-US" dirty="0"/>
              <a:t>Individuals</a:t>
            </a:r>
          </a:p>
          <a:p>
            <a:pPr lvl="2"/>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59</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08038"/>
          </a:xfrm>
        </p:spPr>
        <p:txBody>
          <a:bodyPr/>
          <a:lstStyle/>
          <a:p>
            <a:r>
              <a:rPr lang="en-US" b="1" dirty="0"/>
              <a:t>Motivation for Change, 1 of 4</a:t>
            </a:r>
          </a:p>
        </p:txBody>
      </p:sp>
      <p:sp>
        <p:nvSpPr>
          <p:cNvPr id="3" name="Content Placeholder 2"/>
          <p:cNvSpPr>
            <a:spLocks noGrp="1"/>
          </p:cNvSpPr>
          <p:nvPr>
            <p:ph idx="1"/>
          </p:nvPr>
        </p:nvSpPr>
        <p:spPr>
          <a:xfrm>
            <a:off x="323703" y="1066800"/>
            <a:ext cx="8458200" cy="1066800"/>
          </a:xfrm>
        </p:spPr>
        <p:txBody>
          <a:bodyPr>
            <a:normAutofit/>
          </a:bodyPr>
          <a:lstStyle/>
          <a:p>
            <a:pPr marL="0" indent="0" algn="ctr">
              <a:buNone/>
            </a:pPr>
            <a:r>
              <a:rPr lang="en-US" b="1" i="1" dirty="0"/>
              <a:t>Cars and Light-duty vehicles (LDVs) emit the most GHG of any category</a:t>
            </a:r>
          </a:p>
          <a:p>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599" y="2285999"/>
            <a:ext cx="5680227" cy="4038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47218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Implementation Plan, 3 of 3</a:t>
            </a:r>
          </a:p>
        </p:txBody>
      </p:sp>
      <p:sp>
        <p:nvSpPr>
          <p:cNvPr id="3" name="Content Placeholder 2"/>
          <p:cNvSpPr>
            <a:spLocks noGrp="1"/>
          </p:cNvSpPr>
          <p:nvPr>
            <p:ph idx="1"/>
          </p:nvPr>
        </p:nvSpPr>
        <p:spPr>
          <a:xfrm>
            <a:off x="381000" y="990600"/>
            <a:ext cx="8458200" cy="5257800"/>
          </a:xfrm>
        </p:spPr>
        <p:txBody>
          <a:bodyPr>
            <a:normAutofit fontScale="92500" lnSpcReduction="10000"/>
          </a:bodyPr>
          <a:lstStyle/>
          <a:p>
            <a:pPr>
              <a:buNone/>
            </a:pPr>
            <a:endParaRPr lang="en-US" dirty="0"/>
          </a:p>
          <a:p>
            <a:r>
              <a:rPr lang="en-US" dirty="0"/>
              <a:t>Basis for a new law supporting installations</a:t>
            </a:r>
          </a:p>
          <a:p>
            <a:pPr lvl="1"/>
            <a:r>
              <a:rPr lang="en-US" dirty="0"/>
              <a:t>To provide equal protection of the law</a:t>
            </a:r>
          </a:p>
          <a:p>
            <a:pPr lvl="2"/>
            <a:r>
              <a:rPr lang="en-US" dirty="0"/>
              <a:t>Government has required parking for 50 years</a:t>
            </a:r>
          </a:p>
          <a:p>
            <a:pPr lvl="2"/>
            <a:r>
              <a:rPr lang="en-US" dirty="0"/>
              <a:t>Those driving less than average often lose money</a:t>
            </a:r>
          </a:p>
          <a:p>
            <a:pPr lvl="1"/>
            <a:r>
              <a:rPr lang="en-US" dirty="0"/>
              <a:t>Prototype will have demonstrated feasibility </a:t>
            </a:r>
          </a:p>
          <a:p>
            <a:pPr lvl="1"/>
            <a:r>
              <a:rPr lang="en-US" dirty="0"/>
              <a:t>Global warming considerations show subsidized parking to be a public nuisance</a:t>
            </a:r>
          </a:p>
          <a:p>
            <a:pPr lvl="2"/>
            <a:r>
              <a:rPr lang="en-US" dirty="0"/>
              <a:t>Global warming will likely cause a human catastrophe</a:t>
            </a:r>
          </a:p>
          <a:p>
            <a:pPr lvl="2"/>
            <a:r>
              <a:rPr lang="en-US" dirty="0"/>
              <a:t>Short term strategies  are critical</a:t>
            </a:r>
          </a:p>
          <a:p>
            <a:pPr lvl="2"/>
            <a:r>
              <a:rPr lang="en-US" dirty="0"/>
              <a:t>Electric cars and getting most electricity from renewables will take decades</a:t>
            </a:r>
          </a:p>
          <a:p>
            <a:pPr lvl="2"/>
            <a:r>
              <a:rPr lang="en-US" dirty="0"/>
              <a:t>Properly pricing parking is relatively cheap and quick (5 years)</a:t>
            </a:r>
          </a:p>
          <a:p>
            <a:pPr lvl="1"/>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60</a:t>
            </a:fld>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82000" cy="1143000"/>
          </a:xfrm>
        </p:spPr>
        <p:txBody>
          <a:bodyPr>
            <a:normAutofit/>
          </a:bodyPr>
          <a:lstStyle/>
          <a:p>
            <a:r>
              <a:rPr lang="en-US" dirty="0"/>
              <a:t>Unbundle Flow Diagram Definitions</a:t>
            </a:r>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61</a:t>
            </a:fld>
            <a:endParaRPr lang="en-US" dirty="0"/>
          </a:p>
        </p:txBody>
      </p:sp>
      <p:graphicFrame>
        <p:nvGraphicFramePr>
          <p:cNvPr id="119" name="Table 118"/>
          <p:cNvGraphicFramePr>
            <a:graphicFrameLocks noGrp="1"/>
          </p:cNvGraphicFramePr>
          <p:nvPr/>
        </p:nvGraphicFramePr>
        <p:xfrm>
          <a:off x="914400" y="1371600"/>
          <a:ext cx="7696200" cy="4866462"/>
        </p:xfrm>
        <a:graphic>
          <a:graphicData uri="http://schemas.openxmlformats.org/drawingml/2006/table">
            <a:tbl>
              <a:tblPr/>
              <a:tblGrid>
                <a:gridCol w="1335869">
                  <a:extLst>
                    <a:ext uri="{9D8B030D-6E8A-4147-A177-3AD203B41FA5}">
                      <a16:colId xmlns:a16="http://schemas.microsoft.com/office/drawing/2014/main" val="20000"/>
                    </a:ext>
                  </a:extLst>
                </a:gridCol>
                <a:gridCol w="6360331">
                  <a:extLst>
                    <a:ext uri="{9D8B030D-6E8A-4147-A177-3AD203B41FA5}">
                      <a16:colId xmlns:a16="http://schemas.microsoft.com/office/drawing/2014/main" val="20001"/>
                    </a:ext>
                  </a:extLst>
                </a:gridCol>
              </a:tblGrid>
              <a:tr h="523660">
                <a:tc>
                  <a:txBody>
                    <a:bodyPr/>
                    <a:lstStyle/>
                    <a:p>
                      <a:pPr algn="ctr" fontAlgn="b"/>
                      <a:r>
                        <a:rPr lang="en-US" sz="2000" b="0" i="0" u="none" strike="noStrike" dirty="0">
                          <a:solidFill>
                            <a:srgbClr val="000000"/>
                          </a:solidFill>
                          <a:latin typeface="Arial"/>
                        </a:rPr>
                        <a:t>Variable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latin typeface="Arial"/>
                        </a:rPr>
                        <a:t>Definition</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04957">
                <a:tc>
                  <a:txBody>
                    <a:bodyPr/>
                    <a:lstStyle/>
                    <a:p>
                      <a:pPr algn="ctr" fontAlgn="ctr"/>
                      <a:r>
                        <a:rPr lang="en-US" sz="2000" b="0" i="0" u="none" strike="noStrike" dirty="0">
                          <a:solidFill>
                            <a:srgbClr val="000000"/>
                          </a:solidFill>
                          <a:latin typeface="Bell MT"/>
                        </a:rPr>
                        <a:t>P</a:t>
                      </a:r>
                      <a:r>
                        <a:rPr lang="en-US" sz="2000" b="0" i="0" u="none" strike="noStrike" baseline="-25000" dirty="0">
                          <a:solidFill>
                            <a:srgbClr val="000000"/>
                          </a:solidFill>
                          <a:latin typeface="Bell MT"/>
                        </a:rPr>
                        <a:t>INP</a:t>
                      </a:r>
                      <a:endParaRPr lang="en-US" sz="2000" b="0" i="0" u="none" strike="noStrike" dirty="0">
                        <a:solidFill>
                          <a:srgbClr val="000000"/>
                        </a:solidFill>
                        <a:latin typeface="Bell MT"/>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dirty="0">
                          <a:solidFill>
                            <a:srgbClr val="000000"/>
                          </a:solidFill>
                          <a:latin typeface="Calibri"/>
                        </a:rPr>
                        <a:t>Company payroll if there were no parking costs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04957">
                <a:tc>
                  <a:txBody>
                    <a:bodyPr/>
                    <a:lstStyle/>
                    <a:p>
                      <a:pPr algn="ctr" fontAlgn="ctr"/>
                      <a:r>
                        <a:rPr lang="en-US" sz="2000" b="0" i="0" u="none" strike="noStrike" dirty="0">
                          <a:solidFill>
                            <a:srgbClr val="000000"/>
                          </a:solidFill>
                          <a:latin typeface="Bell MT"/>
                        </a:rPr>
                        <a:t>P</a:t>
                      </a:r>
                      <a:r>
                        <a:rPr lang="en-US" sz="2000" b="0" i="0" u="none" strike="noStrike" baseline="-25000" dirty="0">
                          <a:solidFill>
                            <a:srgbClr val="000000"/>
                          </a:solidFill>
                          <a:latin typeface="Bell MT"/>
                        </a:rPr>
                        <a:t>cost</a:t>
                      </a:r>
                      <a:endParaRPr lang="en-US" sz="2000" b="0" i="0" u="none" strike="noStrike" dirty="0">
                        <a:solidFill>
                          <a:srgbClr val="000000"/>
                        </a:solidFill>
                        <a:latin typeface="Bell MT"/>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dirty="0">
                          <a:solidFill>
                            <a:srgbClr val="000000"/>
                          </a:solidFill>
                          <a:latin typeface="Calibri"/>
                        </a:rPr>
                        <a:t>Total parking cost. Price will be sized to recover this.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04957">
                <a:tc>
                  <a:txBody>
                    <a:bodyPr/>
                    <a:lstStyle/>
                    <a:p>
                      <a:pPr algn="ctr" fontAlgn="ctr"/>
                      <a:r>
                        <a:rPr lang="en-US" sz="2000" b="0" i="0" u="none" strike="noStrike" dirty="0">
                          <a:solidFill>
                            <a:srgbClr val="000000"/>
                          </a:solidFill>
                          <a:latin typeface="Bell MT"/>
                        </a:rPr>
                        <a:t>P</a:t>
                      </a:r>
                      <a:r>
                        <a:rPr lang="en-US" sz="2000" b="0" i="0" u="none" strike="noStrike" baseline="-25000" dirty="0">
                          <a:solidFill>
                            <a:srgbClr val="000000"/>
                          </a:solidFill>
                          <a:latin typeface="Bell MT"/>
                        </a:rPr>
                        <a:t>earned</a:t>
                      </a:r>
                      <a:endParaRPr lang="en-US" sz="2000" b="0" i="0" u="none" strike="noStrike" dirty="0">
                        <a:solidFill>
                          <a:srgbClr val="000000"/>
                        </a:solidFill>
                        <a:latin typeface="Bell MT"/>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dirty="0">
                          <a:solidFill>
                            <a:srgbClr val="000000"/>
                          </a:solidFill>
                          <a:latin typeface="Calibri"/>
                        </a:rPr>
                        <a:t>Parking</a:t>
                      </a:r>
                      <a:r>
                        <a:rPr lang="en-US" sz="2000" b="0" i="0" u="none" strike="noStrike" baseline="0" dirty="0">
                          <a:solidFill>
                            <a:srgbClr val="000000"/>
                          </a:solidFill>
                          <a:latin typeface="Calibri"/>
                        </a:rPr>
                        <a:t> e</a:t>
                      </a:r>
                      <a:r>
                        <a:rPr lang="en-US" sz="2000" b="0" i="0" u="none" strike="noStrike" dirty="0">
                          <a:solidFill>
                            <a:srgbClr val="000000"/>
                          </a:solidFill>
                          <a:latin typeface="Calibri"/>
                        </a:rPr>
                        <a:t>arnings equals parking cost minus collection cost</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04957">
                <a:tc>
                  <a:txBody>
                    <a:bodyPr/>
                    <a:lstStyle/>
                    <a:p>
                      <a:pPr algn="ctr" fontAlgn="ctr"/>
                      <a:r>
                        <a:rPr lang="en-US" sz="2000" b="0" i="0" u="none" strike="noStrike" dirty="0">
                          <a:solidFill>
                            <a:srgbClr val="000000"/>
                          </a:solidFill>
                          <a:latin typeface="Bell MT"/>
                        </a:rPr>
                        <a:t>v</a:t>
                      </a:r>
                      <a:r>
                        <a:rPr lang="en-US" sz="2000" b="0" i="0" u="none" strike="noStrike" baseline="-25000" dirty="0">
                          <a:solidFill>
                            <a:srgbClr val="000000"/>
                          </a:solidFill>
                          <a:latin typeface="Bell MT"/>
                        </a:rPr>
                        <a:t>i</a:t>
                      </a:r>
                      <a:endParaRPr lang="en-US" sz="2000" b="0" i="0" u="none" strike="noStrike" dirty="0">
                        <a:solidFill>
                          <a:srgbClr val="000000"/>
                        </a:solidFill>
                        <a:latin typeface="Bell MT"/>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dirty="0">
                          <a:solidFill>
                            <a:srgbClr val="000000"/>
                          </a:solidFill>
                          <a:latin typeface="Calibri"/>
                        </a:rPr>
                        <a:t>Employee value. Fraction of available</a:t>
                      </a:r>
                      <a:r>
                        <a:rPr lang="en-US" sz="2000" b="0" i="0" u="none" strike="noStrike" baseline="0" dirty="0">
                          <a:solidFill>
                            <a:srgbClr val="000000"/>
                          </a:solidFill>
                          <a:latin typeface="Calibri"/>
                        </a:rPr>
                        <a:t> pay</a:t>
                      </a:r>
                      <a:r>
                        <a:rPr lang="en-US" sz="2000" b="0" i="0" u="none" strike="noStrike" dirty="0">
                          <a:solidFill>
                            <a:srgbClr val="000000"/>
                          </a:solidFill>
                          <a:latin typeface="Calibri"/>
                        </a:rPr>
                        <a:t>. </a:t>
                      </a:r>
                    </a:p>
                    <a:p>
                      <a:pPr algn="ctr" fontAlgn="ctr"/>
                      <a:r>
                        <a:rPr lang="en-US" sz="2000" b="0" i="0" u="none" strike="noStrike" dirty="0">
                          <a:solidFill>
                            <a:srgbClr val="000000"/>
                          </a:solidFill>
                          <a:latin typeface="Calibri"/>
                        </a:rPr>
                        <a:t>For the average employee, 1/n</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85489">
                <a:tc>
                  <a:txBody>
                    <a:bodyPr/>
                    <a:lstStyle/>
                    <a:p>
                      <a:pPr algn="ctr" fontAlgn="ctr"/>
                      <a:r>
                        <a:rPr lang="en-US" sz="2000" b="0" i="0" u="none" strike="noStrike" dirty="0">
                          <a:solidFill>
                            <a:srgbClr val="000000"/>
                          </a:solidFill>
                          <a:latin typeface="Bell MT"/>
                        </a:rPr>
                        <a:t>c</a:t>
                      </a:r>
                      <a:r>
                        <a:rPr lang="en-US" sz="2000" b="0" i="0" u="none" strike="noStrike" baseline="-25000" dirty="0">
                          <a:solidFill>
                            <a:srgbClr val="000000"/>
                          </a:solidFill>
                          <a:latin typeface="Bell MT"/>
                        </a:rPr>
                        <a:t>i</a:t>
                      </a:r>
                      <a:endParaRPr lang="en-US" sz="2000" b="0" i="0" u="none" strike="noStrike" dirty="0">
                        <a:solidFill>
                          <a:srgbClr val="000000"/>
                        </a:solidFill>
                        <a:latin typeface="Bell MT"/>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dirty="0">
                          <a:solidFill>
                            <a:srgbClr val="000000"/>
                          </a:solidFill>
                          <a:latin typeface="Calibri"/>
                        </a:rPr>
                        <a:t>Fraction of parking cost paid. Zero, if </a:t>
                      </a:r>
                    </a:p>
                    <a:p>
                      <a:pPr algn="ctr" fontAlgn="ctr"/>
                      <a:r>
                        <a:rPr lang="en-US" sz="2000" b="0" i="0" u="none" strike="noStrike" dirty="0">
                          <a:solidFill>
                            <a:srgbClr val="000000"/>
                          </a:solidFill>
                          <a:latin typeface="Calibri"/>
                        </a:rPr>
                        <a:t>the employee never</a:t>
                      </a:r>
                      <a:r>
                        <a:rPr lang="en-US" sz="2000" b="0" i="0" u="none" strike="noStrike" baseline="0" dirty="0">
                          <a:solidFill>
                            <a:srgbClr val="000000"/>
                          </a:solidFill>
                          <a:latin typeface="Calibri"/>
                        </a:rPr>
                        <a:t> </a:t>
                      </a:r>
                      <a:r>
                        <a:rPr lang="en-US" sz="2000" b="0" i="0" u="none" strike="noStrike" dirty="0">
                          <a:solidFill>
                            <a:srgbClr val="000000"/>
                          </a:solidFill>
                          <a:latin typeface="Calibri"/>
                        </a:rPr>
                        <a:t>parks.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91233">
                <a:tc>
                  <a:txBody>
                    <a:bodyPr/>
                    <a:lstStyle/>
                    <a:p>
                      <a:pPr algn="ctr" fontAlgn="ctr"/>
                      <a:r>
                        <a:rPr lang="en-US" sz="2000" b="0" i="0" u="none" strike="noStrike" dirty="0">
                          <a:solidFill>
                            <a:srgbClr val="000000"/>
                          </a:solidFill>
                          <a:latin typeface="Bell MT"/>
                        </a:rPr>
                        <a:t>f</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000" b="0" i="0" u="none" strike="noStrike" dirty="0">
                          <a:solidFill>
                            <a:srgbClr val="000000"/>
                          </a:solidFill>
                          <a:latin typeface="Calibri"/>
                        </a:rPr>
                        <a:t>Parking</a:t>
                      </a:r>
                      <a:r>
                        <a:rPr lang="en-US" sz="2000" b="0" i="0" u="none" strike="noStrike" baseline="0" dirty="0">
                          <a:solidFill>
                            <a:srgbClr val="000000"/>
                          </a:solidFill>
                          <a:latin typeface="Calibri"/>
                        </a:rPr>
                        <a:t> e</a:t>
                      </a:r>
                      <a:r>
                        <a:rPr lang="en-US" sz="2000" b="0" i="0" u="none" strike="noStrike" dirty="0">
                          <a:solidFill>
                            <a:srgbClr val="000000"/>
                          </a:solidFill>
                          <a:latin typeface="Calibri"/>
                        </a:rPr>
                        <a:t>arnings divided by parking cost. Close to 1 for efficient collection</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804192">
                <a:tc>
                  <a:txBody>
                    <a:bodyPr/>
                    <a:lstStyle/>
                    <a:p>
                      <a:pPr algn="ctr" fontAlgn="ctr"/>
                      <a:r>
                        <a:rPr lang="en-US" sz="2000" b="0" i="0" u="none" strike="noStrike" dirty="0">
                          <a:solidFill>
                            <a:srgbClr val="000000"/>
                          </a:solidFill>
                          <a:latin typeface="Bell MT"/>
                        </a:rPr>
                        <a:t>w</a:t>
                      </a:r>
                      <a:r>
                        <a:rPr lang="en-US" sz="2000" b="0" i="0" u="none" strike="noStrike" baseline="-25000" dirty="0">
                          <a:solidFill>
                            <a:srgbClr val="000000"/>
                          </a:solidFill>
                          <a:latin typeface="Bell MT"/>
                        </a:rPr>
                        <a:t>i</a:t>
                      </a:r>
                      <a:endParaRPr lang="en-US" sz="2000" b="0" i="0" u="none" strike="noStrike" dirty="0">
                        <a:solidFill>
                          <a:srgbClr val="000000"/>
                        </a:solidFill>
                        <a:latin typeface="Bell MT"/>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latin typeface="Calibri"/>
                        </a:rPr>
                        <a:t>time worked divided by total time worked of</a:t>
                      </a:r>
                    </a:p>
                    <a:p>
                      <a:pPr algn="ctr" fontAlgn="b"/>
                      <a:r>
                        <a:rPr lang="en-US" sz="2000" b="0" i="0" u="none" strike="noStrike" dirty="0">
                          <a:solidFill>
                            <a:srgbClr val="000000"/>
                          </a:solidFill>
                          <a:latin typeface="Calibri"/>
                        </a:rPr>
                        <a:t> all employees. If average, this is 1/n.</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a:t>Unbundle Flow Diagram</a:t>
            </a:r>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62</a:t>
            </a:fld>
            <a:endParaRPr lang="en-US" dirty="0"/>
          </a:p>
        </p:txBody>
      </p:sp>
      <p:sp>
        <p:nvSpPr>
          <p:cNvPr id="7" name="TextBox 6"/>
          <p:cNvSpPr txBox="1"/>
          <p:nvPr/>
        </p:nvSpPr>
        <p:spPr>
          <a:xfrm>
            <a:off x="228600" y="1676400"/>
            <a:ext cx="1981200"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400" dirty="0"/>
              <a:t>Company Operations</a:t>
            </a:r>
          </a:p>
        </p:txBody>
      </p:sp>
      <p:grpSp>
        <p:nvGrpSpPr>
          <p:cNvPr id="3" name="Group 14"/>
          <p:cNvGrpSpPr/>
          <p:nvPr/>
        </p:nvGrpSpPr>
        <p:grpSpPr>
          <a:xfrm>
            <a:off x="3581400" y="3733800"/>
            <a:ext cx="609600" cy="609600"/>
            <a:chOff x="3810000" y="1828800"/>
            <a:chExt cx="609600" cy="609600"/>
          </a:xfrm>
        </p:grpSpPr>
        <p:sp>
          <p:nvSpPr>
            <p:cNvPr id="10" name="Oval 9"/>
            <p:cNvSpPr/>
            <p:nvPr/>
          </p:nvSpPr>
          <p:spPr>
            <a:xfrm>
              <a:off x="3810000" y="1828800"/>
              <a:ext cx="609600"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p:cNvCxnSpPr>
              <a:stCxn id="10" idx="1"/>
              <a:endCxn id="10" idx="5"/>
            </p:cNvCxnSpPr>
            <p:nvPr/>
          </p:nvCxnSpPr>
          <p:spPr>
            <a:xfrm rot="16200000" flipH="1">
              <a:off x="3899274" y="1918074"/>
              <a:ext cx="431052" cy="4310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0" idx="7"/>
              <a:endCxn id="10" idx="3"/>
            </p:cNvCxnSpPr>
            <p:nvPr/>
          </p:nvCxnSpPr>
          <p:spPr>
            <a:xfrm rot="16200000" flipH="1" flipV="1">
              <a:off x="3899274" y="1918074"/>
              <a:ext cx="431052" cy="43105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 name="Group 19"/>
          <p:cNvGrpSpPr/>
          <p:nvPr/>
        </p:nvGrpSpPr>
        <p:grpSpPr>
          <a:xfrm>
            <a:off x="914400" y="3733800"/>
            <a:ext cx="609600" cy="609600"/>
            <a:chOff x="3810000" y="1828800"/>
            <a:chExt cx="609600" cy="609600"/>
          </a:xfrm>
        </p:grpSpPr>
        <p:sp>
          <p:nvSpPr>
            <p:cNvPr id="21" name="Oval 20"/>
            <p:cNvSpPr/>
            <p:nvPr/>
          </p:nvSpPr>
          <p:spPr>
            <a:xfrm>
              <a:off x="3810000" y="1828800"/>
              <a:ext cx="609600"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 name="Straight Connector 21"/>
            <p:cNvCxnSpPr>
              <a:stCxn id="21" idx="1"/>
              <a:endCxn id="21" idx="5"/>
            </p:cNvCxnSpPr>
            <p:nvPr/>
          </p:nvCxnSpPr>
          <p:spPr>
            <a:xfrm rot="16200000" flipH="1">
              <a:off x="3899274" y="1918074"/>
              <a:ext cx="431052" cy="4310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1" idx="7"/>
              <a:endCxn id="21" idx="3"/>
            </p:cNvCxnSpPr>
            <p:nvPr/>
          </p:nvCxnSpPr>
          <p:spPr>
            <a:xfrm rot="16200000" flipH="1" flipV="1">
              <a:off x="3899274" y="1918074"/>
              <a:ext cx="431052" cy="43105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25" name="Straight Arrow Connector 24"/>
          <p:cNvCxnSpPr/>
          <p:nvPr/>
        </p:nvCxnSpPr>
        <p:spPr>
          <a:xfrm rot="5400000">
            <a:off x="609601" y="3124201"/>
            <a:ext cx="121919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7" name="Straight Arrow Connector 26"/>
          <p:cNvCxnSpPr/>
          <p:nvPr/>
        </p:nvCxnSpPr>
        <p:spPr>
          <a:xfrm rot="5400000" flipH="1" flipV="1">
            <a:off x="457200" y="5105400"/>
            <a:ext cx="1524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1" name="TextBox 30"/>
          <p:cNvSpPr txBox="1"/>
          <p:nvPr/>
        </p:nvSpPr>
        <p:spPr>
          <a:xfrm>
            <a:off x="1371600" y="4953000"/>
            <a:ext cx="914400" cy="523220"/>
          </a:xfrm>
          <a:prstGeom prst="rect">
            <a:avLst/>
          </a:prstGeom>
          <a:noFill/>
        </p:spPr>
        <p:txBody>
          <a:bodyPr wrap="square" rtlCol="0">
            <a:spAutoFit/>
          </a:bodyPr>
          <a:lstStyle/>
          <a:p>
            <a:r>
              <a:rPr lang="en-US" sz="2800" dirty="0">
                <a:latin typeface="Bell MT" pitchFamily="18" charset="0"/>
              </a:rPr>
              <a:t>P</a:t>
            </a:r>
            <a:r>
              <a:rPr lang="en-US" sz="2800" baseline="-25000" dirty="0">
                <a:latin typeface="Bell MT" pitchFamily="18" charset="0"/>
              </a:rPr>
              <a:t>cost</a:t>
            </a:r>
          </a:p>
        </p:txBody>
      </p:sp>
      <p:sp>
        <p:nvSpPr>
          <p:cNvPr id="33" name="TextBox 32"/>
          <p:cNvSpPr txBox="1"/>
          <p:nvPr/>
        </p:nvSpPr>
        <p:spPr>
          <a:xfrm>
            <a:off x="1295400" y="2590800"/>
            <a:ext cx="838200" cy="533400"/>
          </a:xfrm>
          <a:prstGeom prst="rect">
            <a:avLst/>
          </a:prstGeom>
          <a:noFill/>
        </p:spPr>
        <p:txBody>
          <a:bodyPr wrap="square" rtlCol="0">
            <a:spAutoFit/>
          </a:bodyPr>
          <a:lstStyle/>
          <a:p>
            <a:r>
              <a:rPr lang="en-US" sz="2800" dirty="0">
                <a:latin typeface="Bell MT" pitchFamily="18" charset="0"/>
                <a:cs typeface="Arial" pitchFamily="34" charset="0"/>
              </a:rPr>
              <a:t>P</a:t>
            </a:r>
            <a:r>
              <a:rPr lang="en-US" sz="2800" baseline="-25000" dirty="0">
                <a:latin typeface="Bell MT" pitchFamily="18" charset="0"/>
                <a:cs typeface="Arial" pitchFamily="34" charset="0"/>
              </a:rPr>
              <a:t>INP</a:t>
            </a:r>
          </a:p>
        </p:txBody>
      </p:sp>
      <p:sp>
        <p:nvSpPr>
          <p:cNvPr id="34" name="TextBox 33"/>
          <p:cNvSpPr txBox="1"/>
          <p:nvPr/>
        </p:nvSpPr>
        <p:spPr>
          <a:xfrm>
            <a:off x="228600" y="2590800"/>
            <a:ext cx="1066800" cy="923330"/>
          </a:xfrm>
          <a:prstGeom prst="rect">
            <a:avLst/>
          </a:prstGeom>
          <a:noFill/>
        </p:spPr>
        <p:txBody>
          <a:bodyPr wrap="square" rtlCol="0">
            <a:spAutoFit/>
          </a:bodyPr>
          <a:lstStyle/>
          <a:p>
            <a:r>
              <a:rPr lang="en-US" dirty="0">
                <a:latin typeface="Arial" pitchFamily="34" charset="0"/>
                <a:cs typeface="Arial" pitchFamily="34" charset="0"/>
              </a:rPr>
              <a:t>Payroll, If No Parking</a:t>
            </a:r>
            <a:endParaRPr lang="en-US" baseline="-25000" dirty="0">
              <a:latin typeface="Arial" pitchFamily="34" charset="0"/>
              <a:cs typeface="Arial" pitchFamily="34" charset="0"/>
            </a:endParaRPr>
          </a:p>
        </p:txBody>
      </p:sp>
      <p:cxnSp>
        <p:nvCxnSpPr>
          <p:cNvPr id="36" name="Straight Arrow Connector 35"/>
          <p:cNvCxnSpPr/>
          <p:nvPr/>
        </p:nvCxnSpPr>
        <p:spPr>
          <a:xfrm>
            <a:off x="1524000" y="4038600"/>
            <a:ext cx="12954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2" name="TextBox 41"/>
          <p:cNvSpPr txBox="1"/>
          <p:nvPr/>
        </p:nvSpPr>
        <p:spPr>
          <a:xfrm>
            <a:off x="2819400" y="3810000"/>
            <a:ext cx="3810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400" dirty="0"/>
              <a:t>v</a:t>
            </a:r>
            <a:r>
              <a:rPr lang="en-US" sz="2400" baseline="-25000" dirty="0"/>
              <a:t>i</a:t>
            </a:r>
          </a:p>
        </p:txBody>
      </p:sp>
      <p:sp>
        <p:nvSpPr>
          <p:cNvPr id="43" name="TextBox 42"/>
          <p:cNvSpPr txBox="1"/>
          <p:nvPr/>
        </p:nvSpPr>
        <p:spPr>
          <a:xfrm>
            <a:off x="685800" y="3505200"/>
            <a:ext cx="381000" cy="457200"/>
          </a:xfrm>
          <a:prstGeom prst="rect">
            <a:avLst/>
          </a:prstGeom>
          <a:noFill/>
        </p:spPr>
        <p:txBody>
          <a:bodyPr wrap="square" rtlCol="0">
            <a:spAutoFit/>
          </a:bodyPr>
          <a:lstStyle/>
          <a:p>
            <a:r>
              <a:rPr lang="en-US" sz="2400" b="1" dirty="0">
                <a:latin typeface="Bell MT" pitchFamily="18" charset="0"/>
                <a:cs typeface="Arial" pitchFamily="34" charset="0"/>
              </a:rPr>
              <a:t>+</a:t>
            </a:r>
            <a:endParaRPr lang="en-US" sz="2400" b="1" baseline="-25000" dirty="0">
              <a:latin typeface="Bell MT" pitchFamily="18" charset="0"/>
              <a:cs typeface="Arial" pitchFamily="34" charset="0"/>
            </a:endParaRPr>
          </a:p>
        </p:txBody>
      </p:sp>
      <p:sp>
        <p:nvSpPr>
          <p:cNvPr id="44" name="TextBox 43"/>
          <p:cNvSpPr txBox="1"/>
          <p:nvPr/>
        </p:nvSpPr>
        <p:spPr>
          <a:xfrm>
            <a:off x="838200" y="4267200"/>
            <a:ext cx="381000" cy="584775"/>
          </a:xfrm>
          <a:prstGeom prst="rect">
            <a:avLst/>
          </a:prstGeom>
          <a:noFill/>
        </p:spPr>
        <p:txBody>
          <a:bodyPr wrap="square" rtlCol="0">
            <a:spAutoFit/>
          </a:bodyPr>
          <a:lstStyle/>
          <a:p>
            <a:r>
              <a:rPr lang="en-US" sz="3200" b="1" dirty="0">
                <a:latin typeface="Bell MT" pitchFamily="18" charset="0"/>
                <a:cs typeface="Arial" pitchFamily="34" charset="0"/>
              </a:rPr>
              <a:t>-</a:t>
            </a:r>
            <a:endParaRPr lang="en-US" sz="3200" b="1" baseline="-25000" dirty="0">
              <a:latin typeface="Bell MT" pitchFamily="18" charset="0"/>
              <a:cs typeface="Arial" pitchFamily="34" charset="0"/>
            </a:endParaRPr>
          </a:p>
        </p:txBody>
      </p:sp>
      <p:sp>
        <p:nvSpPr>
          <p:cNvPr id="46" name="TextBox 45"/>
          <p:cNvSpPr txBox="1"/>
          <p:nvPr/>
        </p:nvSpPr>
        <p:spPr>
          <a:xfrm>
            <a:off x="1371600" y="3429000"/>
            <a:ext cx="1524000" cy="461665"/>
          </a:xfrm>
          <a:prstGeom prst="rect">
            <a:avLst/>
          </a:prstGeom>
          <a:noFill/>
        </p:spPr>
        <p:txBody>
          <a:bodyPr wrap="square" rtlCol="0">
            <a:spAutoFit/>
          </a:bodyPr>
          <a:lstStyle/>
          <a:p>
            <a:r>
              <a:rPr lang="en-US" sz="2400" dirty="0">
                <a:latin typeface="Bell MT" pitchFamily="18" charset="0"/>
                <a:cs typeface="Arial" pitchFamily="34" charset="0"/>
              </a:rPr>
              <a:t>P</a:t>
            </a:r>
            <a:r>
              <a:rPr lang="en-US" sz="2400" baseline="-25000" dirty="0">
                <a:latin typeface="Bell MT" pitchFamily="18" charset="0"/>
                <a:cs typeface="Arial" pitchFamily="34" charset="0"/>
              </a:rPr>
              <a:t>INP </a:t>
            </a:r>
            <a:r>
              <a:rPr lang="en-US" sz="2400" dirty="0">
                <a:latin typeface="Bell MT" pitchFamily="18" charset="0"/>
                <a:cs typeface="Arial" pitchFamily="34" charset="0"/>
              </a:rPr>
              <a:t>- P</a:t>
            </a:r>
            <a:r>
              <a:rPr lang="en-US" sz="2400" baseline="-25000" dirty="0">
                <a:latin typeface="Bell MT" pitchFamily="18" charset="0"/>
                <a:cs typeface="Arial" pitchFamily="34" charset="0"/>
              </a:rPr>
              <a:t>cost</a:t>
            </a:r>
          </a:p>
        </p:txBody>
      </p:sp>
      <p:cxnSp>
        <p:nvCxnSpPr>
          <p:cNvPr id="47" name="Straight Arrow Connector 46"/>
          <p:cNvCxnSpPr>
            <a:stCxn id="42" idx="3"/>
          </p:cNvCxnSpPr>
          <p:nvPr/>
        </p:nvCxnSpPr>
        <p:spPr>
          <a:xfrm flipV="1">
            <a:off x="3200400" y="4038600"/>
            <a:ext cx="381000" cy="223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9" name="TextBox 48"/>
          <p:cNvSpPr txBox="1"/>
          <p:nvPr/>
        </p:nvSpPr>
        <p:spPr>
          <a:xfrm>
            <a:off x="3657600" y="4724400"/>
            <a:ext cx="4572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400" dirty="0"/>
              <a:t>c</a:t>
            </a:r>
            <a:r>
              <a:rPr lang="en-US" sz="2400" baseline="-25000" dirty="0"/>
              <a:t>i</a:t>
            </a:r>
          </a:p>
        </p:txBody>
      </p:sp>
      <p:cxnSp>
        <p:nvCxnSpPr>
          <p:cNvPr id="52" name="Straight Arrow Connector 51"/>
          <p:cNvCxnSpPr/>
          <p:nvPr/>
        </p:nvCxnSpPr>
        <p:spPr>
          <a:xfrm rot="5400000" flipH="1" flipV="1">
            <a:off x="3696494" y="5371306"/>
            <a:ext cx="381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5" name="Straight Arrow Connector 54"/>
          <p:cNvCxnSpPr/>
          <p:nvPr/>
        </p:nvCxnSpPr>
        <p:spPr>
          <a:xfrm rot="5400000" flipH="1" flipV="1">
            <a:off x="3696494" y="4533106"/>
            <a:ext cx="381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6" name="TextBox 55"/>
          <p:cNvSpPr txBox="1"/>
          <p:nvPr/>
        </p:nvSpPr>
        <p:spPr>
          <a:xfrm>
            <a:off x="3276600" y="4114800"/>
            <a:ext cx="381000" cy="457200"/>
          </a:xfrm>
          <a:prstGeom prst="rect">
            <a:avLst/>
          </a:prstGeom>
          <a:noFill/>
        </p:spPr>
        <p:txBody>
          <a:bodyPr wrap="square" rtlCol="0">
            <a:spAutoFit/>
          </a:bodyPr>
          <a:lstStyle/>
          <a:p>
            <a:r>
              <a:rPr lang="en-US" sz="2400" b="1" dirty="0">
                <a:latin typeface="Bell MT" pitchFamily="18" charset="0"/>
                <a:cs typeface="Arial" pitchFamily="34" charset="0"/>
              </a:rPr>
              <a:t>+</a:t>
            </a:r>
            <a:endParaRPr lang="en-US" sz="2400" b="1" baseline="-25000" dirty="0">
              <a:latin typeface="Bell MT" pitchFamily="18" charset="0"/>
              <a:cs typeface="Arial" pitchFamily="34" charset="0"/>
            </a:endParaRPr>
          </a:p>
        </p:txBody>
      </p:sp>
      <p:sp>
        <p:nvSpPr>
          <p:cNvPr id="57" name="TextBox 56"/>
          <p:cNvSpPr txBox="1"/>
          <p:nvPr/>
        </p:nvSpPr>
        <p:spPr>
          <a:xfrm>
            <a:off x="4419600" y="4267200"/>
            <a:ext cx="381000" cy="457200"/>
          </a:xfrm>
          <a:prstGeom prst="rect">
            <a:avLst/>
          </a:prstGeom>
          <a:noFill/>
        </p:spPr>
        <p:txBody>
          <a:bodyPr wrap="square" rtlCol="0">
            <a:spAutoFit/>
          </a:bodyPr>
          <a:lstStyle/>
          <a:p>
            <a:r>
              <a:rPr lang="en-US" sz="2400" b="1" dirty="0">
                <a:latin typeface="Bell MT" pitchFamily="18" charset="0"/>
                <a:cs typeface="Arial" pitchFamily="34" charset="0"/>
              </a:rPr>
              <a:t>+</a:t>
            </a:r>
            <a:endParaRPr lang="en-US" sz="2400" b="1" baseline="-25000" dirty="0">
              <a:latin typeface="Bell MT" pitchFamily="18" charset="0"/>
              <a:cs typeface="Arial" pitchFamily="34" charset="0"/>
            </a:endParaRPr>
          </a:p>
        </p:txBody>
      </p:sp>
      <p:sp>
        <p:nvSpPr>
          <p:cNvPr id="59" name="TextBox 58"/>
          <p:cNvSpPr txBox="1"/>
          <p:nvPr/>
        </p:nvSpPr>
        <p:spPr>
          <a:xfrm>
            <a:off x="3505200" y="4191000"/>
            <a:ext cx="381000" cy="584775"/>
          </a:xfrm>
          <a:prstGeom prst="rect">
            <a:avLst/>
          </a:prstGeom>
          <a:noFill/>
        </p:spPr>
        <p:txBody>
          <a:bodyPr wrap="square" rtlCol="0">
            <a:spAutoFit/>
          </a:bodyPr>
          <a:lstStyle/>
          <a:p>
            <a:r>
              <a:rPr lang="en-US" sz="3200" dirty="0">
                <a:latin typeface="Bell MT" pitchFamily="18" charset="0"/>
                <a:cs typeface="Arial" pitchFamily="34" charset="0"/>
              </a:rPr>
              <a:t>-</a:t>
            </a:r>
            <a:endParaRPr lang="en-US" sz="3200" baseline="-25000" dirty="0">
              <a:latin typeface="Bell MT" pitchFamily="18" charset="0"/>
              <a:cs typeface="Arial" pitchFamily="34" charset="0"/>
            </a:endParaRPr>
          </a:p>
        </p:txBody>
      </p:sp>
      <p:grpSp>
        <p:nvGrpSpPr>
          <p:cNvPr id="8" name="Group 59"/>
          <p:cNvGrpSpPr/>
          <p:nvPr/>
        </p:nvGrpSpPr>
        <p:grpSpPr>
          <a:xfrm>
            <a:off x="4572000" y="3733800"/>
            <a:ext cx="609600" cy="609600"/>
            <a:chOff x="3810000" y="1828800"/>
            <a:chExt cx="609600" cy="609600"/>
          </a:xfrm>
        </p:grpSpPr>
        <p:sp>
          <p:nvSpPr>
            <p:cNvPr id="61" name="Oval 60"/>
            <p:cNvSpPr/>
            <p:nvPr/>
          </p:nvSpPr>
          <p:spPr>
            <a:xfrm>
              <a:off x="3810000" y="1828800"/>
              <a:ext cx="609600"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2" name="Straight Connector 61"/>
            <p:cNvCxnSpPr>
              <a:stCxn id="61" idx="1"/>
              <a:endCxn id="61" idx="5"/>
            </p:cNvCxnSpPr>
            <p:nvPr/>
          </p:nvCxnSpPr>
          <p:spPr>
            <a:xfrm rot="16200000" flipH="1">
              <a:off x="3899274" y="1918074"/>
              <a:ext cx="431052" cy="431052"/>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61" idx="7"/>
              <a:endCxn id="61" idx="3"/>
            </p:cNvCxnSpPr>
            <p:nvPr/>
          </p:nvCxnSpPr>
          <p:spPr>
            <a:xfrm rot="16200000" flipH="1" flipV="1">
              <a:off x="3899274" y="1918074"/>
              <a:ext cx="431052" cy="43105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64" name="Straight Arrow Connector 63"/>
          <p:cNvCxnSpPr/>
          <p:nvPr/>
        </p:nvCxnSpPr>
        <p:spPr>
          <a:xfrm>
            <a:off x="4191000" y="4038600"/>
            <a:ext cx="381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5" name="TextBox 64"/>
          <p:cNvSpPr txBox="1"/>
          <p:nvPr/>
        </p:nvSpPr>
        <p:spPr>
          <a:xfrm>
            <a:off x="4648200" y="4724400"/>
            <a:ext cx="4572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400" dirty="0"/>
              <a:t>w</a:t>
            </a:r>
            <a:r>
              <a:rPr lang="en-US" sz="2400" baseline="-25000" dirty="0"/>
              <a:t>i</a:t>
            </a:r>
          </a:p>
        </p:txBody>
      </p:sp>
      <p:cxnSp>
        <p:nvCxnSpPr>
          <p:cNvPr id="66" name="Straight Arrow Connector 65"/>
          <p:cNvCxnSpPr/>
          <p:nvPr/>
        </p:nvCxnSpPr>
        <p:spPr>
          <a:xfrm rot="5400000" flipH="1" flipV="1">
            <a:off x="4687094" y="5371306"/>
            <a:ext cx="381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7" name="Straight Arrow Connector 66"/>
          <p:cNvCxnSpPr/>
          <p:nvPr/>
        </p:nvCxnSpPr>
        <p:spPr>
          <a:xfrm rot="5400000" flipH="1" flipV="1">
            <a:off x="4687094" y="4533106"/>
            <a:ext cx="381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8" name="TextBox 67"/>
          <p:cNvSpPr txBox="1"/>
          <p:nvPr/>
        </p:nvSpPr>
        <p:spPr>
          <a:xfrm>
            <a:off x="4191000" y="4114800"/>
            <a:ext cx="381000" cy="457200"/>
          </a:xfrm>
          <a:prstGeom prst="rect">
            <a:avLst/>
          </a:prstGeom>
          <a:noFill/>
        </p:spPr>
        <p:txBody>
          <a:bodyPr wrap="square" rtlCol="0">
            <a:spAutoFit/>
          </a:bodyPr>
          <a:lstStyle/>
          <a:p>
            <a:r>
              <a:rPr lang="en-US" sz="2400" b="1" dirty="0">
                <a:latin typeface="Bell MT" pitchFamily="18" charset="0"/>
                <a:cs typeface="Arial" pitchFamily="34" charset="0"/>
              </a:rPr>
              <a:t>+</a:t>
            </a:r>
            <a:endParaRPr lang="en-US" sz="2400" b="1" baseline="-25000" dirty="0">
              <a:latin typeface="Bell MT" pitchFamily="18" charset="0"/>
              <a:cs typeface="Arial" pitchFamily="34" charset="0"/>
            </a:endParaRPr>
          </a:p>
        </p:txBody>
      </p:sp>
      <p:sp>
        <p:nvSpPr>
          <p:cNvPr id="74" name="TextBox 73"/>
          <p:cNvSpPr txBox="1"/>
          <p:nvPr/>
        </p:nvSpPr>
        <p:spPr>
          <a:xfrm>
            <a:off x="304800" y="5867401"/>
            <a:ext cx="2590800" cy="46166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400" dirty="0"/>
              <a:t>Parking Operations</a:t>
            </a:r>
          </a:p>
        </p:txBody>
      </p:sp>
      <p:cxnSp>
        <p:nvCxnSpPr>
          <p:cNvPr id="75" name="Straight Arrow Connector 74"/>
          <p:cNvCxnSpPr/>
          <p:nvPr/>
        </p:nvCxnSpPr>
        <p:spPr>
          <a:xfrm>
            <a:off x="5181600" y="4038600"/>
            <a:ext cx="34290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7" name="TextBox 76"/>
          <p:cNvSpPr txBox="1"/>
          <p:nvPr/>
        </p:nvSpPr>
        <p:spPr>
          <a:xfrm>
            <a:off x="3429000" y="5715000"/>
            <a:ext cx="914400" cy="523220"/>
          </a:xfrm>
          <a:prstGeom prst="rect">
            <a:avLst/>
          </a:prstGeom>
          <a:noFill/>
        </p:spPr>
        <p:txBody>
          <a:bodyPr wrap="square" rtlCol="0">
            <a:spAutoFit/>
          </a:bodyPr>
          <a:lstStyle/>
          <a:p>
            <a:r>
              <a:rPr lang="en-US" sz="2800" dirty="0">
                <a:latin typeface="Bell MT" pitchFamily="18" charset="0"/>
              </a:rPr>
              <a:t>P</a:t>
            </a:r>
            <a:r>
              <a:rPr lang="en-US" sz="2800" baseline="-25000" dirty="0">
                <a:latin typeface="Bell MT" pitchFamily="18" charset="0"/>
              </a:rPr>
              <a:t>cost</a:t>
            </a:r>
          </a:p>
        </p:txBody>
      </p:sp>
      <p:sp>
        <p:nvSpPr>
          <p:cNvPr id="89" name="TextBox 88"/>
          <p:cNvSpPr txBox="1"/>
          <p:nvPr/>
        </p:nvSpPr>
        <p:spPr>
          <a:xfrm>
            <a:off x="2438400" y="1371600"/>
            <a:ext cx="6172200"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400" dirty="0">
                <a:latin typeface="Bell MT" pitchFamily="18" charset="0"/>
                <a:cs typeface="Arial" pitchFamily="34" charset="0"/>
              </a:rPr>
              <a:t>For the average i</a:t>
            </a:r>
            <a:r>
              <a:rPr lang="en-US" sz="2400" baseline="30000" dirty="0">
                <a:latin typeface="Bell MT" pitchFamily="18" charset="0"/>
                <a:cs typeface="Arial" pitchFamily="34" charset="0"/>
              </a:rPr>
              <a:t>th</a:t>
            </a:r>
            <a:r>
              <a:rPr lang="en-US" sz="2400" dirty="0">
                <a:latin typeface="Bell MT" pitchFamily="18" charset="0"/>
                <a:cs typeface="Arial" pitchFamily="34" charset="0"/>
              </a:rPr>
              <a:t> employee, v</a:t>
            </a:r>
            <a:r>
              <a:rPr lang="en-US" sz="2400" baseline="-25000" dirty="0">
                <a:latin typeface="Bell MT" pitchFamily="18" charset="0"/>
                <a:cs typeface="Arial" pitchFamily="34" charset="0"/>
              </a:rPr>
              <a:t>i</a:t>
            </a:r>
            <a:r>
              <a:rPr lang="en-US" sz="2400" dirty="0">
                <a:latin typeface="Bell MT" pitchFamily="18" charset="0"/>
                <a:cs typeface="Arial" pitchFamily="34" charset="0"/>
              </a:rPr>
              <a:t> = 1/n and w</a:t>
            </a:r>
            <a:r>
              <a:rPr lang="en-US" sz="2400" baseline="-25000" dirty="0">
                <a:latin typeface="Bell MT" pitchFamily="18" charset="0"/>
                <a:cs typeface="Arial" pitchFamily="34" charset="0"/>
              </a:rPr>
              <a:t>i</a:t>
            </a:r>
            <a:r>
              <a:rPr lang="en-US" sz="2400" dirty="0">
                <a:latin typeface="Bell MT" pitchFamily="18" charset="0"/>
                <a:cs typeface="Arial" pitchFamily="34" charset="0"/>
              </a:rPr>
              <a:t> = 1/n. If this employee never parks, their pay is  (1/n)P</a:t>
            </a:r>
            <a:r>
              <a:rPr lang="en-US" sz="2400" baseline="-25000" dirty="0">
                <a:latin typeface="Bell MT" pitchFamily="18" charset="0"/>
                <a:cs typeface="Arial" pitchFamily="34" charset="0"/>
              </a:rPr>
              <a:t>INP </a:t>
            </a:r>
            <a:r>
              <a:rPr lang="en-US" sz="2400" dirty="0">
                <a:latin typeface="Bell MT" pitchFamily="18" charset="0"/>
                <a:cs typeface="Arial" pitchFamily="34" charset="0"/>
              </a:rPr>
              <a:t> –  (1/n) P</a:t>
            </a:r>
            <a:r>
              <a:rPr lang="en-US" sz="2400" baseline="-25000" dirty="0">
                <a:latin typeface="Bell MT" pitchFamily="18" charset="0"/>
                <a:cs typeface="Arial" pitchFamily="34" charset="0"/>
              </a:rPr>
              <a:t>cost </a:t>
            </a:r>
            <a:r>
              <a:rPr lang="en-US" sz="2400" dirty="0">
                <a:latin typeface="Bell MT" pitchFamily="18" charset="0"/>
                <a:cs typeface="Arial" pitchFamily="34" charset="0"/>
              </a:rPr>
              <a:t>(1-f). If f = 1, the pay is what it would be with no parking.</a:t>
            </a:r>
          </a:p>
        </p:txBody>
      </p:sp>
      <p:sp>
        <p:nvSpPr>
          <p:cNvPr id="91" name="TextBox 90"/>
          <p:cNvSpPr txBox="1"/>
          <p:nvPr/>
        </p:nvSpPr>
        <p:spPr>
          <a:xfrm>
            <a:off x="4267200" y="5334000"/>
            <a:ext cx="304800"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400" dirty="0"/>
              <a:t>f</a:t>
            </a:r>
            <a:endParaRPr lang="en-US" sz="2400" baseline="-25000" dirty="0"/>
          </a:p>
        </p:txBody>
      </p:sp>
      <p:cxnSp>
        <p:nvCxnSpPr>
          <p:cNvPr id="93" name="Straight Arrow Connector 92"/>
          <p:cNvCxnSpPr>
            <a:endCxn id="91" idx="1"/>
          </p:cNvCxnSpPr>
          <p:nvPr/>
        </p:nvCxnSpPr>
        <p:spPr>
          <a:xfrm>
            <a:off x="1219200" y="5562600"/>
            <a:ext cx="3048000" cy="223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9" name="TextBox 98"/>
          <p:cNvSpPr txBox="1"/>
          <p:nvPr/>
        </p:nvSpPr>
        <p:spPr>
          <a:xfrm>
            <a:off x="4724400" y="5638800"/>
            <a:ext cx="1066800" cy="523220"/>
          </a:xfrm>
          <a:prstGeom prst="rect">
            <a:avLst/>
          </a:prstGeom>
          <a:noFill/>
        </p:spPr>
        <p:txBody>
          <a:bodyPr wrap="square" rtlCol="0">
            <a:spAutoFit/>
          </a:bodyPr>
          <a:lstStyle/>
          <a:p>
            <a:r>
              <a:rPr lang="en-US" sz="2800" dirty="0">
                <a:latin typeface="Bell MT" pitchFamily="18" charset="0"/>
              </a:rPr>
              <a:t>P</a:t>
            </a:r>
            <a:r>
              <a:rPr lang="en-US" sz="2800" baseline="-25000" dirty="0">
                <a:latin typeface="Bell MT" pitchFamily="18" charset="0"/>
              </a:rPr>
              <a:t>earned</a:t>
            </a:r>
          </a:p>
        </p:txBody>
      </p:sp>
      <p:cxnSp>
        <p:nvCxnSpPr>
          <p:cNvPr id="101" name="Straight Connector 100"/>
          <p:cNvCxnSpPr/>
          <p:nvPr/>
        </p:nvCxnSpPr>
        <p:spPr>
          <a:xfrm>
            <a:off x="4572000" y="5562600"/>
            <a:ext cx="304800" cy="0"/>
          </a:xfrm>
          <a:prstGeom prst="line">
            <a:avLst/>
          </a:prstGeom>
        </p:spPr>
        <p:style>
          <a:lnRef idx="2">
            <a:schemeClr val="dk1"/>
          </a:lnRef>
          <a:fillRef idx="0">
            <a:schemeClr val="dk1"/>
          </a:fillRef>
          <a:effectRef idx="1">
            <a:schemeClr val="dk1"/>
          </a:effectRef>
          <a:fontRef idx="minor">
            <a:schemeClr val="tx1"/>
          </a:fontRef>
        </p:style>
      </p:cxnSp>
      <p:sp>
        <p:nvSpPr>
          <p:cNvPr id="48" name="TextBox 47"/>
          <p:cNvSpPr txBox="1"/>
          <p:nvPr/>
        </p:nvSpPr>
        <p:spPr>
          <a:xfrm>
            <a:off x="5486400" y="3505200"/>
            <a:ext cx="3429000" cy="461665"/>
          </a:xfrm>
          <a:prstGeom prst="rect">
            <a:avLst/>
          </a:prstGeom>
          <a:noFill/>
        </p:spPr>
        <p:txBody>
          <a:bodyPr wrap="square" rtlCol="0">
            <a:spAutoFit/>
          </a:bodyPr>
          <a:lstStyle/>
          <a:p>
            <a:r>
              <a:rPr lang="en-US" sz="2400" dirty="0">
                <a:latin typeface="Bell MT" pitchFamily="18" charset="0"/>
                <a:cs typeface="Arial" pitchFamily="34" charset="0"/>
              </a:rPr>
              <a:t>v</a:t>
            </a:r>
            <a:r>
              <a:rPr lang="en-US" sz="2400" baseline="-25000" dirty="0">
                <a:latin typeface="Bell MT" pitchFamily="18" charset="0"/>
                <a:cs typeface="Arial" pitchFamily="34" charset="0"/>
              </a:rPr>
              <a:t>i</a:t>
            </a:r>
            <a:r>
              <a:rPr lang="en-US" sz="2400" dirty="0">
                <a:latin typeface="Bell MT" pitchFamily="18" charset="0"/>
                <a:cs typeface="Arial" pitchFamily="34" charset="0"/>
              </a:rPr>
              <a:t>P</a:t>
            </a:r>
            <a:r>
              <a:rPr lang="en-US" sz="2400" baseline="-25000" dirty="0">
                <a:latin typeface="Bell MT" pitchFamily="18" charset="0"/>
                <a:cs typeface="Arial" pitchFamily="34" charset="0"/>
              </a:rPr>
              <a:t>INP </a:t>
            </a:r>
            <a:r>
              <a:rPr lang="en-US" sz="2400" dirty="0">
                <a:latin typeface="Bell MT" pitchFamily="18" charset="0"/>
                <a:cs typeface="Arial" pitchFamily="34" charset="0"/>
              </a:rPr>
              <a:t>+ (fw</a:t>
            </a:r>
            <a:r>
              <a:rPr lang="en-US" sz="2400" baseline="-25000" dirty="0">
                <a:latin typeface="Bell MT" pitchFamily="18" charset="0"/>
                <a:cs typeface="Arial" pitchFamily="34" charset="0"/>
              </a:rPr>
              <a:t>i</a:t>
            </a:r>
            <a:r>
              <a:rPr lang="en-US" sz="2400" dirty="0">
                <a:latin typeface="Bell MT" pitchFamily="18" charset="0"/>
                <a:cs typeface="Arial" pitchFamily="34" charset="0"/>
              </a:rPr>
              <a:t> – v</a:t>
            </a:r>
            <a:r>
              <a:rPr lang="en-US" sz="2400" baseline="-25000" dirty="0">
                <a:latin typeface="Bell MT" pitchFamily="18" charset="0"/>
                <a:cs typeface="Arial" pitchFamily="34" charset="0"/>
              </a:rPr>
              <a:t>i</a:t>
            </a:r>
            <a:r>
              <a:rPr lang="en-US" sz="2400" dirty="0">
                <a:latin typeface="Bell MT" pitchFamily="18" charset="0"/>
                <a:cs typeface="Arial" pitchFamily="34" charset="0"/>
              </a:rPr>
              <a:t> - c</a:t>
            </a:r>
            <a:r>
              <a:rPr lang="en-US" sz="2400" baseline="-25000" dirty="0">
                <a:latin typeface="Bell MT" pitchFamily="18" charset="0"/>
                <a:cs typeface="Arial" pitchFamily="34" charset="0"/>
              </a:rPr>
              <a:t>i </a:t>
            </a:r>
            <a:r>
              <a:rPr lang="en-US" sz="2400" dirty="0">
                <a:latin typeface="Bell MT" pitchFamily="18" charset="0"/>
                <a:cs typeface="Arial" pitchFamily="34" charset="0"/>
              </a:rPr>
              <a:t>) P</a:t>
            </a:r>
            <a:r>
              <a:rPr lang="en-US" sz="2400" baseline="-25000" dirty="0">
                <a:latin typeface="Bell MT" pitchFamily="18" charset="0"/>
                <a:cs typeface="Arial" pitchFamily="34" charset="0"/>
              </a:rPr>
              <a:t>cost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body" idx="1"/>
          </p:nvPr>
        </p:nvSpPr>
        <p:spPr>
          <a:xfrm>
            <a:off x="152400" y="1295400"/>
            <a:ext cx="8991600" cy="5105400"/>
          </a:xfrm>
          <a:noFill/>
        </p:spPr>
        <p:txBody>
          <a:bodyPr>
            <a:normAutofit lnSpcReduction="10000"/>
          </a:bodyPr>
          <a:lstStyle/>
          <a:p>
            <a:pPr>
              <a:lnSpc>
                <a:spcPct val="80000"/>
              </a:lnSpc>
              <a:buFont typeface="Monotype Sorts" pitchFamily="2" charset="2"/>
              <a:buNone/>
            </a:pPr>
            <a:endParaRPr lang="en-US" sz="2000" dirty="0"/>
          </a:p>
          <a:p>
            <a:pPr>
              <a:lnSpc>
                <a:spcPct val="80000"/>
              </a:lnSpc>
            </a:pPr>
            <a:r>
              <a:rPr lang="en-US" sz="2000" dirty="0"/>
              <a:t>Personal</a:t>
            </a:r>
          </a:p>
          <a:p>
            <a:pPr lvl="1">
              <a:lnSpc>
                <a:spcPct val="80000"/>
              </a:lnSpc>
            </a:pPr>
            <a:r>
              <a:rPr lang="en-US" sz="2000" dirty="0"/>
              <a:t>Married, two daughters, 3 grand daughters, 1 grandson</a:t>
            </a:r>
          </a:p>
          <a:p>
            <a:pPr lvl="2">
              <a:lnSpc>
                <a:spcPct val="80000"/>
              </a:lnSpc>
            </a:pPr>
            <a:r>
              <a:rPr lang="en-US" sz="2000" dirty="0"/>
              <a:t>Daughter Laura Bullock  White (Berkeley)</a:t>
            </a:r>
          </a:p>
          <a:p>
            <a:pPr lvl="2">
              <a:lnSpc>
                <a:spcPct val="80000"/>
              </a:lnSpc>
            </a:pPr>
            <a:r>
              <a:rPr lang="en-US" sz="2000" dirty="0"/>
              <a:t>Heidi  Bullock (Oceanside)</a:t>
            </a:r>
          </a:p>
          <a:p>
            <a:pPr lvl="1">
              <a:lnSpc>
                <a:spcPct val="80000"/>
              </a:lnSpc>
            </a:pPr>
            <a:r>
              <a:rPr lang="en-US" sz="2000" dirty="0"/>
              <a:t>Moved from Cupertino to Oceanside in April 2007</a:t>
            </a:r>
          </a:p>
          <a:p>
            <a:pPr lvl="1">
              <a:lnSpc>
                <a:spcPct val="80000"/>
              </a:lnSpc>
            </a:pPr>
            <a:r>
              <a:rPr lang="en-US" sz="2000" dirty="0"/>
              <a:t>Oceanside home (1800 Bayberry Dr) and 4-plex (506 N. Ditmar)</a:t>
            </a:r>
          </a:p>
          <a:p>
            <a:pPr lvl="1">
              <a:lnSpc>
                <a:spcPct val="80000"/>
              </a:lnSpc>
            </a:pPr>
            <a:r>
              <a:rPr lang="en-US" sz="2000" dirty="0"/>
              <a:t>Swims with and competes for Oceanside Swim Masters</a:t>
            </a:r>
          </a:p>
          <a:p>
            <a:pPr>
              <a:lnSpc>
                <a:spcPct val="80000"/>
              </a:lnSpc>
            </a:pPr>
            <a:r>
              <a:rPr lang="en-US" sz="2000" dirty="0"/>
              <a:t>Education</a:t>
            </a:r>
          </a:p>
          <a:p>
            <a:pPr lvl="1">
              <a:lnSpc>
                <a:spcPct val="80000"/>
              </a:lnSpc>
            </a:pPr>
            <a:r>
              <a:rPr lang="en-US" sz="2000" dirty="0"/>
              <a:t>BSEE, Lamar University</a:t>
            </a:r>
          </a:p>
          <a:p>
            <a:pPr lvl="1">
              <a:lnSpc>
                <a:spcPct val="80000"/>
              </a:lnSpc>
            </a:pPr>
            <a:r>
              <a:rPr lang="en-US" sz="2000" dirty="0"/>
              <a:t>MSE, University of Texas at El Paso</a:t>
            </a:r>
          </a:p>
          <a:p>
            <a:pPr>
              <a:lnSpc>
                <a:spcPct val="80000"/>
              </a:lnSpc>
            </a:pPr>
            <a:r>
              <a:rPr lang="en-US" sz="2000" dirty="0"/>
              <a:t>Professional</a:t>
            </a:r>
          </a:p>
          <a:p>
            <a:pPr lvl="1">
              <a:lnSpc>
                <a:spcPct val="80000"/>
              </a:lnSpc>
            </a:pPr>
            <a:r>
              <a:rPr lang="en-US" sz="2000" dirty="0"/>
              <a:t>Lockheed Martin Systems Engineer, 1971 to 2007</a:t>
            </a:r>
          </a:p>
          <a:p>
            <a:pPr lvl="2">
              <a:lnSpc>
                <a:spcPct val="80000"/>
              </a:lnSpc>
            </a:pPr>
            <a:r>
              <a:rPr lang="en-US" sz="2000" dirty="0"/>
              <a:t>Last 2 years, Space Based Infrared System (SBIRS, satellite to detect and track missiles)</a:t>
            </a:r>
          </a:p>
          <a:p>
            <a:pPr lvl="2">
              <a:lnSpc>
                <a:spcPct val="80000"/>
              </a:lnSpc>
            </a:pPr>
            <a:r>
              <a:rPr lang="en-US" sz="2000" dirty="0"/>
              <a:t>10 Years previous: Milstar (communication satellite)</a:t>
            </a:r>
          </a:p>
          <a:p>
            <a:pPr lvl="3">
              <a:lnSpc>
                <a:spcPct val="80000"/>
              </a:lnSpc>
            </a:pPr>
            <a:r>
              <a:rPr lang="en-US" dirty="0"/>
              <a:t>Verification of antenna pointing accuracy</a:t>
            </a:r>
          </a:p>
          <a:p>
            <a:pPr lvl="3">
              <a:lnSpc>
                <a:spcPct val="80000"/>
              </a:lnSpc>
            </a:pPr>
            <a:r>
              <a:rPr lang="en-US" dirty="0"/>
              <a:t>Antenna pointing calibration</a:t>
            </a:r>
          </a:p>
        </p:txBody>
      </p:sp>
      <p:sp>
        <p:nvSpPr>
          <p:cNvPr id="35843" name="Rectangle 3"/>
          <p:cNvSpPr>
            <a:spLocks noGrp="1" noChangeArrowheads="1"/>
          </p:cNvSpPr>
          <p:nvPr>
            <p:ph type="title"/>
          </p:nvPr>
        </p:nvSpPr>
        <p:spPr>
          <a:xfrm>
            <a:off x="13855" y="381000"/>
            <a:ext cx="8686800" cy="685800"/>
          </a:xfrm>
          <a:noFill/>
        </p:spPr>
        <p:txBody>
          <a:bodyPr>
            <a:normAutofit fontScale="90000"/>
          </a:bodyPr>
          <a:lstStyle/>
          <a:p>
            <a:br>
              <a:rPr lang="en-US" sz="3600" dirty="0"/>
            </a:br>
            <a:r>
              <a:rPr lang="en-US" sz="3600" dirty="0"/>
              <a:t> </a:t>
            </a:r>
            <a:r>
              <a:rPr lang="en-US" sz="4000" dirty="0"/>
              <a:t>   Mike Bullock, 1 of 2</a:t>
            </a:r>
          </a:p>
        </p:txBody>
      </p:sp>
      <p:sp>
        <p:nvSpPr>
          <p:cNvPr id="2" name="Footer Placeholder 1"/>
          <p:cNvSpPr>
            <a:spLocks noGrp="1"/>
          </p:cNvSpPr>
          <p:nvPr>
            <p:ph type="ftr" sz="quarter" idx="11"/>
          </p:nvPr>
        </p:nvSpPr>
        <p:spPr/>
        <p:txBody>
          <a:bodyPr/>
          <a:lstStyle/>
          <a:p>
            <a:r>
              <a:rPr lang="fr-FR"/>
              <a:t>EUEC 2021</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63</a:t>
            </a:fld>
            <a:endParaRPr lang="en-US" dirty="0"/>
          </a:p>
        </p:txBody>
      </p:sp>
    </p:spTree>
  </p:cSld>
  <p:clrMapOvr>
    <a:masterClrMapping/>
  </p:clrMapOvr>
  <p:transition>
    <p:cu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body" idx="1"/>
          </p:nvPr>
        </p:nvSpPr>
        <p:spPr>
          <a:xfrm>
            <a:off x="457200" y="1447800"/>
            <a:ext cx="8458200" cy="3581400"/>
          </a:xfrm>
          <a:noFill/>
        </p:spPr>
        <p:txBody>
          <a:bodyPr/>
          <a:lstStyle/>
          <a:p>
            <a:pPr>
              <a:buFont typeface="Monotype Sorts" pitchFamily="2" charset="2"/>
              <a:buNone/>
            </a:pPr>
            <a:endParaRPr lang="en-US" sz="2800" dirty="0"/>
          </a:p>
          <a:p>
            <a:r>
              <a:rPr lang="en-US" sz="2800" dirty="0"/>
              <a:t>Most Recent Activities</a:t>
            </a:r>
          </a:p>
          <a:p>
            <a:pPr lvl="1"/>
            <a:r>
              <a:rPr lang="en-US" sz="2400" dirty="0"/>
              <a:t>California Democratic Party </a:t>
            </a:r>
          </a:p>
          <a:p>
            <a:pPr lvl="2"/>
            <a:r>
              <a:rPr lang="en-US" sz="2000" dirty="0"/>
              <a:t>Delegate, 76</a:t>
            </a:r>
            <a:r>
              <a:rPr lang="en-US" sz="2000" baseline="30000" dirty="0"/>
              <a:t>TH</a:t>
            </a:r>
            <a:r>
              <a:rPr lang="en-US" sz="2000" dirty="0"/>
              <a:t>  AD</a:t>
            </a:r>
          </a:p>
          <a:p>
            <a:pPr lvl="2"/>
            <a:r>
              <a:rPr lang="en-US" sz="2000" dirty="0"/>
              <a:t>Elected member of the San Diego County Central Committee</a:t>
            </a:r>
          </a:p>
          <a:p>
            <a:pPr lvl="2"/>
            <a:r>
              <a:rPr lang="en-US" sz="2000" dirty="0"/>
              <a:t>CDP Resolutions and Platform</a:t>
            </a:r>
            <a:endParaRPr lang="en-US" sz="2400" dirty="0"/>
          </a:p>
          <a:p>
            <a:pPr>
              <a:buFont typeface="Monotype Sorts" pitchFamily="2" charset="2"/>
              <a:buNone/>
            </a:pPr>
            <a:endParaRPr lang="en-US" dirty="0"/>
          </a:p>
        </p:txBody>
      </p:sp>
      <p:sp>
        <p:nvSpPr>
          <p:cNvPr id="38915" name="Rectangle 3"/>
          <p:cNvSpPr>
            <a:spLocks noGrp="1" noChangeArrowheads="1"/>
          </p:cNvSpPr>
          <p:nvPr>
            <p:ph type="title"/>
          </p:nvPr>
        </p:nvSpPr>
        <p:spPr>
          <a:xfrm>
            <a:off x="228600" y="304800"/>
            <a:ext cx="8686800" cy="685800"/>
          </a:xfrm>
          <a:noFill/>
        </p:spPr>
        <p:txBody>
          <a:bodyPr>
            <a:normAutofit fontScale="90000"/>
          </a:bodyPr>
          <a:lstStyle/>
          <a:p>
            <a:r>
              <a:rPr lang="en-US" sz="4000" dirty="0"/>
              <a:t>Mike Bullock, 2 of 2</a:t>
            </a:r>
          </a:p>
        </p:txBody>
      </p:sp>
      <p:sp>
        <p:nvSpPr>
          <p:cNvPr id="2" name="Footer Placeholder 1"/>
          <p:cNvSpPr>
            <a:spLocks noGrp="1"/>
          </p:cNvSpPr>
          <p:nvPr>
            <p:ph type="ftr" sz="quarter" idx="11"/>
          </p:nvPr>
        </p:nvSpPr>
        <p:spPr/>
        <p:txBody>
          <a:bodyPr/>
          <a:lstStyle/>
          <a:p>
            <a:r>
              <a:rPr lang="fr-FR"/>
              <a:t>EUEC 2021</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64</a:t>
            </a:fld>
            <a:endParaRPr lang="en-US" dirty="0"/>
          </a:p>
        </p:txBody>
      </p:sp>
    </p:spTree>
  </p:cSld>
  <p:clrMapOvr>
    <a:masterClrMapping/>
  </p:clrMapOvr>
  <p:transition>
    <p:cu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5360" y="228600"/>
            <a:ext cx="8430040" cy="1371600"/>
          </a:xfrm>
        </p:spPr>
        <p:txBody>
          <a:bodyPr>
            <a:normAutofit fontScale="90000"/>
          </a:bodyPr>
          <a:lstStyle/>
          <a:p>
            <a:r>
              <a:rPr lang="en-US" sz="5400" b="1" i="1" dirty="0"/>
              <a:t>San Diego County’s Climate Action Plan Misadventures</a:t>
            </a:r>
            <a:endParaRPr lang="en-US" sz="5400" dirty="0"/>
          </a:p>
        </p:txBody>
      </p:sp>
      <p:sp>
        <p:nvSpPr>
          <p:cNvPr id="5" name="Footer Placeholder 4"/>
          <p:cNvSpPr>
            <a:spLocks noGrp="1"/>
          </p:cNvSpPr>
          <p:nvPr>
            <p:ph type="ftr" sz="quarter" idx="11"/>
          </p:nvPr>
        </p:nvSpPr>
        <p:spPr/>
        <p:txBody>
          <a:bodyPr/>
          <a:lstStyle/>
          <a:p>
            <a:r>
              <a:rPr lang="fr-FR"/>
              <a:t>EUEC 2021</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65</a:t>
            </a:fld>
            <a:endParaRPr lang="en-US" dirty="0"/>
          </a:p>
        </p:txBody>
      </p:sp>
      <p:sp>
        <p:nvSpPr>
          <p:cNvPr id="8" name="Title 1"/>
          <p:cNvSpPr txBox="1">
            <a:spLocks/>
          </p:cNvSpPr>
          <p:nvPr/>
        </p:nvSpPr>
        <p:spPr>
          <a:xfrm>
            <a:off x="566530" y="533400"/>
            <a:ext cx="8153400" cy="1828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9" name="TextBox 8"/>
          <p:cNvSpPr txBox="1"/>
          <p:nvPr/>
        </p:nvSpPr>
        <p:spPr>
          <a:xfrm>
            <a:off x="228600" y="1752600"/>
            <a:ext cx="8915400" cy="5016758"/>
          </a:xfrm>
          <a:prstGeom prst="rect">
            <a:avLst/>
          </a:prstGeom>
          <a:noFill/>
        </p:spPr>
        <p:txBody>
          <a:bodyPr wrap="square" rtlCol="0">
            <a:spAutoFit/>
          </a:bodyPr>
          <a:lstStyle/>
          <a:p>
            <a:pPr marL="742950" indent="-742950">
              <a:lnSpc>
                <a:spcPts val="3200"/>
              </a:lnSpc>
              <a:spcBef>
                <a:spcPts val="1200"/>
              </a:spcBef>
              <a:spcAft>
                <a:spcPts val="1200"/>
              </a:spcAft>
              <a:buFont typeface="Arial" panose="020B0604020202020204" pitchFamily="34" charset="0"/>
              <a:buChar char="•"/>
            </a:pPr>
            <a:r>
              <a:rPr lang="en-US" sz="2800" dirty="0"/>
              <a:t>The Sierra Club proposed Dividend-Account parking, as a demonstration project for County employees</a:t>
            </a:r>
          </a:p>
          <a:p>
            <a:pPr marL="742950" indent="-742950">
              <a:lnSpc>
                <a:spcPts val="3200"/>
              </a:lnSpc>
              <a:spcBef>
                <a:spcPts val="1200"/>
              </a:spcBef>
              <a:spcAft>
                <a:spcPts val="1200"/>
              </a:spcAft>
              <a:buFont typeface="Arial" panose="020B0604020202020204" pitchFamily="34" charset="0"/>
              <a:buChar char="•"/>
            </a:pPr>
            <a:r>
              <a:rPr lang="en-US" sz="2800" dirty="0"/>
              <a:t>The County argued it was infeasible</a:t>
            </a:r>
          </a:p>
          <a:p>
            <a:pPr marL="742950" indent="-742950">
              <a:lnSpc>
                <a:spcPts val="3200"/>
              </a:lnSpc>
              <a:spcBef>
                <a:spcPts val="1200"/>
              </a:spcBef>
              <a:spcAft>
                <a:spcPts val="1200"/>
              </a:spcAft>
              <a:buFont typeface="Arial" panose="020B0604020202020204" pitchFamily="34" charset="0"/>
              <a:buChar char="•"/>
            </a:pPr>
            <a:r>
              <a:rPr lang="en-US" sz="2800" dirty="0"/>
              <a:t>Superior Court Judge Taylor ruled that the County failed to show it was infeasible</a:t>
            </a:r>
          </a:p>
          <a:p>
            <a:pPr marL="742950" indent="-742950">
              <a:lnSpc>
                <a:spcPts val="3200"/>
              </a:lnSpc>
              <a:spcBef>
                <a:spcPts val="1200"/>
              </a:spcBef>
              <a:spcAft>
                <a:spcPts val="1200"/>
              </a:spcAft>
              <a:buFont typeface="Arial" panose="020B0604020202020204" pitchFamily="34" charset="0"/>
              <a:buChar char="•"/>
            </a:pPr>
            <a:r>
              <a:rPr lang="en-US" sz="2800" dirty="0"/>
              <a:t>The County appealed on a 3-2 vote</a:t>
            </a:r>
          </a:p>
          <a:p>
            <a:pPr marL="742950" indent="-742950">
              <a:lnSpc>
                <a:spcPts val="3200"/>
              </a:lnSpc>
              <a:spcBef>
                <a:spcPts val="1200"/>
              </a:spcBef>
              <a:spcAft>
                <a:spcPts val="1200"/>
              </a:spcAft>
              <a:buFont typeface="Arial" panose="020B0604020202020204" pitchFamily="34" charset="0"/>
              <a:buChar char="•"/>
            </a:pPr>
            <a:r>
              <a:rPr lang="en-US" sz="2800" dirty="0"/>
              <a:t>This is the 2</a:t>
            </a:r>
            <a:r>
              <a:rPr lang="en-US" sz="2800" baseline="30000" dirty="0"/>
              <a:t>nd</a:t>
            </a:r>
            <a:r>
              <a:rPr lang="en-US" sz="2800" dirty="0"/>
              <a:t> failed CAP for the County. The first was ordered rescinded on the same issue and resulted in a published Appellant Court Ruling </a:t>
            </a:r>
          </a:p>
        </p:txBody>
      </p:sp>
    </p:spTree>
    <p:extLst>
      <p:ext uri="{BB962C8B-B14F-4D97-AF65-F5344CB8AC3E}">
        <p14:creationId xmlns:p14="http://schemas.microsoft.com/office/powerpoint/2010/main" val="1184655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688" y="76200"/>
            <a:ext cx="8229600" cy="687014"/>
          </a:xfrm>
        </p:spPr>
        <p:txBody>
          <a:bodyPr>
            <a:noAutofit/>
          </a:bodyPr>
          <a:lstStyle/>
          <a:p>
            <a:r>
              <a:rPr lang="en-US" b="1" dirty="0"/>
              <a:t>Motivation for Change, 2 of 4</a:t>
            </a:r>
          </a:p>
        </p:txBody>
      </p:sp>
      <p:sp>
        <p:nvSpPr>
          <p:cNvPr id="3" name="Content Placeholder 2"/>
          <p:cNvSpPr>
            <a:spLocks noGrp="1"/>
          </p:cNvSpPr>
          <p:nvPr>
            <p:ph idx="1"/>
          </p:nvPr>
        </p:nvSpPr>
        <p:spPr>
          <a:xfrm>
            <a:off x="320040" y="762000"/>
            <a:ext cx="8458200" cy="990600"/>
          </a:xfrm>
        </p:spPr>
        <p:txBody>
          <a:bodyPr>
            <a:normAutofit fontScale="92500" lnSpcReduction="10000"/>
          </a:bodyPr>
          <a:lstStyle/>
          <a:p>
            <a:r>
              <a:rPr lang="en-US" sz="3500" b="1" i="1" dirty="0"/>
              <a:t>Fleet Efficiency </a:t>
            </a:r>
            <a:r>
              <a:rPr lang="en-US" sz="3500" b="1" i="1" dirty="0">
                <a:solidFill>
                  <a:srgbClr val="FF0000"/>
                </a:solidFill>
              </a:rPr>
              <a:t>Will Not Come Soon Enough</a:t>
            </a:r>
            <a:r>
              <a:rPr lang="en-US" sz="3500" b="1" i="1" dirty="0"/>
              <a:t>, as shown in this peer-reviewed report:</a:t>
            </a:r>
          </a:p>
          <a:p>
            <a:endParaRPr lang="en-US" dirty="0"/>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dirty="0"/>
          </a:p>
        </p:txBody>
      </p:sp>
      <p:sp>
        <p:nvSpPr>
          <p:cNvPr id="7" name="TextBox 2"/>
          <p:cNvSpPr txBox="1">
            <a:spLocks noChangeArrowheads="1"/>
          </p:cNvSpPr>
          <p:nvPr/>
        </p:nvSpPr>
        <p:spPr bwMode="auto">
          <a:xfrm>
            <a:off x="1886712" y="1828800"/>
            <a:ext cx="5687568" cy="954107"/>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28575">
            <a:solidFill>
              <a:schemeClr val="tx1"/>
            </a:solidFill>
          </a:ln>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ts val="1800"/>
              </a:spcBef>
              <a:buFont typeface="Arial" pitchFamily="34" charset="0"/>
              <a:buNone/>
            </a:pPr>
            <a:r>
              <a:rPr lang="en-US" altLang="en-US" sz="2800" b="1" u="sng" dirty="0"/>
              <a:t>2020 Air &amp; Waste Management Association (AWMA) Report</a:t>
            </a:r>
            <a:endParaRPr lang="en-US" altLang="en-US" b="1" i="1" dirty="0">
              <a:solidFill>
                <a:srgbClr val="7030A0"/>
              </a:solidFill>
            </a:endParaRPr>
          </a:p>
        </p:txBody>
      </p:sp>
      <p:sp>
        <p:nvSpPr>
          <p:cNvPr id="8" name="Content Placeholder 2"/>
          <p:cNvSpPr txBox="1">
            <a:spLocks/>
          </p:cNvSpPr>
          <p:nvPr/>
        </p:nvSpPr>
        <p:spPr>
          <a:xfrm>
            <a:off x="4440936" y="5638800"/>
            <a:ext cx="4322064" cy="102559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2800" b="1" dirty="0">
                <a:solidFill>
                  <a:srgbClr val="7030A0"/>
                </a:solidFill>
              </a:rPr>
              <a:t>*</a:t>
            </a:r>
            <a:r>
              <a:rPr lang="en-US" sz="2600" b="1" dirty="0"/>
              <a:t>Available upon request from mike_bullock@earthlink.net</a:t>
            </a:r>
          </a:p>
        </p:txBody>
      </p:sp>
      <p:sp>
        <p:nvSpPr>
          <p:cNvPr id="9" name="TextBox 2"/>
          <p:cNvSpPr txBox="1">
            <a:spLocks noChangeArrowheads="1"/>
          </p:cNvSpPr>
          <p:nvPr/>
        </p:nvSpPr>
        <p:spPr bwMode="auto">
          <a:xfrm>
            <a:off x="914400" y="3084255"/>
            <a:ext cx="7467600" cy="255454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28575">
            <a:solidFill>
              <a:schemeClr val="tx1"/>
            </a:solidFill>
          </a:ln>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buNone/>
            </a:pPr>
            <a:r>
              <a:rPr lang="en-US" sz="4000" b="1" i="1" dirty="0"/>
              <a:t>Deriving </a:t>
            </a:r>
            <a:r>
              <a:rPr lang="en-US" sz="4000" b="1" i="1" dirty="0">
                <a:solidFill>
                  <a:srgbClr val="00B050"/>
                </a:solidFill>
              </a:rPr>
              <a:t>Climate-Stabilizing</a:t>
            </a:r>
            <a:r>
              <a:rPr lang="en-US" sz="4000" b="1" i="1" dirty="0"/>
              <a:t> Solution Sets of </a:t>
            </a:r>
            <a:r>
              <a:rPr lang="en-US" sz="4000" b="1" i="1" u="sng" dirty="0"/>
              <a:t>Fleet-Efficiency</a:t>
            </a:r>
            <a:r>
              <a:rPr lang="en-US" sz="4000" b="1" i="1" dirty="0"/>
              <a:t> and </a:t>
            </a:r>
            <a:r>
              <a:rPr lang="en-US" sz="4000" b="1" i="1" u="sng" dirty="0"/>
              <a:t>Driving-Level</a:t>
            </a:r>
            <a:r>
              <a:rPr lang="en-US" sz="4000" b="1" i="1" dirty="0"/>
              <a:t> </a:t>
            </a:r>
            <a:r>
              <a:rPr lang="en-US" sz="4000" b="1" i="1" dirty="0">
                <a:solidFill>
                  <a:srgbClr val="FF0000"/>
                </a:solidFill>
              </a:rPr>
              <a:t>Requirements</a:t>
            </a:r>
            <a:r>
              <a:rPr lang="en-US" sz="4000" b="1" i="1" dirty="0"/>
              <a:t>, for California Light-Duty Vehicles*</a:t>
            </a:r>
            <a:endParaRPr lang="en-US" altLang="en-US" sz="4000" b="1" i="1" dirty="0">
              <a:solidFill>
                <a:srgbClr val="0070C0"/>
              </a:solidFill>
            </a:endParaRPr>
          </a:p>
        </p:txBody>
      </p:sp>
    </p:spTree>
    <p:extLst>
      <p:ext uri="{BB962C8B-B14F-4D97-AF65-F5344CB8AC3E}">
        <p14:creationId xmlns:p14="http://schemas.microsoft.com/office/powerpoint/2010/main" val="3302312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
            <a:ext cx="8229600" cy="687014"/>
          </a:xfrm>
        </p:spPr>
        <p:txBody>
          <a:bodyPr>
            <a:noAutofit/>
          </a:bodyPr>
          <a:lstStyle/>
          <a:p>
            <a:r>
              <a:rPr lang="en-US" b="1" dirty="0"/>
              <a:t>Motivation for Change, 3 of 4</a:t>
            </a:r>
          </a:p>
        </p:txBody>
      </p:sp>
      <p:sp>
        <p:nvSpPr>
          <p:cNvPr id="4" name="Footer Placeholder 3"/>
          <p:cNvSpPr>
            <a:spLocks noGrp="1"/>
          </p:cNvSpPr>
          <p:nvPr>
            <p:ph type="ftr" sz="quarter" idx="11"/>
          </p:nvPr>
        </p:nvSpPr>
        <p:spPr/>
        <p:txBody>
          <a:bodyPr/>
          <a:lstStyle/>
          <a:p>
            <a:r>
              <a:rPr lang="fr-FR"/>
              <a:t>EUEC 2021</a:t>
            </a:r>
            <a:endParaRPr lang="en-US" dirty="0"/>
          </a:p>
        </p:txBody>
      </p:sp>
      <p:sp>
        <p:nvSpPr>
          <p:cNvPr id="7" name="TextBox 2"/>
          <p:cNvSpPr txBox="1">
            <a:spLocks noChangeArrowheads="1"/>
          </p:cNvSpPr>
          <p:nvPr/>
        </p:nvSpPr>
        <p:spPr bwMode="auto">
          <a:xfrm>
            <a:off x="2133600" y="703874"/>
            <a:ext cx="6352795" cy="46166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28575">
            <a:solidFill>
              <a:schemeClr val="tx1"/>
            </a:solidFill>
          </a:ln>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buFont typeface="Arial" pitchFamily="34" charset="0"/>
              <a:buNone/>
            </a:pPr>
            <a:r>
              <a:rPr lang="en-US" altLang="en-US" sz="2400" b="1" i="1" u="sng" dirty="0"/>
              <a:t>Climate-Stabilizing Requirements, for Four Cases</a:t>
            </a:r>
            <a:endParaRPr lang="en-US" altLang="en-US" sz="2400" b="1" i="1" dirty="0">
              <a:solidFill>
                <a:srgbClr val="0070C0"/>
              </a:solidFill>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596" y="1197553"/>
            <a:ext cx="6781800" cy="5633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2"/>
          <p:cNvSpPr/>
          <p:nvPr/>
        </p:nvSpPr>
        <p:spPr>
          <a:xfrm>
            <a:off x="4576572" y="3490343"/>
            <a:ext cx="990600" cy="6858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053590" y="6066981"/>
            <a:ext cx="2515360" cy="763968"/>
          </a:xfrm>
          <a:prstGeom prst="ellipse">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cxnSp>
        <p:nvCxnSpPr>
          <p:cNvPr id="14" name="Straight Arrow Connector 13"/>
          <p:cNvCxnSpPr/>
          <p:nvPr/>
        </p:nvCxnSpPr>
        <p:spPr>
          <a:xfrm flipH="1">
            <a:off x="5562602" y="2362200"/>
            <a:ext cx="1664206" cy="1295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8" name="Content Placeholder 2"/>
          <p:cNvSpPr txBox="1">
            <a:spLocks/>
          </p:cNvSpPr>
          <p:nvPr/>
        </p:nvSpPr>
        <p:spPr>
          <a:xfrm>
            <a:off x="7159752" y="1252508"/>
            <a:ext cx="1831848" cy="2237835"/>
          </a:xfrm>
          <a:prstGeom prst="rect">
            <a:avLst/>
          </a:prstGeom>
          <a:ln w="38100">
            <a:solidFill>
              <a:srgbClr val="FF0000"/>
            </a:solidFill>
          </a:ln>
        </p:spPr>
        <p:style>
          <a:lnRef idx="2">
            <a:schemeClr val="dk1"/>
          </a:lnRef>
          <a:fillRef idx="1">
            <a:schemeClr val="lt1"/>
          </a:fillRef>
          <a:effectRef idx="0">
            <a:schemeClr val="dk1"/>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b="1" dirty="0"/>
              <a:t>Driving as much as we did in 2005 might seem nice, but these % ZEV jumps are not possible</a:t>
            </a:r>
          </a:p>
        </p:txBody>
      </p:sp>
      <p:sp>
        <p:nvSpPr>
          <p:cNvPr id="19" name="Content Placeholder 2"/>
          <p:cNvSpPr txBox="1">
            <a:spLocks/>
          </p:cNvSpPr>
          <p:nvPr/>
        </p:nvSpPr>
        <p:spPr>
          <a:xfrm>
            <a:off x="7342632" y="3657600"/>
            <a:ext cx="1664208" cy="2636948"/>
          </a:xfrm>
          <a:prstGeom prst="rect">
            <a:avLst/>
          </a:prstGeom>
          <a:ln w="38100">
            <a:solidFill>
              <a:srgbClr val="7030A0"/>
            </a:solidFill>
          </a:ln>
        </p:spPr>
        <p:style>
          <a:lnRef idx="2">
            <a:schemeClr val="dk1"/>
          </a:lnRef>
          <a:fillRef idx="1">
            <a:schemeClr val="lt1"/>
          </a:fillRef>
          <a:effectRef idx="0">
            <a:schemeClr val="dk1"/>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600" b="1" dirty="0"/>
              <a:t>Air Resources Board Mary Nichols has a nice electrification schedule but it would require a </a:t>
            </a:r>
            <a:r>
              <a:rPr lang="en-US" sz="1600" b="1" u="sng" dirty="0">
                <a:solidFill>
                  <a:srgbClr val="7030A0"/>
                </a:solidFill>
              </a:rPr>
              <a:t>very difficult  reduction in driving.</a:t>
            </a:r>
          </a:p>
        </p:txBody>
      </p:sp>
      <p:cxnSp>
        <p:nvCxnSpPr>
          <p:cNvPr id="20" name="Straight Arrow Connector 19"/>
          <p:cNvCxnSpPr/>
          <p:nvPr/>
        </p:nvCxnSpPr>
        <p:spPr>
          <a:xfrm flipH="1">
            <a:off x="6547106" y="5660246"/>
            <a:ext cx="780286" cy="631046"/>
          </a:xfrm>
          <a:prstGeom prst="straightConnector1">
            <a:avLst/>
          </a:prstGeom>
          <a:ln w="38100">
            <a:solidFill>
              <a:srgbClr val="7030A0"/>
            </a:solidFill>
            <a:tailEnd type="arrow"/>
          </a:ln>
        </p:spPr>
        <p:style>
          <a:lnRef idx="1">
            <a:schemeClr val="accent2"/>
          </a:lnRef>
          <a:fillRef idx="0">
            <a:schemeClr val="accent2"/>
          </a:fillRef>
          <a:effectRef idx="0">
            <a:schemeClr val="accent2"/>
          </a:effectRef>
          <a:fontRef idx="minor">
            <a:schemeClr val="tx1"/>
          </a:fontRef>
        </p:style>
      </p:cxnSp>
      <p:sp>
        <p:nvSpPr>
          <p:cNvPr id="23" name="Content Placeholder 2"/>
          <p:cNvSpPr txBox="1">
            <a:spLocks/>
          </p:cNvSpPr>
          <p:nvPr/>
        </p:nvSpPr>
        <p:spPr>
          <a:xfrm>
            <a:off x="137159" y="934706"/>
            <a:ext cx="1844042" cy="817894"/>
          </a:xfrm>
          <a:prstGeom prst="rect">
            <a:avLst/>
          </a:prstGeom>
          <a:ln w="38100">
            <a:solidFill>
              <a:srgbClr val="7030A0"/>
            </a:solidFill>
          </a:ln>
        </p:spPr>
        <p:style>
          <a:lnRef idx="2">
            <a:schemeClr val="dk1"/>
          </a:lnRef>
          <a:fillRef idx="1">
            <a:schemeClr val="lt1"/>
          </a:fillRef>
          <a:effectRef idx="0">
            <a:schemeClr val="dk1"/>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400" b="1" dirty="0">
                <a:solidFill>
                  <a:srgbClr val="7030A0"/>
                </a:solidFill>
              </a:rPr>
              <a:t>Difficult but possible</a:t>
            </a:r>
          </a:p>
        </p:txBody>
      </p:sp>
      <p:cxnSp>
        <p:nvCxnSpPr>
          <p:cNvPr id="25" name="Straight Arrow Connector 24"/>
          <p:cNvCxnSpPr/>
          <p:nvPr/>
        </p:nvCxnSpPr>
        <p:spPr>
          <a:xfrm>
            <a:off x="719328" y="1752600"/>
            <a:ext cx="1566672" cy="1905000"/>
          </a:xfrm>
          <a:prstGeom prst="straightConnector1">
            <a:avLst/>
          </a:prstGeom>
          <a:ln w="38100">
            <a:solidFill>
              <a:srgbClr val="7030A0"/>
            </a:solidFill>
            <a:tailEnd type="arrow"/>
          </a:ln>
        </p:spPr>
        <p:style>
          <a:lnRef idx="1">
            <a:schemeClr val="accent2"/>
          </a:lnRef>
          <a:fillRef idx="0">
            <a:schemeClr val="accent2"/>
          </a:fillRef>
          <a:effectRef idx="0">
            <a:schemeClr val="accent2"/>
          </a:effectRef>
          <a:fontRef idx="minor">
            <a:schemeClr val="tx1"/>
          </a:fontRef>
        </p:style>
      </p:cxnSp>
      <p:cxnSp>
        <p:nvCxnSpPr>
          <p:cNvPr id="28" name="Straight Arrow Connector 27"/>
          <p:cNvCxnSpPr/>
          <p:nvPr/>
        </p:nvCxnSpPr>
        <p:spPr>
          <a:xfrm>
            <a:off x="719328" y="1752599"/>
            <a:ext cx="1566672" cy="4419601"/>
          </a:xfrm>
          <a:prstGeom prst="straightConnector1">
            <a:avLst/>
          </a:prstGeom>
          <a:ln w="38100">
            <a:solidFill>
              <a:srgbClr val="7030A0"/>
            </a:solidFill>
            <a:tailEnd type="arrow"/>
          </a:ln>
        </p:spPr>
        <p:style>
          <a:lnRef idx="1">
            <a:schemeClr val="accent2"/>
          </a:lnRef>
          <a:fillRef idx="0">
            <a:schemeClr val="accent2"/>
          </a:fillRef>
          <a:effectRef idx="0">
            <a:schemeClr val="accent2"/>
          </a:effectRef>
          <a:fontRef idx="minor">
            <a:schemeClr val="tx1"/>
          </a:fontRef>
        </p:style>
      </p:cxnSp>
      <p:sp>
        <p:nvSpPr>
          <p:cNvPr id="29" name="Oval 28"/>
          <p:cNvSpPr/>
          <p:nvPr/>
        </p:nvSpPr>
        <p:spPr>
          <a:xfrm rot="438224">
            <a:off x="2136094" y="3384414"/>
            <a:ext cx="2288212" cy="1444001"/>
          </a:xfrm>
          <a:prstGeom prst="ellipse">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39" name="Oval 38"/>
          <p:cNvSpPr/>
          <p:nvPr/>
        </p:nvSpPr>
        <p:spPr>
          <a:xfrm>
            <a:off x="1925954" y="1404010"/>
            <a:ext cx="2798445" cy="577190"/>
          </a:xfrm>
          <a:prstGeom prst="ellipse">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3770582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7014"/>
          </a:xfrm>
        </p:spPr>
        <p:txBody>
          <a:bodyPr>
            <a:noAutofit/>
          </a:bodyPr>
          <a:lstStyle/>
          <a:p>
            <a:r>
              <a:rPr lang="en-US" sz="4800" b="1" dirty="0"/>
              <a:t>Motivation for Change, 4 of 4</a:t>
            </a:r>
          </a:p>
        </p:txBody>
      </p:sp>
      <p:sp>
        <p:nvSpPr>
          <p:cNvPr id="3" name="Content Placeholder 2"/>
          <p:cNvSpPr>
            <a:spLocks noGrp="1"/>
          </p:cNvSpPr>
          <p:nvPr>
            <p:ph idx="1"/>
          </p:nvPr>
        </p:nvSpPr>
        <p:spPr>
          <a:xfrm>
            <a:off x="457200" y="914400"/>
            <a:ext cx="8153400" cy="838200"/>
          </a:xfrm>
          <a:solidFill>
            <a:schemeClr val="accent6">
              <a:lumMod val="20000"/>
              <a:lumOff val="80000"/>
            </a:schemeClr>
          </a:solidFill>
        </p:spPr>
        <p:style>
          <a:lnRef idx="2">
            <a:schemeClr val="dk1"/>
          </a:lnRef>
          <a:fillRef idx="1">
            <a:schemeClr val="lt1"/>
          </a:fillRef>
          <a:effectRef idx="0">
            <a:schemeClr val="dk1"/>
          </a:effectRef>
          <a:fontRef idx="minor">
            <a:schemeClr val="dk1"/>
          </a:fontRef>
        </p:style>
        <p:txBody>
          <a:bodyPr>
            <a:noAutofit/>
          </a:bodyPr>
          <a:lstStyle/>
          <a:p>
            <a:pPr marL="0" indent="0" algn="ctr">
              <a:buNone/>
            </a:pPr>
            <a:r>
              <a:rPr lang="en-US" sz="2800" b="1" dirty="0"/>
              <a:t>Requirements to Achieve the Needed </a:t>
            </a:r>
            <a:r>
              <a:rPr lang="en-US" sz="2800" b="1" dirty="0">
                <a:solidFill>
                  <a:srgbClr val="FF0000"/>
                </a:solidFill>
              </a:rPr>
              <a:t>32% Reduction </a:t>
            </a:r>
            <a:r>
              <a:rPr lang="en-US" sz="2800" b="1" dirty="0"/>
              <a:t>in Per-Capita Driving, With Respect to 2005</a:t>
            </a:r>
          </a:p>
        </p:txBody>
      </p:sp>
      <p:sp>
        <p:nvSpPr>
          <p:cNvPr id="4" name="Footer Placeholder 3"/>
          <p:cNvSpPr>
            <a:spLocks noGrp="1"/>
          </p:cNvSpPr>
          <p:nvPr>
            <p:ph type="ftr" sz="quarter" idx="11"/>
          </p:nvPr>
        </p:nvSpPr>
        <p:spPr/>
        <p:txBody>
          <a:bodyPr/>
          <a:lstStyle/>
          <a:p>
            <a:r>
              <a:rPr lang="fr-FR"/>
              <a:t>EUEC 2021</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599" y="1910588"/>
            <a:ext cx="8589049" cy="441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92055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21897</TotalTime>
  <Words>4322</Words>
  <Application>Microsoft Office PowerPoint</Application>
  <PresentationFormat>On-screen Show (4:3)</PresentationFormat>
  <Paragraphs>632</Paragraphs>
  <Slides>65</Slides>
  <Notes>29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65</vt:i4>
      </vt:variant>
    </vt:vector>
  </HeadingPairs>
  <TitlesOfParts>
    <vt:vector size="70" baseType="lpstr">
      <vt:lpstr>Arial</vt:lpstr>
      <vt:lpstr>Bell MT</vt:lpstr>
      <vt:lpstr>Calibri</vt:lpstr>
      <vt:lpstr>Monotype Sorts</vt:lpstr>
      <vt:lpstr>Office Theme</vt:lpstr>
      <vt:lpstr>Eliminating the Harm of Bundled-Cost or Bundled-Benefit Parking  </vt:lpstr>
      <vt:lpstr>A Bundled-Cost Parking System  </vt:lpstr>
      <vt:lpstr>A Bundled-Benefit Parking System  </vt:lpstr>
      <vt:lpstr>Bundled-Cost and Bundled-Benefit systems take money from people without their knowledge or consent. </vt:lpstr>
      <vt:lpstr>Bundled-Cost or Bundled-Benefit systems should be replaced with the DAP Car-Parking system!</vt:lpstr>
      <vt:lpstr>Motivation for Change, 1 of 4</vt:lpstr>
      <vt:lpstr>Motivation for Change, 2 of 4</vt:lpstr>
      <vt:lpstr>Motivation for Change, 3 of 4</vt:lpstr>
      <vt:lpstr>Motivation for Change, 4 of 4</vt:lpstr>
      <vt:lpstr>A System to Eliminate the Harm of Bundled-Benefit Car Parking for City Employees 300 North Coast Highway</vt:lpstr>
      <vt:lpstr>Top-Level Outcomes</vt:lpstr>
      <vt:lpstr>Overview</vt:lpstr>
      <vt:lpstr>Calculations of an  Employee’s Earnings</vt:lpstr>
      <vt:lpstr>“Add In” Payment so Those that Drive Every Day Will Lose No Money Note: This is for an individual employee</vt:lpstr>
      <vt:lpstr>Charge, Earnings, &amp; Add-In, Payment For Each Employee</vt:lpstr>
      <vt:lpstr>Who Gets To Use  Dividend-Account Parking</vt:lpstr>
      <vt:lpstr>Employee Behavior 1 of 2 Employees Must Park in Their Parking Lot if they Drive to Work Measures to Reduce “Cheating” = Parking in the Neighborhood</vt:lpstr>
      <vt:lpstr>Employee Behavior 2 of 2 Employees Must Park in Their Parking Lot if they Drive to Work Measures to Reduce “Cheating” = Parking in the Neighborhood</vt:lpstr>
      <vt:lpstr>Difficult-to-Not-Drive Example Fictional, Simplified Case with Pricing and Payout Considered per Day, Page 1</vt:lpstr>
      <vt:lpstr>Difficult-to-Not-Drive Example Fictional, Simplified Case with Pricing and Payout Considered per Day,  Page 2</vt:lpstr>
      <vt:lpstr>Results of 3 Actions, Including Cash-out Case (#1), Reference Patrick Siegman’s article in Bicycle Pedestrian Federation </vt:lpstr>
      <vt:lpstr>    Cash-Out Results  (11 Locations, 3 Groups, 1995 Dollars)</vt:lpstr>
      <vt:lpstr>Dividend-Account Parking, Oceanside Civic Center Parking Garage  Money Flow Calculations</vt:lpstr>
      <vt:lpstr>Dividend-Account Parking  Money Flow Calculations</vt:lpstr>
      <vt:lpstr>Dividend-Account Parking  Money Flow Calculations</vt:lpstr>
      <vt:lpstr>Dividend-Account Parking  Money Flow Calculations</vt:lpstr>
      <vt:lpstr>Dividend-Account Parking  Money Flow Calculations</vt:lpstr>
      <vt:lpstr>Dividend-Account Parking  Money Flow Calculations</vt:lpstr>
      <vt:lpstr>Dividend-Account Parking  Money Flow Calculations</vt:lpstr>
      <vt:lpstr>Dividend-Account Parking  Money Flow Calculations</vt:lpstr>
      <vt:lpstr>Dividend-Account Parking  Money Flow Calculations</vt:lpstr>
      <vt:lpstr>Dividend-Account Parking  Money Flow Calculations</vt:lpstr>
      <vt:lpstr>Dividend-Account Parking  Money Flow Calculations</vt:lpstr>
      <vt:lpstr>Conclusion 1</vt:lpstr>
      <vt:lpstr>Conclusion 2</vt:lpstr>
      <vt:lpstr>Conclusion 3</vt:lpstr>
      <vt:lpstr> </vt:lpstr>
      <vt:lpstr> </vt:lpstr>
      <vt:lpstr>From the California Democratic Party (CDP) 2018 Platform</vt:lpstr>
      <vt:lpstr> </vt:lpstr>
      <vt:lpstr>Measures to Get 32%</vt:lpstr>
      <vt:lpstr>Climate Literacy</vt:lpstr>
      <vt:lpstr>XXX Implementation Example</vt:lpstr>
      <vt:lpstr>Governor Brown to the Pope:</vt:lpstr>
      <vt:lpstr>Climate Data</vt:lpstr>
      <vt:lpstr>Our Climate Crisis</vt:lpstr>
      <vt:lpstr>Our Climate Crisis</vt:lpstr>
      <vt:lpstr>PowerPoint Presentation</vt:lpstr>
      <vt:lpstr>Motivation for Change</vt:lpstr>
      <vt:lpstr>Goals, 1 of 2</vt:lpstr>
      <vt:lpstr>Goals, 2 of 2</vt:lpstr>
      <vt:lpstr>Definitions and Methods, 1 of 6</vt:lpstr>
      <vt:lpstr>Definitions and Methods 2 of 6</vt:lpstr>
      <vt:lpstr>Definitions and Methods, 3 of 6</vt:lpstr>
      <vt:lpstr>Definitions and Methods, 4 of 6</vt:lpstr>
      <vt:lpstr>Definitions and Methods, 5 of 6</vt:lpstr>
      <vt:lpstr>Definitions and Methods, 6 of 6</vt:lpstr>
      <vt:lpstr>Implementation Plan, 1 of 3</vt:lpstr>
      <vt:lpstr>Implementation Plan, 2 of 3</vt:lpstr>
      <vt:lpstr>Implementation Plan, 3 of 3</vt:lpstr>
      <vt:lpstr>Unbundle Flow Diagram Definitions</vt:lpstr>
      <vt:lpstr>Unbundle Flow Diagram</vt:lpstr>
      <vt:lpstr>     Mike Bullock, 1 of 2</vt:lpstr>
      <vt:lpstr>Mike Bullock, 2 of 2</vt:lpstr>
      <vt:lpstr>San Diego County’s Climate Action Plan Misadventures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Plan to Efficiently and Conveniently Unbundle Car Parking Costs</dc:title>
  <dc:creator>Michael Bullock</dc:creator>
  <cp:lastModifiedBy>Michael Bullock</cp:lastModifiedBy>
  <cp:revision>192</cp:revision>
  <cp:lastPrinted>2019-03-26T03:02:50Z</cp:lastPrinted>
  <dcterms:created xsi:type="dcterms:W3CDTF">2006-08-16T00:00:00Z</dcterms:created>
  <dcterms:modified xsi:type="dcterms:W3CDTF">2021-10-28T01:13:27Z</dcterms:modified>
</cp:coreProperties>
</file>