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1" r:id="rId1"/>
    <p:sldMasterId id="2147483735" r:id="rId2"/>
  </p:sldMasterIdLst>
  <p:notesMasterIdLst>
    <p:notesMasterId r:id="rId23"/>
  </p:notesMasterIdLst>
  <p:sldIdLst>
    <p:sldId id="256" r:id="rId3"/>
    <p:sldId id="310" r:id="rId4"/>
    <p:sldId id="300" r:id="rId5"/>
    <p:sldId id="308" r:id="rId6"/>
    <p:sldId id="292" r:id="rId7"/>
    <p:sldId id="303" r:id="rId8"/>
    <p:sldId id="296" r:id="rId9"/>
    <p:sldId id="297" r:id="rId10"/>
    <p:sldId id="298" r:id="rId11"/>
    <p:sldId id="299" r:id="rId12"/>
    <p:sldId id="305" r:id="rId13"/>
    <p:sldId id="307" r:id="rId14"/>
    <p:sldId id="306" r:id="rId15"/>
    <p:sldId id="289" r:id="rId16"/>
    <p:sldId id="286" r:id="rId17"/>
    <p:sldId id="287" r:id="rId18"/>
    <p:sldId id="288" r:id="rId19"/>
    <p:sldId id="262" r:id="rId20"/>
    <p:sldId id="290" r:id="rId21"/>
    <p:sldId id="277" r:id="rId22"/>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198840769903761E-2"/>
          <c:y val="5.1400554097404495E-2"/>
          <c:w val="0.81952690288713859"/>
          <c:h val="0.85576771653543371"/>
        </c:manualLayout>
      </c:layout>
      <c:bar3DChart>
        <c:barDir val="col"/>
        <c:grouping val="clustered"/>
        <c:varyColors val="0"/>
        <c:ser>
          <c:idx val="0"/>
          <c:order val="0"/>
          <c:spPr>
            <a:solidFill>
              <a:schemeClr val="accent2"/>
            </a:solidFill>
          </c:spPr>
          <c:invertIfNegative val="0"/>
          <c:dPt>
            <c:idx val="0"/>
            <c:invertIfNegative val="0"/>
            <c:bubble3D val="0"/>
            <c:spPr>
              <a:solidFill>
                <a:schemeClr val="tx2"/>
              </a:solidFill>
              <a:ln>
                <a:solidFill>
                  <a:schemeClr val="tx2"/>
                </a:solidFill>
              </a:ln>
            </c:spPr>
          </c:dPt>
          <c:dPt>
            <c:idx val="1"/>
            <c:invertIfNegative val="0"/>
            <c:bubble3D val="0"/>
            <c:spPr>
              <a:solidFill>
                <a:srgbClr val="FF0000"/>
              </a:solidFill>
            </c:spPr>
          </c:dPt>
          <c:val>
            <c:numRef>
              <c:f>Sheet1!$F$21:$G$21</c:f>
              <c:numCache>
                <c:formatCode>General</c:formatCode>
                <c:ptCount val="2"/>
                <c:pt idx="0">
                  <c:v>1</c:v>
                </c:pt>
                <c:pt idx="1">
                  <c:v>72</c:v>
                </c:pt>
              </c:numCache>
            </c:numRef>
          </c:val>
        </c:ser>
        <c:dLbls>
          <c:showLegendKey val="0"/>
          <c:showVal val="0"/>
          <c:showCatName val="0"/>
          <c:showSerName val="0"/>
          <c:showPercent val="0"/>
          <c:showBubbleSize val="0"/>
        </c:dLbls>
        <c:gapWidth val="150"/>
        <c:shape val="cylinder"/>
        <c:axId val="216683992"/>
        <c:axId val="216684384"/>
        <c:axId val="0"/>
      </c:bar3DChart>
      <c:catAx>
        <c:axId val="216683992"/>
        <c:scaling>
          <c:orientation val="minMax"/>
        </c:scaling>
        <c:delete val="0"/>
        <c:axPos val="b"/>
        <c:majorTickMark val="out"/>
        <c:minorTickMark val="none"/>
        <c:tickLblPos val="nextTo"/>
        <c:crossAx val="216684384"/>
        <c:crosses val="autoZero"/>
        <c:auto val="1"/>
        <c:lblAlgn val="ctr"/>
        <c:lblOffset val="100"/>
        <c:noMultiLvlLbl val="0"/>
      </c:catAx>
      <c:valAx>
        <c:axId val="216684384"/>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216683992"/>
        <c:crosses val="autoZero"/>
        <c:crossBetween val="between"/>
      </c:valAx>
      <c:dTable>
        <c:showHorzBorder val="1"/>
        <c:showVertBorder val="1"/>
        <c:showOutline val="1"/>
        <c:showKeys val="1"/>
      </c:dTable>
      <c:spPr>
        <a:noFill/>
        <a:ln w="25400">
          <a:no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a:t>Metric </a:t>
            </a:r>
            <a:r>
              <a:rPr lang="en-US" sz="2800" dirty="0" err="1"/>
              <a:t>Tonnes</a:t>
            </a:r>
            <a:r>
              <a:rPr lang="en-US" sz="2800" dirty="0"/>
              <a:t> </a:t>
            </a:r>
            <a:r>
              <a:rPr lang="en-US" sz="2800" dirty="0" smtClean="0"/>
              <a:t>CO2 </a:t>
            </a:r>
            <a:r>
              <a:rPr lang="en-US" sz="2800" dirty="0"/>
              <a:t>E</a:t>
            </a:r>
            <a:r>
              <a:rPr lang="en-US" sz="2800" dirty="0" smtClean="0"/>
              <a:t>quivalent </a:t>
            </a:r>
            <a:r>
              <a:rPr lang="en-US" sz="2800" dirty="0"/>
              <a:t>(tCO2e) /</a:t>
            </a:r>
            <a:r>
              <a:rPr lang="en-US" sz="2800" dirty="0" smtClean="0"/>
              <a:t>MWH With</a:t>
            </a:r>
            <a:r>
              <a:rPr lang="en-US" sz="2800" baseline="0" dirty="0" smtClean="0"/>
              <a:t> a </a:t>
            </a:r>
            <a:r>
              <a:rPr lang="en-US" sz="2800" dirty="0" smtClean="0"/>
              <a:t>20 year</a:t>
            </a:r>
            <a:r>
              <a:rPr lang="en-US" sz="2800" baseline="0" dirty="0" smtClean="0"/>
              <a:t> GWP</a:t>
            </a:r>
            <a:endParaRPr lang="en-US" sz="2800" dirty="0"/>
          </a:p>
        </c:rich>
      </c:tx>
      <c:layout>
        <c:manualLayout>
          <c:xMode val="edge"/>
          <c:yMode val="edge"/>
          <c:x val="0.120517141881295"/>
          <c:y val="2.4096385542168676E-2"/>
        </c:manualLayout>
      </c:layout>
      <c:overlay val="0"/>
    </c:title>
    <c:autoTitleDeleted val="0"/>
    <c:plotArea>
      <c:layout>
        <c:manualLayout>
          <c:layoutTarget val="inner"/>
          <c:xMode val="edge"/>
          <c:yMode val="edge"/>
          <c:x val="4.8510617308197272E-2"/>
          <c:y val="0.11233943648610191"/>
          <c:w val="0.93281121965915759"/>
          <c:h val="0.84997976156594879"/>
        </c:manualLayout>
      </c:layout>
      <c:barChart>
        <c:barDir val="col"/>
        <c:grouping val="clustered"/>
        <c:varyColors val="0"/>
        <c:ser>
          <c:idx val="0"/>
          <c:order val="0"/>
          <c:tx>
            <c:strRef>
              <c:f>Sheet1!$B$1</c:f>
              <c:strCache>
                <c:ptCount val="1"/>
                <c:pt idx="0">
                  <c:v>Metric Tonnes of CO2 equivalent (tCO2e) /MWH</c:v>
                </c:pt>
              </c:strCache>
            </c:strRef>
          </c:tx>
          <c:spPr>
            <a:solidFill>
              <a:srgbClr val="FF0000"/>
            </a:solidFill>
          </c:spPr>
          <c:invertIfNegative val="0"/>
          <c:dPt>
            <c:idx val="3"/>
            <c:invertIfNegative val="0"/>
            <c:bubble3D val="0"/>
            <c:spPr>
              <a:solidFill>
                <a:schemeClr val="accent1">
                  <a:lumMod val="50000"/>
                </a:schemeClr>
              </a:solidFill>
            </c:spPr>
          </c:dPt>
          <c:dPt>
            <c:idx val="4"/>
            <c:invertIfNegative val="0"/>
            <c:bubble3D val="0"/>
            <c:spPr>
              <a:solidFill>
                <a:schemeClr val="accent1">
                  <a:lumMod val="50000"/>
                </a:schemeClr>
              </a:solidFill>
            </c:spPr>
          </c:dPt>
          <c:cat>
            <c:strRef>
              <c:f>Sheet1!$A$2:$A$6</c:f>
              <c:strCache>
                <c:ptCount val="5"/>
                <c:pt idx="0">
                  <c:v>Coal</c:v>
                </c:pt>
                <c:pt idx="1">
                  <c:v>USA</c:v>
                </c:pt>
                <c:pt idx="2">
                  <c:v>Natgas</c:v>
                </c:pt>
                <c:pt idx="3">
                  <c:v>Wind, Solar, Hydro</c:v>
                </c:pt>
                <c:pt idx="4">
                  <c:v>Waste Methane</c:v>
                </c:pt>
              </c:strCache>
            </c:strRef>
          </c:cat>
          <c:val>
            <c:numRef>
              <c:f>Sheet1!$B$2:$B$6</c:f>
              <c:numCache>
                <c:formatCode>General</c:formatCode>
                <c:ptCount val="5"/>
                <c:pt idx="0">
                  <c:v>-1.1000000000000001</c:v>
                </c:pt>
                <c:pt idx="1">
                  <c:v>-0.67</c:v>
                </c:pt>
                <c:pt idx="2">
                  <c:v>-0.38600000000000001</c:v>
                </c:pt>
                <c:pt idx="3">
                  <c:v>0.67</c:v>
                </c:pt>
                <c:pt idx="4">
                  <c:v>10</c:v>
                </c:pt>
              </c:numCache>
            </c:numRef>
          </c:val>
        </c:ser>
        <c:dLbls>
          <c:showLegendKey val="0"/>
          <c:showVal val="0"/>
          <c:showCatName val="0"/>
          <c:showSerName val="0"/>
          <c:showPercent val="0"/>
          <c:showBubbleSize val="0"/>
        </c:dLbls>
        <c:gapWidth val="150"/>
        <c:axId val="221198480"/>
        <c:axId val="221198872"/>
      </c:barChart>
      <c:catAx>
        <c:axId val="221198480"/>
        <c:scaling>
          <c:orientation val="minMax"/>
        </c:scaling>
        <c:delete val="0"/>
        <c:axPos val="b"/>
        <c:numFmt formatCode="General" sourceLinked="0"/>
        <c:majorTickMark val="out"/>
        <c:minorTickMark val="none"/>
        <c:tickLblPos val="nextTo"/>
        <c:txPr>
          <a:bodyPr/>
          <a:lstStyle/>
          <a:p>
            <a:pPr>
              <a:defRPr b="1"/>
            </a:pPr>
            <a:endParaRPr lang="en-US"/>
          </a:p>
        </c:txPr>
        <c:crossAx val="221198872"/>
        <c:crosses val="autoZero"/>
        <c:auto val="1"/>
        <c:lblAlgn val="ctr"/>
        <c:lblOffset val="100"/>
        <c:noMultiLvlLbl val="0"/>
      </c:catAx>
      <c:valAx>
        <c:axId val="221198872"/>
        <c:scaling>
          <c:orientation val="minMax"/>
        </c:scaling>
        <c:delete val="0"/>
        <c:axPos val="l"/>
        <c:numFmt formatCode="General" sourceLinked="1"/>
        <c:majorTickMark val="out"/>
        <c:minorTickMark val="none"/>
        <c:tickLblPos val="nextTo"/>
        <c:crossAx val="221198480"/>
        <c:crosses val="autoZero"/>
        <c:crossBetween val="between"/>
      </c:valAx>
    </c:plotArea>
    <c:plotVisOnly val="1"/>
    <c:dispBlanksAs val="gap"/>
    <c:showDLblsOverMax val="0"/>
  </c:chart>
  <c:txPr>
    <a:bodyPr/>
    <a:lstStyle/>
    <a:p>
      <a:pPr>
        <a:defRPr sz="16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0.11701</cdr:x>
      <cdr:y>0.87273</cdr:y>
    </cdr:from>
    <cdr:to>
      <cdr:x>0.67742</cdr:x>
      <cdr:y>0.98905</cdr:y>
    </cdr:to>
    <cdr:sp macro="" textlink="">
      <cdr:nvSpPr>
        <cdr:cNvPr id="2" name="TextBox 1"/>
        <cdr:cNvSpPr txBox="1"/>
      </cdr:nvSpPr>
      <cdr:spPr>
        <a:xfrm xmlns:a="http://schemas.openxmlformats.org/drawingml/2006/main">
          <a:off x="552799" y="3657600"/>
          <a:ext cx="2647601" cy="4874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CARBON DIOXIDE 1  </a:t>
          </a:r>
          <a:r>
            <a:rPr lang="en-US" sz="2000" b="1" dirty="0" smtClean="0">
              <a:solidFill>
                <a:srgbClr val="FF0000"/>
              </a:solidFill>
            </a:rPr>
            <a:t>METHANE  72</a:t>
          </a:r>
        </a:p>
        <a:p xmlns:a="http://schemas.openxmlformats.org/drawingml/2006/main">
          <a:endParaRPr lang="en-US" sz="20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cdr:x>
      <cdr:y>0.37017</cdr:y>
    </cdr:from>
    <cdr:to>
      <cdr:x>0.84483</cdr:x>
      <cdr:y>0.41354</cdr:y>
    </cdr:to>
    <cdr:sp macro="" textlink="">
      <cdr:nvSpPr>
        <cdr:cNvPr id="6" name="Right Arrow 5"/>
        <cdr:cNvSpPr/>
      </cdr:nvSpPr>
      <cdr:spPr>
        <a:xfrm xmlns:a="http://schemas.openxmlformats.org/drawingml/2006/main">
          <a:off x="4419599" y="2341171"/>
          <a:ext cx="3048020" cy="27429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solidFill>
              <a:schemeClr val="tx2"/>
            </a:solidFill>
          </a:endParaRPr>
        </a:p>
      </cdr:txBody>
    </cdr:sp>
  </cdr:relSizeAnchor>
  <cdr:relSizeAnchor xmlns:cdr="http://schemas.openxmlformats.org/drawingml/2006/chartDrawing">
    <cdr:from>
      <cdr:x>0.04496</cdr:x>
      <cdr:y>0.89523</cdr:y>
    </cdr:from>
    <cdr:to>
      <cdr:x>0.66073</cdr:x>
      <cdr:y>0.97123</cdr:y>
    </cdr:to>
    <cdr:sp macro="" textlink="">
      <cdr:nvSpPr>
        <cdr:cNvPr id="7" name="TextBox 1"/>
        <cdr:cNvSpPr txBox="1"/>
      </cdr:nvSpPr>
      <cdr:spPr>
        <a:xfrm xmlns:a="http://schemas.openxmlformats.org/drawingml/2006/main">
          <a:off x="437997" y="5891942"/>
          <a:ext cx="5999015" cy="5001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smtClean="0">
              <a:solidFill>
                <a:srgbClr val="FF0000"/>
              </a:solidFill>
            </a:rPr>
            <a:t>Climate Damage:  tCO2e emissions/MWH</a:t>
          </a:r>
          <a:endParaRPr lang="en-US" sz="2400" b="1" dirty="0">
            <a:solidFill>
              <a:srgbClr val="FF0000"/>
            </a:solidFill>
          </a:endParaRPr>
        </a:p>
      </cdr:txBody>
    </cdr:sp>
  </cdr:relSizeAnchor>
  <cdr:relSizeAnchor xmlns:cdr="http://schemas.openxmlformats.org/drawingml/2006/chartDrawing">
    <cdr:from>
      <cdr:x>0.06877</cdr:x>
      <cdr:y>0.23517</cdr:y>
    </cdr:from>
    <cdr:to>
      <cdr:x>0.4916</cdr:x>
      <cdr:y>0.72763</cdr:y>
    </cdr:to>
    <cdr:sp macro="" textlink="">
      <cdr:nvSpPr>
        <cdr:cNvPr id="2" name="TextBox 1"/>
        <cdr:cNvSpPr txBox="1"/>
      </cdr:nvSpPr>
      <cdr:spPr>
        <a:xfrm xmlns:a="http://schemas.openxmlformats.org/drawingml/2006/main">
          <a:off x="669956" y="1547738"/>
          <a:ext cx="4119326" cy="32411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B285637-CEFD-487F-9A53-8DCC4FEF8BD5}" type="datetimeFigureOut">
              <a:rPr lang="en-US" smtClean="0"/>
              <a:t>3/25/2016</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F72EE4AE-A938-47F9-BFD3-ADC621AC63F8}" type="slidenum">
              <a:rPr lang="en-US" smtClean="0"/>
              <a:t>‹#›</a:t>
            </a:fld>
            <a:endParaRPr lang="en-US"/>
          </a:p>
        </p:txBody>
      </p:sp>
    </p:spTree>
    <p:extLst>
      <p:ext uri="{BB962C8B-B14F-4D97-AF65-F5344CB8AC3E}">
        <p14:creationId xmlns:p14="http://schemas.microsoft.com/office/powerpoint/2010/main" val="324830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2EE4AE-A938-47F9-BFD3-ADC621AC63F8}" type="slidenum">
              <a:rPr lang="en-US" smtClean="0"/>
              <a:t>1</a:t>
            </a:fld>
            <a:endParaRPr lang="en-US"/>
          </a:p>
        </p:txBody>
      </p:sp>
    </p:spTree>
    <p:extLst>
      <p:ext uri="{BB962C8B-B14F-4D97-AF65-F5344CB8AC3E}">
        <p14:creationId xmlns:p14="http://schemas.microsoft.com/office/powerpoint/2010/main" val="216579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3289D7-2CAB-4571-ADA0-AB89DB2A5A06}" type="slidenum">
              <a:rPr lang="en-US" smtClean="0"/>
              <a:pPr>
                <a:defRPr/>
              </a:pPr>
              <a:t>7</a:t>
            </a:fld>
            <a:endParaRPr lang="en-US"/>
          </a:p>
        </p:txBody>
      </p:sp>
    </p:spTree>
    <p:extLst>
      <p:ext uri="{BB962C8B-B14F-4D97-AF65-F5344CB8AC3E}">
        <p14:creationId xmlns:p14="http://schemas.microsoft.com/office/powerpoint/2010/main" val="338125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3289D7-2CAB-4571-ADA0-AB89DB2A5A06}" type="slidenum">
              <a:rPr lang="en-US" smtClean="0"/>
              <a:pPr>
                <a:defRPr/>
              </a:pPr>
              <a:t>8</a:t>
            </a:fld>
            <a:endParaRPr lang="en-US"/>
          </a:p>
        </p:txBody>
      </p:sp>
    </p:spTree>
    <p:extLst>
      <p:ext uri="{BB962C8B-B14F-4D97-AF65-F5344CB8AC3E}">
        <p14:creationId xmlns:p14="http://schemas.microsoft.com/office/powerpoint/2010/main" val="385043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10252-FF0D-490A-9DA2-E6D5ED8CACF0}" type="slidenum">
              <a:rPr lang="en-US"/>
              <a:pPr/>
              <a:t>9</a:t>
            </a:fld>
            <a:endParaRPr lang="en-US"/>
          </a:p>
        </p:txBody>
      </p:sp>
      <p:sp>
        <p:nvSpPr>
          <p:cNvPr id="9218" name="Rectangle 2"/>
          <p:cNvSpPr>
            <a:spLocks noGrp="1" noRot="1" noChangeAspect="1" noChangeArrowheads="1" noTextEdit="1"/>
          </p:cNvSpPr>
          <p:nvPr>
            <p:ph type="sldImg"/>
          </p:nvPr>
        </p:nvSpPr>
        <p:spPr>
          <a:xfrm>
            <a:off x="407988" y="696913"/>
            <a:ext cx="6197600" cy="3486150"/>
          </a:xfrm>
          <a:ln/>
        </p:spPr>
      </p:sp>
      <p:sp>
        <p:nvSpPr>
          <p:cNvPr id="9219" name="Rectangle 3"/>
          <p:cNvSpPr>
            <a:spLocks noGrp="1" noChangeArrowheads="1"/>
          </p:cNvSpPr>
          <p:nvPr>
            <p:ph type="body" idx="1"/>
          </p:nvPr>
        </p:nvSpPr>
        <p:spPr>
          <a:xfrm>
            <a:off x="934720" y="4415790"/>
            <a:ext cx="5140960" cy="4183380"/>
          </a:xfrm>
        </p:spPr>
        <p:txBody>
          <a:bodyPr/>
          <a:lstStyle/>
          <a:p>
            <a:r>
              <a:rPr lang="en-US" dirty="0"/>
              <a:t>Buying wind power is the single most important environmental decision you can make. Spending $30 per year on wind is equivalent to planting one-half acre of trees according to the EPA. </a:t>
            </a:r>
          </a:p>
        </p:txBody>
      </p:sp>
    </p:spTree>
    <p:extLst>
      <p:ext uri="{BB962C8B-B14F-4D97-AF65-F5344CB8AC3E}">
        <p14:creationId xmlns:p14="http://schemas.microsoft.com/office/powerpoint/2010/main" val="262144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060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Tree>
    <p:extLst>
      <p:ext uri="{BB962C8B-B14F-4D97-AF65-F5344CB8AC3E}">
        <p14:creationId xmlns:p14="http://schemas.microsoft.com/office/powerpoint/2010/main" val="103058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5503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Tree>
    <p:extLst>
      <p:ext uri="{BB962C8B-B14F-4D97-AF65-F5344CB8AC3E}">
        <p14:creationId xmlns:p14="http://schemas.microsoft.com/office/powerpoint/2010/main" val="2753541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604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Tree>
    <p:extLst>
      <p:ext uri="{BB962C8B-B14F-4D97-AF65-F5344CB8AC3E}">
        <p14:creationId xmlns:p14="http://schemas.microsoft.com/office/powerpoint/2010/main" val="2581881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Tree>
    <p:extLst>
      <p:ext uri="{BB962C8B-B14F-4D97-AF65-F5344CB8AC3E}">
        <p14:creationId xmlns:p14="http://schemas.microsoft.com/office/powerpoint/2010/main" val="701086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Tree>
    <p:extLst>
      <p:ext uri="{BB962C8B-B14F-4D97-AF65-F5344CB8AC3E}">
        <p14:creationId xmlns:p14="http://schemas.microsoft.com/office/powerpoint/2010/main" val="3349137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5092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376501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163179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Tree>
    <p:extLst>
      <p:ext uri="{BB962C8B-B14F-4D97-AF65-F5344CB8AC3E}">
        <p14:creationId xmlns:p14="http://schemas.microsoft.com/office/powerpoint/2010/main" val="1258247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56117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3819728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0847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8281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3955168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451670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1690590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16962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2746023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303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Tree>
    <p:extLst>
      <p:ext uri="{BB962C8B-B14F-4D97-AF65-F5344CB8AC3E}">
        <p14:creationId xmlns:p14="http://schemas.microsoft.com/office/powerpoint/2010/main" val="2098021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1210412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3501181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60938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Tree>
    <p:extLst>
      <p:ext uri="{BB962C8B-B14F-4D97-AF65-F5344CB8AC3E}">
        <p14:creationId xmlns:p14="http://schemas.microsoft.com/office/powerpoint/2010/main" val="427140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609E13D-F7E4-4492-B86C-53582C11D407}" type="slidenum">
              <a:rPr lang="en-US" smtClean="0"/>
              <a:pPr>
                <a:defRPr/>
              </a:pPr>
              <a:t>‹#›</a:t>
            </a:fld>
            <a:endParaRPr lang="en-US"/>
          </a:p>
        </p:txBody>
      </p:sp>
    </p:spTree>
    <p:extLst>
      <p:ext uri="{BB962C8B-B14F-4D97-AF65-F5344CB8AC3E}">
        <p14:creationId xmlns:p14="http://schemas.microsoft.com/office/powerpoint/2010/main" val="132548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189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Tree>
    <p:extLst>
      <p:ext uri="{BB962C8B-B14F-4D97-AF65-F5344CB8AC3E}">
        <p14:creationId xmlns:p14="http://schemas.microsoft.com/office/powerpoint/2010/main" val="90334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Tree>
    <p:extLst>
      <p:ext uri="{BB962C8B-B14F-4D97-AF65-F5344CB8AC3E}">
        <p14:creationId xmlns:p14="http://schemas.microsoft.com/office/powerpoint/2010/main" val="400418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nSpc>
                <a:spcPct val="100000"/>
              </a:lnSpc>
            </a:pPr>
            <a:r>
              <a:rPr lang="en-US" sz="900" strike="noStrike" smtClean="0">
                <a:solidFill>
                  <a:srgbClr val="FFFFFF"/>
                </a:solidFill>
                <a:latin typeface="Calibri"/>
              </a:rPr>
              <a:t>10/28/15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lnSpc>
                <a:spcPct val="100000"/>
              </a:lnSpc>
            </a:pPr>
            <a:fld id="{B69A4067-EB60-4A69-9C2E-B79E29976098}" type="slidenum">
              <a:rPr lang="en-US" sz="1050" strike="noStrike" smtClean="0">
                <a:solidFill>
                  <a:srgbClr val="FFFFFF"/>
                </a:solidFill>
                <a:latin typeface="Calibri"/>
              </a:rPr>
              <a:t>‹#›</a:t>
            </a:fld>
            <a:endParaRPr lang="en-US"/>
          </a:p>
        </p:txBody>
      </p:sp>
    </p:spTree>
    <p:extLst>
      <p:ext uri="{BB962C8B-B14F-4D97-AF65-F5344CB8AC3E}">
        <p14:creationId xmlns:p14="http://schemas.microsoft.com/office/powerpoint/2010/main" val="2859687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3/25/2016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r">
              <a:lnSpc>
                <a:spcPct val="100000"/>
              </a:lnSpc>
            </a:pPr>
            <a:fld id="{B38F58D5-F001-4FA2-A87E-8A8A20EE7325}"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26053548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3/25/2016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r">
              <a:lnSpc>
                <a:spcPct val="100000"/>
              </a:lnSpc>
            </a:pPr>
            <a:fld id="{F4A9F31A-AACD-4476-963A-1516FC563F4B}" type="slidenum">
              <a:rPr lang="en-US" sz="1000" strike="noStrike" smtClean="0">
                <a:solidFill>
                  <a:srgbClr val="FFFFFF"/>
                </a:solidFill>
                <a:latin typeface="Calibri"/>
                <a:ea typeface="Calibri"/>
              </a:rPr>
              <a:t>‹#›</a:t>
            </a:fld>
            <a:endParaRPr lang="en-US"/>
          </a:p>
        </p:txBody>
      </p:sp>
    </p:spTree>
    <p:extLst>
      <p:ext uri="{BB962C8B-B14F-4D97-AF65-F5344CB8AC3E}">
        <p14:creationId xmlns:p14="http://schemas.microsoft.com/office/powerpoint/2010/main" val="36269151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icture 6"/>
          <p:cNvPicPr/>
          <p:nvPr/>
        </p:nvPicPr>
        <p:blipFill>
          <a:blip r:embed="rId3"/>
          <a:stretch/>
        </p:blipFill>
        <p:spPr>
          <a:xfrm>
            <a:off x="3097080" y="551880"/>
            <a:ext cx="5988240" cy="3113280"/>
          </a:xfrm>
          <a:prstGeom prst="rect">
            <a:avLst/>
          </a:prstGeom>
          <a:ln>
            <a:noFill/>
          </a:ln>
        </p:spPr>
      </p:pic>
      <p:sp>
        <p:nvSpPr>
          <p:cNvPr id="170" name="TextShape 1"/>
          <p:cNvSpPr txBox="1"/>
          <p:nvPr/>
        </p:nvSpPr>
        <p:spPr>
          <a:xfrm>
            <a:off x="10534094" y="6459840"/>
            <a:ext cx="1311840" cy="364680"/>
          </a:xfrm>
          <a:prstGeom prst="rect">
            <a:avLst/>
          </a:prstGeom>
          <a:noFill/>
          <a:ln>
            <a:noFill/>
          </a:ln>
        </p:spPr>
        <p:txBody>
          <a:bodyPr anchor="ctr"/>
          <a:lstStyle/>
          <a:p>
            <a:pPr algn="r">
              <a:lnSpc>
                <a:spcPct val="100000"/>
              </a:lnSpc>
            </a:pPr>
            <a:fld id="{7A0AE62C-CC19-4415-8CED-A5A6F0BDBBFE}" type="slidenum">
              <a:rPr lang="en-US" sz="1050" strike="noStrike">
                <a:latin typeface="Calibri"/>
              </a:rPr>
              <a:t>1</a:t>
            </a:fld>
            <a:endParaRPr dirty="0"/>
          </a:p>
        </p:txBody>
      </p:sp>
      <p:sp>
        <p:nvSpPr>
          <p:cNvPr id="171" name="CustomShape 2"/>
          <p:cNvSpPr/>
          <p:nvPr/>
        </p:nvSpPr>
        <p:spPr>
          <a:xfrm>
            <a:off x="483840" y="3686040"/>
            <a:ext cx="10701000" cy="48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b="1" dirty="0" smtClean="0">
                <a:solidFill>
                  <a:srgbClr val="000000"/>
                </a:solidFill>
                <a:latin typeface="Calibri" panose="020F0502020204030204" pitchFamily="34" charset="0"/>
              </a:rPr>
              <a:t>MINE METHANE CAPTURE AND CALIFORNIA CAP AND TRADE</a:t>
            </a:r>
            <a:r>
              <a:rPr lang="en-US" sz="2400" dirty="0" smtClean="0">
                <a:solidFill>
                  <a:srgbClr val="000000"/>
                </a:solidFill>
                <a:latin typeface="Calibri" panose="020F0502020204030204" pitchFamily="34" charset="0"/>
              </a:rPr>
              <a:t>.</a:t>
            </a:r>
            <a:r>
              <a:rPr lang="en-US" sz="2800" strike="noStrike" dirty="0">
                <a:solidFill>
                  <a:srgbClr val="000000"/>
                </a:solidFill>
                <a:latin typeface="Calibri Light"/>
              </a:rPr>
              <a:t>
</a:t>
            </a:r>
            <a:endParaRPr dirty="0"/>
          </a:p>
        </p:txBody>
      </p:sp>
      <p:sp>
        <p:nvSpPr>
          <p:cNvPr id="172" name="CustomShape 3"/>
          <p:cNvSpPr/>
          <p:nvPr/>
        </p:nvSpPr>
        <p:spPr>
          <a:xfrm>
            <a:off x="3213980" y="4471560"/>
            <a:ext cx="4547620" cy="43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3400" strike="noStrike" dirty="0">
                <a:solidFill>
                  <a:srgbClr val="000000"/>
                </a:solidFill>
                <a:latin typeface="Calibri"/>
              </a:rPr>
              <a:t>Vessels  </a:t>
            </a:r>
            <a:r>
              <a:rPr lang="en-US" sz="3400" strike="noStrike" dirty="0" smtClean="0">
                <a:solidFill>
                  <a:srgbClr val="000000"/>
                </a:solidFill>
                <a:latin typeface="Calibri"/>
              </a:rPr>
              <a:t>Coal </a:t>
            </a:r>
            <a:r>
              <a:rPr lang="en-US" sz="3400" strike="noStrike" dirty="0">
                <a:solidFill>
                  <a:srgbClr val="000000"/>
                </a:solidFill>
                <a:latin typeface="Calibri"/>
              </a:rPr>
              <a:t>Gas, Inc.</a:t>
            </a:r>
            <a:endParaRPr sz="3400" dirty="0"/>
          </a:p>
        </p:txBody>
      </p:sp>
      <p:sp>
        <p:nvSpPr>
          <p:cNvPr id="173" name="CustomShape 4"/>
          <p:cNvSpPr/>
          <p:nvPr/>
        </p:nvSpPr>
        <p:spPr>
          <a:xfrm>
            <a:off x="2583360" y="5288760"/>
            <a:ext cx="6501960" cy="117108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trike="noStrike" dirty="0" smtClean="0">
                <a:solidFill>
                  <a:srgbClr val="000000"/>
                </a:solidFill>
                <a:latin typeface="Calibri"/>
              </a:rPr>
              <a:t>2016 Global Methane Institute </a:t>
            </a:r>
          </a:p>
          <a:p>
            <a:pPr algn="ctr">
              <a:lnSpc>
                <a:spcPct val="100000"/>
              </a:lnSpc>
            </a:pPr>
            <a:r>
              <a:rPr lang="en-US" dirty="0" smtClean="0">
                <a:solidFill>
                  <a:srgbClr val="000000"/>
                </a:solidFill>
                <a:latin typeface="Calibri"/>
              </a:rPr>
              <a:t>Washington DC March, 2016</a:t>
            </a:r>
            <a:endParaRPr dirty="0"/>
          </a:p>
        </p:txBody>
      </p:sp>
      <p:sp>
        <p:nvSpPr>
          <p:cNvPr id="174"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658" y="905347"/>
            <a:ext cx="10185148" cy="5493812"/>
          </a:xfrm>
          <a:prstGeom prst="rect">
            <a:avLst/>
          </a:prstGeom>
          <a:noFill/>
        </p:spPr>
        <p:txBody>
          <a:bodyPr wrap="square" rtlCol="0">
            <a:spAutoFit/>
          </a:bodyPr>
          <a:lstStyle/>
          <a:p>
            <a:r>
              <a:rPr lang="en-US" sz="4500" dirty="0"/>
              <a:t>Estimated conversion assumptions</a:t>
            </a:r>
            <a:r>
              <a:rPr lang="en-US" sz="4500" dirty="0" smtClean="0"/>
              <a:t>.</a:t>
            </a:r>
          </a:p>
          <a:p>
            <a:endParaRPr lang="en-US" dirty="0"/>
          </a:p>
          <a:p>
            <a:pPr marL="285750" lvl="0" indent="-285750">
              <a:buFont typeface="Wingdings" panose="05000000000000000000" pitchFamily="2" charset="2"/>
              <a:buChar char="Ø"/>
            </a:pPr>
            <a:r>
              <a:rPr lang="en-US" dirty="0"/>
              <a:t>9,000 cubic feet of methane ≈ 1,000 </a:t>
            </a:r>
            <a:r>
              <a:rPr lang="en-US" dirty="0" err="1"/>
              <a:t>kwhrs</a:t>
            </a:r>
            <a:r>
              <a:rPr lang="en-US" dirty="0"/>
              <a:t>.</a:t>
            </a:r>
            <a:br>
              <a:rPr lang="en-US" dirty="0"/>
            </a:br>
            <a:endParaRPr lang="en-US" dirty="0"/>
          </a:p>
          <a:p>
            <a:pPr marL="285750" lvl="0" indent="-285750">
              <a:buFont typeface="Wingdings" panose="05000000000000000000" pitchFamily="2" charset="2"/>
              <a:buChar char="Ø"/>
            </a:pPr>
            <a:r>
              <a:rPr lang="en-US" dirty="0"/>
              <a:t>1,000 </a:t>
            </a:r>
            <a:r>
              <a:rPr lang="en-US" dirty="0" err="1"/>
              <a:t>kwhr</a:t>
            </a:r>
            <a:r>
              <a:rPr lang="en-US" dirty="0"/>
              <a:t> = 1 MWHR.</a:t>
            </a:r>
            <a:br>
              <a:rPr lang="en-US" dirty="0"/>
            </a:br>
            <a:endParaRPr lang="en-US" dirty="0"/>
          </a:p>
          <a:p>
            <a:pPr marL="285750" lvl="0" indent="-285750">
              <a:buFont typeface="Wingdings" panose="05000000000000000000" pitchFamily="2" charset="2"/>
              <a:buChar char="Ø"/>
            </a:pPr>
            <a:r>
              <a:rPr lang="en-US" dirty="0"/>
              <a:t>1MWHR x 24 hours x 365 days x 90% operating time ≈ 8,000 MWHRs</a:t>
            </a:r>
            <a:br>
              <a:rPr lang="en-US" dirty="0"/>
            </a:br>
            <a:endParaRPr lang="en-US" dirty="0"/>
          </a:p>
          <a:p>
            <a:pPr marL="285750" lvl="0" indent="-285750">
              <a:buFont typeface="Wingdings" panose="05000000000000000000" pitchFamily="2" charset="2"/>
              <a:buChar char="Ø"/>
            </a:pPr>
            <a:r>
              <a:rPr lang="en-US" dirty="0"/>
              <a:t>72 GWP / California GWP of 21 =  3.43</a:t>
            </a:r>
            <a:br>
              <a:rPr lang="en-US" dirty="0"/>
            </a:br>
            <a:endParaRPr lang="en-US" dirty="0"/>
          </a:p>
          <a:p>
            <a:pPr marL="285750" lvl="0" indent="-285750">
              <a:buFont typeface="Wingdings" panose="05000000000000000000" pitchFamily="2" charset="2"/>
              <a:buChar char="Ø"/>
            </a:pPr>
            <a:r>
              <a:rPr lang="en-US" dirty="0"/>
              <a:t>1,000 </a:t>
            </a:r>
            <a:r>
              <a:rPr lang="en-US" dirty="0" err="1"/>
              <a:t>scf</a:t>
            </a:r>
            <a:r>
              <a:rPr lang="en-US" dirty="0"/>
              <a:t> of CH4 = </a:t>
            </a:r>
            <a:r>
              <a:rPr lang="en-US" dirty="0" smtClean="0"/>
              <a:t>0.348 </a:t>
            </a:r>
            <a:r>
              <a:rPr lang="en-US" dirty="0"/>
              <a:t>tCO2e at a GWP of 21</a:t>
            </a:r>
            <a:br>
              <a:rPr lang="en-US" dirty="0"/>
            </a:br>
            <a:endParaRPr lang="en-US" dirty="0"/>
          </a:p>
          <a:p>
            <a:pPr marL="285750" lvl="0" indent="-285750">
              <a:buFont typeface="Wingdings" panose="05000000000000000000" pitchFamily="2" charset="2"/>
              <a:buChar char="Ø"/>
            </a:pPr>
            <a:r>
              <a:rPr lang="en-US" dirty="0"/>
              <a:t>0.348 x 3.43 = 1.19 tCO2e</a:t>
            </a:r>
            <a:br>
              <a:rPr lang="en-US" dirty="0"/>
            </a:br>
            <a:endParaRPr lang="en-US" dirty="0"/>
          </a:p>
          <a:p>
            <a:pPr marL="285750" lvl="0" indent="-285750">
              <a:buFont typeface="Wingdings" panose="05000000000000000000" pitchFamily="2" charset="2"/>
              <a:buChar char="Ø"/>
            </a:pPr>
            <a:r>
              <a:rPr lang="en-US" dirty="0"/>
              <a:t>9mcf of CH4 x 1.19 = 10.71 tCO2e at 20 years.</a:t>
            </a:r>
            <a:br>
              <a:rPr lang="en-US" dirty="0"/>
            </a:br>
            <a:endParaRPr lang="en-US" dirty="0"/>
          </a:p>
          <a:p>
            <a:pPr marL="285750" lvl="0" indent="-285750">
              <a:buFont typeface="Wingdings" panose="05000000000000000000" pitchFamily="2" charset="2"/>
              <a:buChar char="Ø"/>
            </a:pPr>
            <a:r>
              <a:rPr lang="en-US" dirty="0"/>
              <a:t>8,000 MWHRs per year avoids climate damage of  &gt; 80,000 tCO2e.</a:t>
            </a:r>
          </a:p>
          <a:p>
            <a:endParaRPr lang="en-US" dirty="0"/>
          </a:p>
        </p:txBody>
      </p:sp>
      <p:sp>
        <p:nvSpPr>
          <p:cNvPr id="3" name="TextShape 1"/>
          <p:cNvSpPr txBox="1"/>
          <p:nvPr/>
        </p:nvSpPr>
        <p:spPr>
          <a:xfrm>
            <a:off x="10534094" y="6459840"/>
            <a:ext cx="1311840" cy="364680"/>
          </a:xfrm>
          <a:prstGeom prst="rect">
            <a:avLst/>
          </a:prstGeom>
          <a:noFill/>
          <a:ln>
            <a:noFill/>
          </a:ln>
        </p:spPr>
        <p:txBody>
          <a:bodyPr anchor="ctr"/>
          <a:lstStyle/>
          <a:p>
            <a:pPr algn="r">
              <a:lnSpc>
                <a:spcPct val="100000"/>
              </a:lnSpc>
            </a:pPr>
            <a:fld id="{7A0AE62C-CC19-4415-8CED-A5A6F0BDBBFE}" type="slidenum">
              <a:rPr lang="en-US" sz="1050" strike="noStrike" smtClean="0">
                <a:latin typeface="Calibri"/>
              </a:rPr>
              <a:t>10</a:t>
            </a:fld>
            <a:r>
              <a:rPr lang="en-US" sz="1050" strike="noStrike" dirty="0" smtClean="0">
                <a:latin typeface="Calibri"/>
              </a:rPr>
              <a:t>0</a:t>
            </a:r>
            <a:endParaRPr dirty="0"/>
          </a:p>
        </p:txBody>
      </p:sp>
      <p:sp>
        <p:nvSpPr>
          <p:cNvPr id="5"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2271237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2"/>
          <p:cNvSpPr/>
          <p:nvPr/>
        </p:nvSpPr>
        <p:spPr>
          <a:xfrm>
            <a:off x="296454" y="259100"/>
            <a:ext cx="11215440" cy="74970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sz="3600" b="1" strike="noStrike" dirty="0" smtClean="0">
                <a:latin typeface="Calibri"/>
                <a:ea typeface="Calibri"/>
              </a:rPr>
              <a:t>COMPLIANCE CARBON </a:t>
            </a:r>
            <a:r>
              <a:rPr lang="en-US" sz="3600" b="1" strike="noStrike" dirty="0">
                <a:latin typeface="Calibri"/>
                <a:ea typeface="Calibri"/>
              </a:rPr>
              <a:t>MARKET MAKES IT </a:t>
            </a:r>
            <a:r>
              <a:rPr lang="en-US" sz="3600" b="1" strike="noStrike" dirty="0" smtClean="0">
                <a:latin typeface="Calibri"/>
                <a:ea typeface="Calibri"/>
              </a:rPr>
              <a:t>HAPPEN</a:t>
            </a:r>
          </a:p>
          <a:p>
            <a:pPr algn="ctr">
              <a:lnSpc>
                <a:spcPct val="100000"/>
              </a:lnSpc>
            </a:pPr>
            <a:endParaRPr lang="en-US" sz="3600" b="1" dirty="0">
              <a:latin typeface="Calibri"/>
            </a:endParaRPr>
          </a:p>
          <a:p>
            <a:pPr algn="ctr">
              <a:lnSpc>
                <a:spcPct val="100000"/>
              </a:lnSpc>
            </a:pPr>
            <a:endParaRPr b="1" dirty="0"/>
          </a:p>
          <a:p>
            <a:pPr algn="ctr">
              <a:lnSpc>
                <a:spcPct val="100000"/>
              </a:lnSpc>
            </a:pPr>
            <a:endParaRPr b="1" dirty="0"/>
          </a:p>
          <a:p>
            <a:pPr marL="342900" indent="-342900">
              <a:lnSpc>
                <a:spcPct val="100000"/>
              </a:lnSpc>
              <a:buFont typeface="Wingdings" panose="05000000000000000000" pitchFamily="2" charset="2"/>
              <a:buChar char="Ø"/>
            </a:pPr>
            <a:r>
              <a:rPr lang="en-US" sz="2000" dirty="0" smtClean="0"/>
              <a:t>Voluntary Markets insufficient to pay the cost carbon reduction.</a:t>
            </a:r>
          </a:p>
          <a:p>
            <a:pPr marL="342900" indent="-342900">
              <a:lnSpc>
                <a:spcPct val="100000"/>
              </a:lnSpc>
              <a:buFont typeface="Wingdings" panose="05000000000000000000" pitchFamily="2" charset="2"/>
              <a:buChar char="Ø"/>
            </a:pPr>
            <a:endParaRPr lang="en-US" sz="2000" dirty="0"/>
          </a:p>
          <a:p>
            <a:pPr marL="342900" indent="-342900">
              <a:lnSpc>
                <a:spcPct val="100000"/>
              </a:lnSpc>
              <a:buFont typeface="Wingdings" panose="05000000000000000000" pitchFamily="2" charset="2"/>
              <a:buChar char="Ø"/>
            </a:pPr>
            <a:r>
              <a:rPr lang="en-US" sz="2000" dirty="0" smtClean="0"/>
              <a:t>Compliance Markets Work</a:t>
            </a:r>
          </a:p>
          <a:p>
            <a:pPr marL="342900" indent="-342900">
              <a:lnSpc>
                <a:spcPct val="100000"/>
              </a:lnSpc>
              <a:buFont typeface="Wingdings" panose="05000000000000000000" pitchFamily="2" charset="2"/>
              <a:buChar char="Ø"/>
            </a:pPr>
            <a:endParaRPr lang="en-US" sz="2000" dirty="0"/>
          </a:p>
          <a:p>
            <a:pPr marL="342900" indent="-342900">
              <a:lnSpc>
                <a:spcPct val="100000"/>
              </a:lnSpc>
              <a:buFont typeface="Wingdings" panose="05000000000000000000" pitchFamily="2" charset="2"/>
              <a:buChar char="Ø"/>
            </a:pPr>
            <a:r>
              <a:rPr lang="en-US" sz="2000" dirty="0" smtClean="0"/>
              <a:t>Buyers come looking for  us.</a:t>
            </a:r>
          </a:p>
          <a:p>
            <a:pPr marL="342900" indent="-342900">
              <a:lnSpc>
                <a:spcPct val="100000"/>
              </a:lnSpc>
              <a:buFont typeface="Wingdings" panose="05000000000000000000" pitchFamily="2" charset="2"/>
              <a:buChar char="Ø"/>
            </a:pPr>
            <a:endParaRPr lang="en-US" sz="2000" dirty="0"/>
          </a:p>
          <a:p>
            <a:pPr marL="342900" indent="-342900">
              <a:lnSpc>
                <a:spcPct val="100000"/>
              </a:lnSpc>
              <a:buFont typeface="Wingdings" panose="05000000000000000000" pitchFamily="2" charset="2"/>
              <a:buChar char="Ø"/>
            </a:pPr>
            <a:r>
              <a:rPr lang="en-US" sz="2000" dirty="0" smtClean="0"/>
              <a:t>Destruction of methane for carbon offsets avoids electricity generation competition.</a:t>
            </a:r>
          </a:p>
          <a:p>
            <a:pPr marL="342900" indent="-342900">
              <a:lnSpc>
                <a:spcPct val="100000"/>
              </a:lnSpc>
              <a:buFont typeface="Wingdings" panose="05000000000000000000" pitchFamily="2" charset="2"/>
              <a:buChar char="Ø"/>
            </a:pPr>
            <a:endParaRPr lang="en-US" sz="2000" dirty="0" smtClean="0"/>
          </a:p>
          <a:p>
            <a:pPr marL="342900" indent="-342900">
              <a:lnSpc>
                <a:spcPct val="100000"/>
              </a:lnSpc>
              <a:buFont typeface="Wingdings" panose="05000000000000000000" pitchFamily="2" charset="2"/>
              <a:buChar char="Ø"/>
            </a:pPr>
            <a:r>
              <a:rPr lang="en-US" sz="2000" dirty="0" smtClean="0"/>
              <a:t>Electricity market is zero sum game and needs competitive lobbying</a:t>
            </a:r>
            <a:r>
              <a:rPr lang="en-US" sz="2000" dirty="0"/>
              <a:t> </a:t>
            </a:r>
            <a:r>
              <a:rPr lang="en-US" sz="2000" dirty="0" smtClean="0"/>
              <a:t>to grow.</a:t>
            </a:r>
          </a:p>
          <a:p>
            <a:pPr marL="342900" indent="-342900">
              <a:lnSpc>
                <a:spcPct val="100000"/>
              </a:lnSpc>
              <a:buFont typeface="Wingdings" panose="05000000000000000000" pitchFamily="2" charset="2"/>
              <a:buChar char="Ø"/>
            </a:pPr>
            <a:endParaRPr lang="en-US" sz="2000" dirty="0"/>
          </a:p>
          <a:p>
            <a:pPr marL="342900" indent="-342900">
              <a:lnSpc>
                <a:spcPct val="100000"/>
              </a:lnSpc>
              <a:buFont typeface="Wingdings" panose="05000000000000000000" pitchFamily="2" charset="2"/>
              <a:buChar char="Ø"/>
            </a:pPr>
            <a:r>
              <a:rPr lang="en-US" sz="2000" dirty="0" smtClean="0"/>
              <a:t>Natural gas is dead.</a:t>
            </a:r>
          </a:p>
          <a:p>
            <a:pPr marL="342900" indent="-342900" algn="ctr">
              <a:lnSpc>
                <a:spcPct val="100000"/>
              </a:lnSpc>
              <a:buFont typeface="Wingdings" panose="05000000000000000000" pitchFamily="2" charset="2"/>
              <a:buChar char="Ø"/>
            </a:pPr>
            <a:endParaRPr sz="2400" dirty="0"/>
          </a:p>
          <a:p>
            <a:pPr algn="ctr">
              <a:lnSpc>
                <a:spcPct val="100000"/>
              </a:lnSpc>
            </a:pPr>
            <a:endParaRPr dirty="0"/>
          </a:p>
        </p:txBody>
      </p:sp>
      <p:sp>
        <p:nvSpPr>
          <p:cNvPr id="5" name="TextShape 1"/>
          <p:cNvSpPr txBox="1"/>
          <p:nvPr/>
        </p:nvSpPr>
        <p:spPr>
          <a:xfrm>
            <a:off x="10534094" y="6459840"/>
            <a:ext cx="1311840" cy="364680"/>
          </a:xfrm>
          <a:prstGeom prst="rect">
            <a:avLst/>
          </a:prstGeom>
          <a:noFill/>
          <a:ln>
            <a:noFill/>
          </a:ln>
        </p:spPr>
        <p:txBody>
          <a:bodyPr anchor="ctr"/>
          <a:lstStyle/>
          <a:p>
            <a:pPr algn="r">
              <a:lnSpc>
                <a:spcPct val="100000"/>
              </a:lnSpc>
            </a:pPr>
            <a:fld id="{7A0AE62C-CC19-4415-8CED-A5A6F0BDBBFE}" type="slidenum">
              <a:rPr lang="en-US" sz="1050" strike="noStrike" smtClean="0">
                <a:latin typeface="Calibri"/>
              </a:rPr>
              <a:t>11</a:t>
            </a:fld>
            <a:r>
              <a:rPr lang="en-US" sz="1050" strike="noStrike" dirty="0" smtClean="0">
                <a:latin typeface="Calibri"/>
              </a:rPr>
              <a:t>1</a:t>
            </a:r>
            <a:endParaRPr dirty="0"/>
          </a:p>
        </p:txBody>
      </p:sp>
      <p:sp>
        <p:nvSpPr>
          <p:cNvPr id="6"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41015832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17" y="787652"/>
            <a:ext cx="10058040" cy="606581"/>
          </a:xfrm>
        </p:spPr>
        <p:txBody>
          <a:bodyPr>
            <a:noAutofit/>
          </a:bodyPr>
          <a:lstStyle/>
          <a:p>
            <a:pPr algn="ctr"/>
            <a:r>
              <a:rPr lang="en-US" dirty="0" smtClean="0">
                <a:solidFill>
                  <a:schemeClr val="tx1"/>
                </a:solidFill>
              </a:rPr>
              <a:t>END USER OF OFFSETS MOST MOTIVATED</a:t>
            </a:r>
            <a:endParaRPr lang="en-US" dirty="0">
              <a:solidFill>
                <a:schemeClr val="tx1"/>
              </a:solidFill>
            </a:endParaRPr>
          </a:p>
        </p:txBody>
      </p:sp>
      <p:sp>
        <p:nvSpPr>
          <p:cNvPr id="3" name="Text Placeholder 2"/>
          <p:cNvSpPr>
            <a:spLocks noGrp="1"/>
          </p:cNvSpPr>
          <p:nvPr>
            <p:ph idx="1"/>
          </p:nvPr>
        </p:nvSpPr>
        <p:spPr>
          <a:xfrm>
            <a:off x="852836" y="2454904"/>
            <a:ext cx="10058040" cy="4262767"/>
          </a:xfrm>
        </p:spPr>
        <p:txBody>
          <a:bodyPr>
            <a:noAutofit/>
          </a:bodyPr>
          <a:lstStyle/>
          <a:p>
            <a:pPr>
              <a:buClr>
                <a:schemeClr val="tx1"/>
              </a:buClr>
              <a:buFont typeface="Wingdings" panose="05000000000000000000" pitchFamily="2" charset="2"/>
              <a:buChar char="Ø"/>
            </a:pPr>
            <a:r>
              <a:rPr lang="en-US" sz="2400" dirty="0" smtClean="0">
                <a:solidFill>
                  <a:schemeClr val="tx1"/>
                </a:solidFill>
              </a:rPr>
              <a:t>Large Corporations do not want to control your life.</a:t>
            </a:r>
          </a:p>
          <a:p>
            <a:pPr>
              <a:buClr>
                <a:schemeClr val="tx1"/>
              </a:buClr>
              <a:buFont typeface="Wingdings" panose="05000000000000000000" pitchFamily="2" charset="2"/>
              <a:buChar char="Ø"/>
            </a:pPr>
            <a:r>
              <a:rPr lang="en-US" sz="2400" dirty="0" smtClean="0">
                <a:solidFill>
                  <a:schemeClr val="tx1"/>
                </a:solidFill>
              </a:rPr>
              <a:t>They just want the offsets.</a:t>
            </a:r>
          </a:p>
          <a:p>
            <a:pPr>
              <a:buClr>
                <a:schemeClr val="tx1"/>
              </a:buClr>
              <a:buFont typeface="Wingdings" panose="05000000000000000000" pitchFamily="2" charset="2"/>
              <a:buChar char="Ø"/>
            </a:pPr>
            <a:r>
              <a:rPr lang="en-US" sz="2400" dirty="0" smtClean="0">
                <a:solidFill>
                  <a:schemeClr val="tx1"/>
                </a:solidFill>
              </a:rPr>
              <a:t>Their interest is stronger the more established and settled the compliance market becomes.</a:t>
            </a:r>
          </a:p>
          <a:p>
            <a:pPr>
              <a:buClr>
                <a:schemeClr val="tx1"/>
              </a:buClr>
              <a:buFont typeface="Wingdings" panose="05000000000000000000" pitchFamily="2" charset="2"/>
              <a:buChar char="Ø"/>
            </a:pPr>
            <a:r>
              <a:rPr lang="en-US" sz="2400" dirty="0" smtClean="0">
                <a:solidFill>
                  <a:schemeClr val="tx1"/>
                </a:solidFill>
              </a:rPr>
              <a:t>Relationship is as sound as any commercial producer to end user.</a:t>
            </a:r>
          </a:p>
          <a:p>
            <a:pPr>
              <a:buClr>
                <a:schemeClr val="tx1"/>
              </a:buClr>
              <a:buFont typeface="Wingdings" panose="05000000000000000000" pitchFamily="2" charset="2"/>
              <a:buChar char="Ø"/>
            </a:pPr>
            <a:r>
              <a:rPr lang="en-US" sz="2400" dirty="0" smtClean="0">
                <a:solidFill>
                  <a:schemeClr val="tx1"/>
                </a:solidFill>
              </a:rPr>
              <a:t>Reasons to renegotiate and foster relationship.</a:t>
            </a:r>
          </a:p>
          <a:p>
            <a:pPr>
              <a:buClr>
                <a:schemeClr val="tx1"/>
              </a:buClr>
              <a:buFont typeface="Wingdings" panose="05000000000000000000" pitchFamily="2" charset="2"/>
              <a:buChar char="Ø"/>
            </a:pPr>
            <a:r>
              <a:rPr lang="en-US" sz="2400" dirty="0" smtClean="0">
                <a:solidFill>
                  <a:schemeClr val="tx1"/>
                </a:solidFill>
              </a:rPr>
              <a:t>They understand the business.</a:t>
            </a:r>
            <a:endParaRPr lang="en-US" sz="2400" dirty="0">
              <a:solidFill>
                <a:schemeClr val="tx1"/>
              </a:solidFill>
            </a:endParaRPr>
          </a:p>
        </p:txBody>
      </p:sp>
      <p:sp>
        <p:nvSpPr>
          <p:cNvPr id="4" name="TextShape 1"/>
          <p:cNvSpPr txBox="1"/>
          <p:nvPr/>
        </p:nvSpPr>
        <p:spPr>
          <a:xfrm>
            <a:off x="10534094" y="6459840"/>
            <a:ext cx="1311840" cy="364680"/>
          </a:xfrm>
          <a:prstGeom prst="rect">
            <a:avLst/>
          </a:prstGeom>
          <a:noFill/>
          <a:ln>
            <a:noFill/>
          </a:ln>
        </p:spPr>
        <p:txBody>
          <a:bodyPr anchor="ctr"/>
          <a:lstStyle/>
          <a:p>
            <a:pPr algn="r">
              <a:lnSpc>
                <a:spcPct val="100000"/>
              </a:lnSpc>
            </a:pPr>
            <a:fld id="{7A0AE62C-CC19-4415-8CED-A5A6F0BDBBFE}" type="slidenum">
              <a:rPr lang="en-US" sz="1050" strike="noStrike" smtClean="0">
                <a:latin typeface="Calibri"/>
              </a:rPr>
              <a:t>12</a:t>
            </a:fld>
            <a:r>
              <a:rPr lang="en-US" sz="1050" strike="noStrike" dirty="0" smtClean="0">
                <a:latin typeface="Calibri"/>
              </a:rPr>
              <a:t>2</a:t>
            </a:r>
            <a:endParaRPr dirty="0"/>
          </a:p>
        </p:txBody>
      </p:sp>
      <p:sp>
        <p:nvSpPr>
          <p:cNvPr id="5"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2459930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2"/>
          <p:cNvSpPr txBox="1"/>
          <p:nvPr/>
        </p:nvSpPr>
        <p:spPr>
          <a:xfrm>
            <a:off x="360360" y="285960"/>
            <a:ext cx="11055600" cy="753120"/>
          </a:xfrm>
          <a:prstGeom prst="rect">
            <a:avLst/>
          </a:prstGeom>
          <a:noFill/>
          <a:ln w="12600">
            <a:noFill/>
          </a:ln>
        </p:spPr>
        <p:txBody>
          <a:bodyPr lIns="45720" tIns="45000" rIns="45720" bIns="45000" anchor="b"/>
          <a:lstStyle/>
          <a:p>
            <a:pPr algn="ctr">
              <a:lnSpc>
                <a:spcPct val="100000"/>
              </a:lnSpc>
            </a:pPr>
            <a:r>
              <a:rPr lang="en-US" sz="3700" b="1" dirty="0" smtClean="0">
                <a:solidFill>
                  <a:srgbClr val="000000"/>
                </a:solidFill>
                <a:latin typeface="Calibri Light"/>
                <a:ea typeface="Calibri Light"/>
              </a:rPr>
              <a:t>Investors Do Not Understand Industry</a:t>
            </a:r>
            <a:r>
              <a:rPr lang="en-US" sz="3700" b="1" strike="noStrike" dirty="0" smtClean="0">
                <a:solidFill>
                  <a:srgbClr val="000000"/>
                </a:solidFill>
                <a:latin typeface="Calibri Light"/>
                <a:ea typeface="Calibri Light"/>
              </a:rPr>
              <a:t>.</a:t>
            </a:r>
            <a:endParaRPr b="1" dirty="0"/>
          </a:p>
        </p:txBody>
      </p:sp>
      <p:sp>
        <p:nvSpPr>
          <p:cNvPr id="184" name="CustomShape 4"/>
          <p:cNvSpPr/>
          <p:nvPr/>
        </p:nvSpPr>
        <p:spPr>
          <a:xfrm>
            <a:off x="649920" y="700560"/>
            <a:ext cx="9768960" cy="596279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endParaRPr dirty="0"/>
          </a:p>
          <a:p>
            <a:pPr algn="ctr">
              <a:lnSpc>
                <a:spcPct val="100000"/>
              </a:lnSpc>
            </a:pPr>
            <a:endParaRPr dirty="0"/>
          </a:p>
          <a:p>
            <a:pPr algn="ctr">
              <a:lnSpc>
                <a:spcPct val="100000"/>
              </a:lnSpc>
            </a:pPr>
            <a:r>
              <a:rPr lang="en-US" sz="2400" dirty="0" smtClean="0">
                <a:latin typeface="Calibri"/>
              </a:rPr>
              <a:t>"Tax credits, right?”</a:t>
            </a:r>
            <a:endParaRPr lang="en-US" sz="2400" dirty="0">
              <a:latin typeface="Calibri"/>
            </a:endParaRPr>
          </a:p>
          <a:p>
            <a:pPr algn="ctr">
              <a:lnSpc>
                <a:spcPct val="100000"/>
              </a:lnSpc>
            </a:pPr>
            <a:r>
              <a:rPr lang="en-US" sz="2400" dirty="0">
                <a:latin typeface="Calibri"/>
              </a:rPr>
              <a:t>P</a:t>
            </a:r>
            <a:r>
              <a:rPr lang="en-US" sz="2400" dirty="0" smtClean="0">
                <a:latin typeface="Calibri"/>
              </a:rPr>
              <a:t>eople are paying you so they can keep polluting?!</a:t>
            </a:r>
            <a:endParaRPr lang="en-US" sz="2400" dirty="0">
              <a:latin typeface="Calibri"/>
            </a:endParaRPr>
          </a:p>
          <a:p>
            <a:pPr algn="ctr">
              <a:lnSpc>
                <a:spcPct val="100000"/>
              </a:lnSpc>
            </a:pPr>
            <a:r>
              <a:rPr lang="en-US" sz="2400" dirty="0" smtClean="0">
                <a:latin typeface="Calibri"/>
              </a:rPr>
              <a:t>You are subsidizing dirty industry.</a:t>
            </a:r>
            <a:endParaRPr lang="en-US" sz="2400" dirty="0">
              <a:latin typeface="Calibri"/>
            </a:endParaRPr>
          </a:p>
          <a:p>
            <a:pPr algn="ctr">
              <a:lnSpc>
                <a:spcPct val="100000"/>
              </a:lnSpc>
            </a:pPr>
            <a:r>
              <a:rPr lang="en-US" sz="2400" dirty="0" smtClean="0">
                <a:latin typeface="Calibri"/>
              </a:rPr>
              <a:t>California is paying you to reduce pollution not even in their state!</a:t>
            </a:r>
            <a:endParaRPr lang="en-US" sz="2400" dirty="0">
              <a:latin typeface="Calibri"/>
            </a:endParaRPr>
          </a:p>
          <a:p>
            <a:pPr algn="ctr">
              <a:lnSpc>
                <a:spcPct val="100000"/>
              </a:lnSpc>
            </a:pPr>
            <a:r>
              <a:rPr lang="en-US" sz="2400" dirty="0" smtClean="0">
                <a:latin typeface="Calibri"/>
              </a:rPr>
              <a:t>Have you done this before?</a:t>
            </a:r>
            <a:endParaRPr lang="en-US" sz="2400" dirty="0">
              <a:latin typeface="Calibri"/>
            </a:endParaRPr>
          </a:p>
          <a:p>
            <a:pPr algn="ctr">
              <a:lnSpc>
                <a:spcPct val="100000"/>
              </a:lnSpc>
            </a:pPr>
            <a:r>
              <a:rPr lang="en-US" sz="2400" dirty="0" smtClean="0">
                <a:latin typeface="Calibri"/>
              </a:rPr>
              <a:t>What if the Federal government does something?</a:t>
            </a:r>
            <a:endParaRPr lang="en-US" sz="2400" dirty="0">
              <a:latin typeface="Calibri"/>
            </a:endParaRPr>
          </a:p>
          <a:p>
            <a:pPr lvl="1" algn="ctr">
              <a:lnSpc>
                <a:spcPct val="100000"/>
              </a:lnSpc>
            </a:pPr>
            <a:r>
              <a:rPr lang="en-US" sz="2400" dirty="0" smtClean="0">
                <a:latin typeface="Calibri"/>
              </a:rPr>
              <a:t>But what is it you do?</a:t>
            </a:r>
            <a:r>
              <a:rPr lang="en-US" sz="2400" dirty="0">
                <a:latin typeface="Calibri" panose="020F0502020204030204" pitchFamily="34" charset="0"/>
              </a:rPr>
              <a:t> </a:t>
            </a:r>
            <a:endParaRPr lang="en-US" sz="2400" dirty="0" smtClean="0">
              <a:latin typeface="Calibri" panose="020F0502020204030204" pitchFamily="34" charset="0"/>
            </a:endParaRPr>
          </a:p>
          <a:p>
            <a:pPr lvl="1" algn="ctr">
              <a:lnSpc>
                <a:spcPct val="100000"/>
              </a:lnSpc>
            </a:pPr>
            <a:r>
              <a:rPr lang="en-US" sz="2400" dirty="0" smtClean="0">
                <a:latin typeface="Calibri" panose="020F0502020204030204" pitchFamily="34" charset="0"/>
              </a:rPr>
              <a:t>Why </a:t>
            </a:r>
            <a:r>
              <a:rPr lang="en-US" sz="2400" dirty="0">
                <a:latin typeface="Calibri" panose="020F0502020204030204" pitchFamily="34" charset="0"/>
              </a:rPr>
              <a:t>can’t we go with you to make offer to coal </a:t>
            </a:r>
            <a:r>
              <a:rPr lang="en-US" sz="2400" dirty="0" smtClean="0">
                <a:latin typeface="Calibri" panose="020F0502020204030204" pitchFamily="34" charset="0"/>
              </a:rPr>
              <a:t>company?</a:t>
            </a:r>
            <a:endParaRPr lang="en-US" sz="2400" dirty="0"/>
          </a:p>
          <a:p>
            <a:pPr lvl="1" algn="ctr">
              <a:lnSpc>
                <a:spcPct val="100000"/>
              </a:lnSpc>
            </a:pPr>
            <a:r>
              <a:rPr lang="en-US" sz="2400" dirty="0">
                <a:latin typeface="Calibri"/>
                <a:ea typeface="Calibri"/>
              </a:rPr>
              <a:t>We want to sell electricity not burn methane</a:t>
            </a:r>
            <a:r>
              <a:rPr lang="en-US" sz="2400" dirty="0" smtClean="0">
                <a:latin typeface="Calibri"/>
                <a:ea typeface="Calibri"/>
              </a:rPr>
              <a:t>.</a:t>
            </a:r>
            <a:endParaRPr lang="en-US" sz="2400" dirty="0">
              <a:latin typeface="Calibri"/>
              <a:ea typeface="Calibri"/>
            </a:endParaRPr>
          </a:p>
          <a:p>
            <a:pPr lvl="1" algn="ctr">
              <a:lnSpc>
                <a:spcPct val="100000"/>
              </a:lnSpc>
            </a:pPr>
            <a:r>
              <a:rPr lang="en-US" sz="2400" dirty="0">
                <a:latin typeface="Calibri"/>
                <a:ea typeface="Calibri"/>
              </a:rPr>
              <a:t>How do you know someone is  going to pay you for burning methane</a:t>
            </a:r>
            <a:r>
              <a:rPr lang="en-US" sz="2400" dirty="0" smtClean="0">
                <a:latin typeface="Calibri"/>
                <a:ea typeface="Calibri"/>
              </a:rPr>
              <a:t>?</a:t>
            </a:r>
            <a:endParaRPr lang="en-US" sz="2400" dirty="0">
              <a:latin typeface="Calibri"/>
              <a:ea typeface="Calibri"/>
            </a:endParaRPr>
          </a:p>
          <a:p>
            <a:pPr lvl="1" algn="ctr">
              <a:lnSpc>
                <a:spcPct val="100000"/>
              </a:lnSpc>
            </a:pPr>
            <a:r>
              <a:rPr lang="en-US" sz="2400" dirty="0">
                <a:latin typeface="Calibri"/>
                <a:ea typeface="Calibri"/>
              </a:rPr>
              <a:t>So who are we going to sell the Coal Bed Methane  to</a:t>
            </a:r>
            <a:r>
              <a:rPr lang="en-US" sz="2400" dirty="0" smtClean="0">
                <a:latin typeface="Calibri"/>
                <a:ea typeface="Calibri"/>
              </a:rPr>
              <a:t>?</a:t>
            </a:r>
            <a:endParaRPr lang="en-US" sz="2400" dirty="0">
              <a:latin typeface="Calibri"/>
            </a:endParaRPr>
          </a:p>
          <a:p>
            <a:pPr lvl="1" algn="ctr">
              <a:lnSpc>
                <a:spcPct val="100000"/>
              </a:lnSpc>
            </a:pPr>
            <a:r>
              <a:rPr lang="en-US" sz="2400" dirty="0">
                <a:latin typeface="Calibri"/>
              </a:rPr>
              <a:t>We need to have  control</a:t>
            </a:r>
            <a:r>
              <a:rPr lang="en-US" sz="2400" dirty="0" smtClean="0">
                <a:latin typeface="Calibri"/>
              </a:rPr>
              <a:t>.</a:t>
            </a:r>
            <a:endParaRPr lang="en-US" sz="2400" dirty="0">
              <a:latin typeface="Calibri"/>
            </a:endParaRPr>
          </a:p>
          <a:p>
            <a:pPr lvl="1" algn="ctr">
              <a:lnSpc>
                <a:spcPct val="100000"/>
              </a:lnSpc>
            </a:pPr>
            <a:r>
              <a:rPr lang="en-US" sz="2400" dirty="0">
                <a:latin typeface="Calibri"/>
              </a:rPr>
              <a:t>We need a different deal then the one you have already </a:t>
            </a:r>
            <a:r>
              <a:rPr lang="en-US" sz="2400" dirty="0" smtClean="0">
                <a:latin typeface="Calibri"/>
              </a:rPr>
              <a:t>negotiated.</a:t>
            </a:r>
          </a:p>
          <a:p>
            <a:pPr lvl="1" algn="ctr">
              <a:lnSpc>
                <a:spcPct val="100000"/>
              </a:lnSpc>
            </a:pPr>
            <a:r>
              <a:rPr lang="en-US" sz="2400" dirty="0" smtClean="0">
                <a:latin typeface="Calibri"/>
              </a:rPr>
              <a:t>But you are releasing CO2 when you burn methane?</a:t>
            </a:r>
          </a:p>
          <a:p>
            <a:pPr lvl="1" algn="ctr">
              <a:lnSpc>
                <a:spcPct val="100000"/>
              </a:lnSpc>
            </a:pPr>
            <a:endParaRPr lang="en-US" sz="2400" dirty="0" smtClean="0">
              <a:latin typeface="Calibri"/>
            </a:endParaRPr>
          </a:p>
          <a:p>
            <a:pPr algn="ctr">
              <a:lnSpc>
                <a:spcPct val="100000"/>
              </a:lnSpc>
            </a:pPr>
            <a:endParaRPr lang="en-US" sz="2400" dirty="0" smtClean="0">
              <a:latin typeface="Calibri"/>
            </a:endParaRPr>
          </a:p>
          <a:p>
            <a:pPr>
              <a:lnSpc>
                <a:spcPct val="100000"/>
              </a:lnSpc>
            </a:pPr>
            <a:endParaRPr lang="en-US" sz="3200" dirty="0">
              <a:latin typeface="Calibri"/>
            </a:endParaRPr>
          </a:p>
          <a:p>
            <a:pPr>
              <a:lnSpc>
                <a:spcPct val="100000"/>
              </a:lnSpc>
            </a:pPr>
            <a:endParaRPr lang="en-US" sz="3200" dirty="0" smtClean="0">
              <a:latin typeface="Calibri"/>
            </a:endParaRPr>
          </a:p>
          <a:p>
            <a:pPr>
              <a:lnSpc>
                <a:spcPct val="100000"/>
              </a:lnSpc>
            </a:pPr>
            <a:endParaRPr lang="en-US" sz="3200" dirty="0">
              <a:latin typeface="Calibri"/>
            </a:endParaRPr>
          </a:p>
          <a:p>
            <a:pPr>
              <a:lnSpc>
                <a:spcPct val="100000"/>
              </a:lnSpc>
            </a:pPr>
            <a:endParaRPr dirty="0"/>
          </a:p>
        </p:txBody>
      </p:sp>
      <p:sp>
        <p:nvSpPr>
          <p:cNvPr id="6" name="TextShape 1"/>
          <p:cNvSpPr txBox="1"/>
          <p:nvPr/>
        </p:nvSpPr>
        <p:spPr>
          <a:xfrm>
            <a:off x="10534094" y="6459840"/>
            <a:ext cx="1311840" cy="364680"/>
          </a:xfrm>
          <a:prstGeom prst="rect">
            <a:avLst/>
          </a:prstGeom>
          <a:noFill/>
          <a:ln>
            <a:noFill/>
          </a:ln>
        </p:spPr>
        <p:txBody>
          <a:bodyPr anchor="ctr"/>
          <a:lstStyle/>
          <a:p>
            <a:pPr algn="r">
              <a:lnSpc>
                <a:spcPct val="100000"/>
              </a:lnSpc>
            </a:pPr>
            <a:fld id="{7A0AE62C-CC19-4415-8CED-A5A6F0BDBBFE}" type="slidenum">
              <a:rPr lang="en-US" sz="1050" strike="noStrike" smtClean="0">
                <a:latin typeface="Calibri"/>
              </a:rPr>
              <a:t>13</a:t>
            </a:fld>
            <a:r>
              <a:rPr lang="en-US" sz="1050" dirty="0">
                <a:latin typeface="Calibri"/>
              </a:rPr>
              <a:t>3</a:t>
            </a:r>
            <a:endParaRPr dirty="0"/>
          </a:p>
        </p:txBody>
      </p:sp>
      <p:sp>
        <p:nvSpPr>
          <p:cNvPr id="7"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56417472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2"/>
          <p:cNvSpPr/>
          <p:nvPr/>
        </p:nvSpPr>
        <p:spPr>
          <a:xfrm>
            <a:off x="606582" y="300833"/>
            <a:ext cx="10747218" cy="6274207"/>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sz="3000" b="1" dirty="0" smtClean="0"/>
              <a:t>All Equity Investors </a:t>
            </a:r>
            <a:r>
              <a:rPr lang="en-US" sz="3000" b="1" dirty="0"/>
              <a:t>A</a:t>
            </a:r>
            <a:r>
              <a:rPr lang="en-US" sz="3000" b="1" dirty="0" smtClean="0"/>
              <a:t>re Alike.</a:t>
            </a:r>
          </a:p>
          <a:p>
            <a:pPr algn="ctr">
              <a:lnSpc>
                <a:spcPct val="100000"/>
              </a:lnSpc>
            </a:pPr>
            <a:r>
              <a:rPr lang="en-US" sz="2400" b="1" dirty="0" smtClean="0"/>
              <a:t> </a:t>
            </a:r>
          </a:p>
          <a:p>
            <a:pPr>
              <a:lnSpc>
                <a:spcPct val="100000"/>
              </a:lnSpc>
            </a:pPr>
            <a:r>
              <a:rPr lang="en-US" sz="2400" dirty="0" smtClean="0"/>
              <a:t>Risk Averse</a:t>
            </a:r>
          </a:p>
          <a:p>
            <a:pPr marL="342900" indent="-342900">
              <a:lnSpc>
                <a:spcPct val="200000"/>
              </a:lnSpc>
              <a:buFont typeface="Wingdings" panose="05000000000000000000" pitchFamily="2" charset="2"/>
              <a:buChar char="Ø"/>
            </a:pPr>
            <a:r>
              <a:rPr lang="en-US" sz="1900" dirty="0" smtClean="0"/>
              <a:t>Preservation of  principal more important than risking capital for profit.</a:t>
            </a:r>
          </a:p>
          <a:p>
            <a:pPr marL="342900" indent="-342900">
              <a:lnSpc>
                <a:spcPct val="200000"/>
              </a:lnSpc>
              <a:buFont typeface="Wingdings" panose="05000000000000000000" pitchFamily="2" charset="2"/>
              <a:buChar char="Ø"/>
            </a:pPr>
            <a:r>
              <a:rPr lang="en-US" sz="1900" dirty="0" smtClean="0"/>
              <a:t>No prior analogies in the USA.</a:t>
            </a:r>
          </a:p>
          <a:p>
            <a:pPr marL="342900" indent="-342900">
              <a:lnSpc>
                <a:spcPct val="200000"/>
              </a:lnSpc>
              <a:buFont typeface="Wingdings" panose="05000000000000000000" pitchFamily="2" charset="2"/>
              <a:buChar char="Ø"/>
            </a:pPr>
            <a:r>
              <a:rPr lang="en-US" sz="1900" dirty="0" smtClean="0"/>
              <a:t>No experience with small scale electricity generation markets and less with carbon markets.</a:t>
            </a:r>
          </a:p>
          <a:p>
            <a:pPr marL="342900" indent="-342900">
              <a:lnSpc>
                <a:spcPct val="200000"/>
              </a:lnSpc>
              <a:buFont typeface="Wingdings" panose="05000000000000000000" pitchFamily="2" charset="2"/>
              <a:buChar char="Ø"/>
            </a:pPr>
            <a:r>
              <a:rPr lang="en-US" sz="1900" dirty="0" smtClean="0"/>
              <a:t>Equity financing with downside protection primary option.</a:t>
            </a:r>
          </a:p>
          <a:p>
            <a:pPr marL="342900" indent="-342900">
              <a:lnSpc>
                <a:spcPct val="200000"/>
              </a:lnSpc>
              <a:buFont typeface="Wingdings" panose="05000000000000000000" pitchFamily="2" charset="2"/>
              <a:buChar char="Ø"/>
            </a:pPr>
            <a:r>
              <a:rPr lang="en-US" sz="1900" dirty="0" smtClean="0"/>
              <a:t>Limited  Liability Companies are the flavor du jour.</a:t>
            </a:r>
            <a:endParaRPr lang="en-US" sz="1900" dirty="0"/>
          </a:p>
          <a:p>
            <a:pPr marL="342900" indent="-342900">
              <a:lnSpc>
                <a:spcPct val="200000"/>
              </a:lnSpc>
              <a:buFont typeface="Wingdings" panose="05000000000000000000" pitchFamily="2" charset="2"/>
              <a:buChar char="Ø"/>
            </a:pPr>
            <a:r>
              <a:rPr lang="en-US" sz="1900" dirty="0" smtClean="0"/>
              <a:t>Debt unavailable until after 2 years operating history.  </a:t>
            </a:r>
          </a:p>
          <a:p>
            <a:pPr marL="342900" indent="-342900">
              <a:lnSpc>
                <a:spcPct val="200000"/>
              </a:lnSpc>
              <a:buFont typeface="Wingdings" panose="05000000000000000000" pitchFamily="2" charset="2"/>
              <a:buChar char="Ø"/>
            </a:pPr>
            <a:r>
              <a:rPr lang="en-US" sz="1900" dirty="0" smtClean="0"/>
              <a:t>Need proof of  concept. </a:t>
            </a:r>
            <a:endParaRPr lang="en-US" sz="1900" dirty="0"/>
          </a:p>
          <a:p>
            <a:pPr marL="342900" indent="-342900">
              <a:lnSpc>
                <a:spcPct val="200000"/>
              </a:lnSpc>
              <a:buFont typeface="Wingdings" panose="05000000000000000000" pitchFamily="2" charset="2"/>
              <a:buChar char="Ø"/>
            </a:pPr>
            <a:r>
              <a:rPr lang="en-US" sz="1900" dirty="0" smtClean="0"/>
              <a:t>Contract oriented vs relationship oriented.</a:t>
            </a:r>
          </a:p>
          <a:p>
            <a:pPr>
              <a:lnSpc>
                <a:spcPct val="200000"/>
              </a:lnSpc>
            </a:pPr>
            <a:endParaRPr lang="en-US" sz="1900" dirty="0" smtClean="0"/>
          </a:p>
          <a:p>
            <a:pPr algn="ctr">
              <a:lnSpc>
                <a:spcPct val="100000"/>
              </a:lnSpc>
            </a:pPr>
            <a:endParaRPr lang="en-US" sz="2000"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r>
              <a:rPr lang="en-US" strike="noStrike" dirty="0">
                <a:solidFill>
                  <a:srgbClr val="222222"/>
                </a:solidFill>
                <a:latin typeface="Calibri"/>
                <a:ea typeface="Calibri"/>
              </a:rPr>
              <a:t> </a:t>
            </a:r>
            <a:endParaRPr dirty="0"/>
          </a:p>
          <a:p>
            <a:pPr algn="ctr">
              <a:lnSpc>
                <a:spcPct val="100000"/>
              </a:lnSpc>
            </a:pPr>
            <a:endParaRPr dirty="0"/>
          </a:p>
          <a:p>
            <a:pPr algn="ctr">
              <a:lnSpc>
                <a:spcPct val="100000"/>
              </a:lnSpc>
            </a:pPr>
            <a:endParaRPr dirty="0"/>
          </a:p>
        </p:txBody>
      </p:sp>
      <p:sp>
        <p:nvSpPr>
          <p:cNvPr id="5" name="TextShape 1"/>
          <p:cNvSpPr txBox="1"/>
          <p:nvPr/>
        </p:nvSpPr>
        <p:spPr>
          <a:xfrm>
            <a:off x="10534094" y="6459840"/>
            <a:ext cx="1311840" cy="364680"/>
          </a:xfrm>
          <a:prstGeom prst="rect">
            <a:avLst/>
          </a:prstGeom>
          <a:noFill/>
          <a:ln>
            <a:noFill/>
          </a:ln>
        </p:spPr>
        <p:txBody>
          <a:bodyPr anchor="ctr"/>
          <a:lstStyle/>
          <a:p>
            <a:pPr algn="r">
              <a:lnSpc>
                <a:spcPct val="100000"/>
              </a:lnSpc>
            </a:pPr>
            <a:fld id="{7A0AE62C-CC19-4415-8CED-A5A6F0BDBBFE}" type="slidenum">
              <a:rPr lang="en-US" sz="1050" strike="noStrike" smtClean="0">
                <a:latin typeface="Calibri"/>
              </a:rPr>
              <a:t>14</a:t>
            </a:fld>
            <a:r>
              <a:rPr lang="en-US" sz="1050" dirty="0">
                <a:latin typeface="Calibri"/>
              </a:rPr>
              <a:t>4</a:t>
            </a:r>
            <a:endParaRPr dirty="0"/>
          </a:p>
        </p:txBody>
      </p:sp>
      <p:sp>
        <p:nvSpPr>
          <p:cNvPr id="6"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27940540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0"/>
            <a:ext cx="10058040" cy="1632857"/>
          </a:xfrm>
        </p:spPr>
        <p:txBody>
          <a:bodyPr/>
          <a:lstStyle/>
          <a:p>
            <a:pPr algn="ctr"/>
            <a:r>
              <a:rPr lang="en-US" dirty="0" smtClean="0">
                <a:solidFill>
                  <a:schemeClr val="tx1"/>
                </a:solidFill>
              </a:rPr>
              <a:t>Carbon Project Financing – Most Practical Financing Model.</a:t>
            </a:r>
            <a:endParaRPr lang="en-US" dirty="0">
              <a:solidFill>
                <a:schemeClr val="tx1"/>
              </a:solidFill>
            </a:endParaRPr>
          </a:p>
        </p:txBody>
      </p:sp>
      <p:sp>
        <p:nvSpPr>
          <p:cNvPr id="3" name="Subtitle 2"/>
          <p:cNvSpPr>
            <a:spLocks noGrp="1"/>
          </p:cNvSpPr>
          <p:nvPr>
            <p:ph type="subTitle" idx="1"/>
          </p:nvPr>
        </p:nvSpPr>
        <p:spPr>
          <a:xfrm>
            <a:off x="503871" y="2480650"/>
            <a:ext cx="10058040" cy="3749501"/>
          </a:xfrm>
        </p:spPr>
        <p:txBody>
          <a:bodyPr>
            <a:normAutofit lnSpcReduction="10000"/>
          </a:bodyPr>
          <a:lstStyle/>
          <a:p>
            <a:pPr marL="342900" indent="-342900" algn="l">
              <a:buClr>
                <a:schemeClr val="tx1"/>
              </a:buClr>
              <a:buFont typeface="Wingdings" panose="05000000000000000000" pitchFamily="2" charset="2"/>
              <a:buChar char="Ø"/>
            </a:pPr>
            <a:r>
              <a:rPr lang="en-US" sz="2400" dirty="0" smtClean="0">
                <a:solidFill>
                  <a:schemeClr val="tx1"/>
                </a:solidFill>
              </a:rPr>
              <a:t>Minimize spending time and expense on negotiating transaction or raising capital.  </a:t>
            </a:r>
          </a:p>
          <a:p>
            <a:pPr marL="342900" indent="-342900" algn="l">
              <a:buClr>
                <a:schemeClr val="tx1"/>
              </a:buClr>
              <a:buFont typeface="Wingdings" panose="05000000000000000000" pitchFamily="2" charset="2"/>
              <a:buChar char="Ø"/>
            </a:pPr>
            <a:r>
              <a:rPr lang="en-US" sz="2400" dirty="0" smtClean="0">
                <a:solidFill>
                  <a:schemeClr val="tx1"/>
                </a:solidFill>
              </a:rPr>
              <a:t>Start a project as soon as you can.</a:t>
            </a:r>
          </a:p>
          <a:p>
            <a:pPr marL="342900" indent="-342900" algn="l">
              <a:buClr>
                <a:schemeClr val="tx1"/>
              </a:buClr>
              <a:buFont typeface="Wingdings" panose="05000000000000000000" pitchFamily="2" charset="2"/>
              <a:buChar char="Ø"/>
            </a:pPr>
            <a:r>
              <a:rPr lang="en-US" sz="2400" dirty="0" smtClean="0">
                <a:solidFill>
                  <a:schemeClr val="tx1"/>
                </a:solidFill>
              </a:rPr>
              <a:t>Negotiate terms that work well enough to get started.</a:t>
            </a:r>
            <a:endParaRPr lang="en-US" sz="2400" dirty="0">
              <a:solidFill>
                <a:schemeClr val="tx1"/>
              </a:solidFill>
            </a:endParaRPr>
          </a:p>
          <a:p>
            <a:pPr marL="342900" indent="-342900" algn="l">
              <a:buClr>
                <a:schemeClr val="tx1"/>
              </a:buClr>
              <a:buFont typeface="Wingdings" panose="05000000000000000000" pitchFamily="2" charset="2"/>
              <a:buChar char="Ø"/>
            </a:pPr>
            <a:r>
              <a:rPr lang="en-US" sz="2400" dirty="0" smtClean="0">
                <a:solidFill>
                  <a:schemeClr val="tx1"/>
                </a:solidFill>
              </a:rPr>
              <a:t>Gain experience and become a player.</a:t>
            </a:r>
            <a:endParaRPr lang="en-US" sz="2400" dirty="0">
              <a:solidFill>
                <a:schemeClr val="tx1"/>
              </a:solidFill>
            </a:endParaRPr>
          </a:p>
          <a:p>
            <a:pPr marL="342900" indent="-342900" algn="l">
              <a:buClr>
                <a:schemeClr val="tx1"/>
              </a:buClr>
              <a:buFont typeface="Wingdings" panose="05000000000000000000" pitchFamily="2" charset="2"/>
              <a:buChar char="Ø"/>
            </a:pPr>
            <a:r>
              <a:rPr lang="en-US" sz="2400" dirty="0" smtClean="0">
                <a:solidFill>
                  <a:schemeClr val="tx1"/>
                </a:solidFill>
              </a:rPr>
              <a:t>Each project can have separate ownership, financing, and management.</a:t>
            </a:r>
            <a:endParaRPr lang="en-US" sz="2400" dirty="0">
              <a:solidFill>
                <a:schemeClr val="tx1"/>
              </a:solidFill>
            </a:endParaRPr>
          </a:p>
          <a:p>
            <a:pPr marL="342900" indent="-342900" algn="l">
              <a:buClr>
                <a:schemeClr val="tx1"/>
              </a:buClr>
              <a:buFont typeface="Wingdings" panose="05000000000000000000" pitchFamily="2" charset="2"/>
              <a:buChar char="Ø"/>
            </a:pPr>
            <a:r>
              <a:rPr lang="en-US" sz="2400" dirty="0" smtClean="0">
                <a:solidFill>
                  <a:schemeClr val="tx1"/>
                </a:solidFill>
              </a:rPr>
              <a:t>In the USA Limited Liability Companies are the most efficient form for project financing. </a:t>
            </a:r>
          </a:p>
        </p:txBody>
      </p:sp>
      <p:sp>
        <p:nvSpPr>
          <p:cNvPr id="4" name="TextShape 1"/>
          <p:cNvSpPr txBox="1"/>
          <p:nvPr/>
        </p:nvSpPr>
        <p:spPr>
          <a:xfrm>
            <a:off x="10534094" y="6459840"/>
            <a:ext cx="1311840" cy="364680"/>
          </a:xfrm>
          <a:prstGeom prst="rect">
            <a:avLst/>
          </a:prstGeom>
          <a:noFill/>
          <a:ln>
            <a:noFill/>
          </a:ln>
        </p:spPr>
        <p:txBody>
          <a:bodyPr anchor="ctr"/>
          <a:lstStyle/>
          <a:p>
            <a:pPr algn="r">
              <a:lnSpc>
                <a:spcPct val="100000"/>
              </a:lnSpc>
            </a:pPr>
            <a:fld id="{7A0AE62C-CC19-4415-8CED-A5A6F0BDBBFE}" type="slidenum">
              <a:rPr lang="en-US" sz="1050" strike="noStrike" smtClean="0">
                <a:latin typeface="Calibri"/>
              </a:rPr>
              <a:t>15</a:t>
            </a:fld>
            <a:r>
              <a:rPr lang="en-US" sz="1050" dirty="0">
                <a:latin typeface="Calibri"/>
              </a:rPr>
              <a:t>5</a:t>
            </a:r>
            <a:endParaRPr dirty="0"/>
          </a:p>
        </p:txBody>
      </p:sp>
      <p:sp>
        <p:nvSpPr>
          <p:cNvPr id="5"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3907386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202" y="334978"/>
            <a:ext cx="9103775" cy="1285592"/>
          </a:xfrm>
        </p:spPr>
        <p:txBody>
          <a:bodyPr/>
          <a:lstStyle/>
          <a:p>
            <a:pPr lvl="0" algn="ctr"/>
            <a:r>
              <a:rPr lang="en-US" altLang="en-US" sz="4500" dirty="0" smtClean="0">
                <a:solidFill>
                  <a:schemeClr val="tx1"/>
                </a:solidFill>
                <a:ea typeface="Calibri" panose="020F0502020204030204" pitchFamily="34" charset="0"/>
                <a:cs typeface="Arial" panose="020B0604020202020204" pitchFamily="34" charset="0"/>
              </a:rPr>
              <a:t>How to Approach Project Investors.</a:t>
            </a:r>
            <a:endParaRPr lang="en-US" sz="4500" dirty="0">
              <a:solidFill>
                <a:schemeClr val="tx1"/>
              </a:solidFill>
            </a:endParaRPr>
          </a:p>
        </p:txBody>
      </p:sp>
      <p:sp>
        <p:nvSpPr>
          <p:cNvPr id="5" name="TextBox 4"/>
          <p:cNvSpPr txBox="1"/>
          <p:nvPr/>
        </p:nvSpPr>
        <p:spPr>
          <a:xfrm>
            <a:off x="697117" y="2127564"/>
            <a:ext cx="6916847" cy="4339650"/>
          </a:xfrm>
          <a:prstGeom prst="rect">
            <a:avLst/>
          </a:prstGeom>
          <a:noFill/>
        </p:spPr>
        <p:txBody>
          <a:bodyPr wrap="square" rtlCol="0">
            <a:spAutoFit/>
          </a:bodyPr>
          <a:lstStyle/>
          <a:p>
            <a:pPr marL="342900" lvl="0" indent="-342900">
              <a:buFont typeface="Wingdings" panose="05000000000000000000" pitchFamily="2" charset="2"/>
              <a:buChar char="Ø"/>
            </a:pPr>
            <a:r>
              <a:rPr lang="en-US" sz="2000" dirty="0"/>
              <a:t>Develop project as much as you can before you talk to investors.</a:t>
            </a:r>
          </a:p>
          <a:p>
            <a:pPr marL="342900" lvl="0" indent="-342900">
              <a:buFont typeface="Wingdings" panose="05000000000000000000" pitchFamily="2" charset="2"/>
              <a:buChar char="Ø"/>
            </a:pPr>
            <a:endParaRPr lang="en-US" sz="2000" dirty="0"/>
          </a:p>
          <a:p>
            <a:pPr marL="342900" lvl="0" indent="-342900">
              <a:buFont typeface="Wingdings" panose="05000000000000000000" pitchFamily="2" charset="2"/>
              <a:buChar char="Ø"/>
            </a:pPr>
            <a:r>
              <a:rPr lang="en-US" sz="2000" dirty="0"/>
              <a:t>Negotiate with yourself first (know what you want)</a:t>
            </a:r>
          </a:p>
          <a:p>
            <a:pPr lvl="0"/>
            <a:r>
              <a:rPr lang="en-US" sz="2000" dirty="0"/>
              <a:t> </a:t>
            </a:r>
          </a:p>
          <a:p>
            <a:pPr marL="342900" lvl="0" indent="-342900">
              <a:buFont typeface="Wingdings" panose="05000000000000000000" pitchFamily="2" charset="2"/>
              <a:buChar char="Ø"/>
            </a:pPr>
            <a:r>
              <a:rPr lang="en-US" sz="2000" dirty="0"/>
              <a:t>Investor will be dominant until investment is returned.</a:t>
            </a:r>
          </a:p>
          <a:p>
            <a:pPr marL="342900" lvl="0" indent="-342900">
              <a:buFont typeface="Wingdings" panose="05000000000000000000" pitchFamily="2" charset="2"/>
              <a:buChar char="Ø"/>
            </a:pPr>
            <a:endParaRPr lang="en-US" sz="2000" dirty="0"/>
          </a:p>
          <a:p>
            <a:pPr marL="342900" lvl="0" indent="-342900">
              <a:buFont typeface="Wingdings" panose="05000000000000000000" pitchFamily="2" charset="2"/>
              <a:buChar char="Ø"/>
            </a:pPr>
            <a:r>
              <a:rPr lang="en-US" sz="2000" dirty="0"/>
              <a:t>Seek out financial parties already interested.</a:t>
            </a:r>
          </a:p>
          <a:p>
            <a:pPr marL="342900" lvl="0" indent="-342900">
              <a:buFont typeface="Wingdings" panose="05000000000000000000" pitchFamily="2" charset="2"/>
              <a:buChar char="Ø"/>
            </a:pPr>
            <a:endParaRPr lang="en-US" sz="2000" dirty="0"/>
          </a:p>
          <a:p>
            <a:pPr marL="342900" lvl="0" indent="-342900">
              <a:buFont typeface="Wingdings" panose="05000000000000000000" pitchFamily="2" charset="2"/>
              <a:buChar char="Ø"/>
            </a:pPr>
            <a:r>
              <a:rPr lang="en-US" sz="2000" dirty="0"/>
              <a:t>Financing from an end user of the carbon offsets.</a:t>
            </a:r>
          </a:p>
          <a:p>
            <a:pPr marL="342900" lvl="0" indent="-342900">
              <a:buFont typeface="Wingdings" panose="05000000000000000000" pitchFamily="2" charset="2"/>
              <a:buChar char="Ø"/>
            </a:pPr>
            <a:endParaRPr lang="en-US" sz="2000" dirty="0"/>
          </a:p>
          <a:p>
            <a:pPr marL="342900" lvl="0" indent="-342900">
              <a:buFont typeface="Wingdings" panose="05000000000000000000" pitchFamily="2" charset="2"/>
              <a:buChar char="Ø"/>
            </a:pPr>
            <a:r>
              <a:rPr lang="en-US" sz="2000" dirty="0"/>
              <a:t>Financing from an end user of electricity.</a:t>
            </a:r>
          </a:p>
          <a:p>
            <a:pPr lvl="0"/>
            <a:r>
              <a:rPr lang="en-US" dirty="0"/>
              <a:t> </a:t>
            </a:r>
          </a:p>
          <a:p>
            <a:endParaRPr lang="en-US" dirty="0"/>
          </a:p>
        </p:txBody>
      </p:sp>
      <p:sp>
        <p:nvSpPr>
          <p:cNvPr id="4" name="TextShape 1"/>
          <p:cNvSpPr txBox="1"/>
          <p:nvPr/>
        </p:nvSpPr>
        <p:spPr>
          <a:xfrm>
            <a:off x="10534094" y="6459840"/>
            <a:ext cx="1311840" cy="364680"/>
          </a:xfrm>
          <a:prstGeom prst="rect">
            <a:avLst/>
          </a:prstGeom>
          <a:noFill/>
          <a:ln>
            <a:noFill/>
          </a:ln>
        </p:spPr>
        <p:txBody>
          <a:bodyPr anchor="ctr"/>
          <a:lstStyle/>
          <a:p>
            <a:pPr algn="r">
              <a:lnSpc>
                <a:spcPct val="100000"/>
              </a:lnSpc>
            </a:pPr>
            <a:r>
              <a:rPr lang="en-US" sz="1050" dirty="0" smtClean="0"/>
              <a:t>16</a:t>
            </a:r>
            <a:endParaRPr sz="1050" dirty="0"/>
          </a:p>
        </p:txBody>
      </p:sp>
      <p:sp>
        <p:nvSpPr>
          <p:cNvPr id="6"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296591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6200" y="509817"/>
            <a:ext cx="10058040" cy="1339558"/>
          </a:xfrm>
        </p:spPr>
        <p:txBody>
          <a:bodyPr>
            <a:normAutofit/>
          </a:bodyPr>
          <a:lstStyle/>
          <a:p>
            <a:pPr lvl="0" algn="ctr"/>
            <a:r>
              <a:rPr lang="en-US" altLang="en-US" sz="3500" dirty="0" smtClean="0">
                <a:solidFill>
                  <a:schemeClr val="tx1"/>
                </a:solidFill>
                <a:ea typeface="Calibri" panose="020F0502020204030204" pitchFamily="34" charset="0"/>
                <a:cs typeface="Arial" panose="020B0604020202020204" pitchFamily="34" charset="0"/>
              </a:rPr>
              <a:t>Options </a:t>
            </a:r>
            <a:r>
              <a:rPr lang="en-US" altLang="en-US" sz="3500" dirty="0">
                <a:solidFill>
                  <a:schemeClr val="tx1"/>
                </a:solidFill>
                <a:ea typeface="Calibri" panose="020F0502020204030204" pitchFamily="34" charset="0"/>
                <a:cs typeface="Arial" panose="020B0604020202020204" pitchFamily="34" charset="0"/>
              </a:rPr>
              <a:t>for </a:t>
            </a:r>
            <a:r>
              <a:rPr lang="en-US" altLang="en-US" sz="3500" dirty="0" smtClean="0">
                <a:solidFill>
                  <a:schemeClr val="tx1"/>
                </a:solidFill>
                <a:ea typeface="Calibri" panose="020F0502020204030204" pitchFamily="34" charset="0"/>
                <a:cs typeface="Arial" panose="020B0604020202020204" pitchFamily="34" charset="0"/>
              </a:rPr>
              <a:t>MMC Project Developers </a:t>
            </a:r>
            <a:r>
              <a:rPr lang="en-US" altLang="en-US" sz="3500" dirty="0">
                <a:solidFill>
                  <a:schemeClr val="tx1"/>
                </a:solidFill>
                <a:ea typeface="Calibri" panose="020F0502020204030204" pitchFamily="34" charset="0"/>
                <a:cs typeface="Arial" panose="020B0604020202020204" pitchFamily="34" charset="0"/>
              </a:rPr>
              <a:t>to </a:t>
            </a:r>
            <a:r>
              <a:rPr lang="en-US" altLang="en-US" sz="3500" dirty="0" smtClean="0">
                <a:solidFill>
                  <a:schemeClr val="tx1"/>
                </a:solidFill>
                <a:ea typeface="Calibri" panose="020F0502020204030204" pitchFamily="34" charset="0"/>
                <a:cs typeface="Arial" panose="020B0604020202020204" pitchFamily="34" charset="0"/>
              </a:rPr>
              <a:t>Manage </a:t>
            </a:r>
            <a:r>
              <a:rPr lang="en-US" altLang="en-US" sz="3500" dirty="0">
                <a:solidFill>
                  <a:schemeClr val="tx1"/>
                </a:solidFill>
                <a:ea typeface="Calibri" panose="020F0502020204030204" pitchFamily="34" charset="0"/>
                <a:cs typeface="Arial" panose="020B0604020202020204" pitchFamily="34" charset="0"/>
              </a:rPr>
              <a:t>the </a:t>
            </a:r>
            <a:r>
              <a:rPr lang="en-US" altLang="en-US" sz="3500" dirty="0" smtClean="0">
                <a:solidFill>
                  <a:schemeClr val="tx1"/>
                </a:solidFill>
                <a:ea typeface="Calibri" panose="020F0502020204030204" pitchFamily="34" charset="0"/>
                <a:cs typeface="Arial" panose="020B0604020202020204" pitchFamily="34" charset="0"/>
              </a:rPr>
              <a:t>Economic </a:t>
            </a:r>
            <a:r>
              <a:rPr lang="en-US" altLang="en-US" sz="3500" dirty="0">
                <a:solidFill>
                  <a:schemeClr val="tx1"/>
                </a:solidFill>
                <a:ea typeface="Calibri" panose="020F0502020204030204" pitchFamily="34" charset="0"/>
                <a:cs typeface="Arial" panose="020B0604020202020204" pitchFamily="34" charset="0"/>
              </a:rPr>
              <a:t>and </a:t>
            </a:r>
            <a:r>
              <a:rPr lang="en-US" altLang="en-US" sz="3500" dirty="0" smtClean="0">
                <a:solidFill>
                  <a:schemeClr val="tx1"/>
                </a:solidFill>
                <a:ea typeface="Calibri" panose="020F0502020204030204" pitchFamily="34" charset="0"/>
                <a:cs typeface="Arial" panose="020B0604020202020204" pitchFamily="34" charset="0"/>
              </a:rPr>
              <a:t>Legal Risks </a:t>
            </a:r>
            <a:r>
              <a:rPr lang="en-US" altLang="en-US" sz="3500" dirty="0">
                <a:solidFill>
                  <a:schemeClr val="tx1"/>
                </a:solidFill>
                <a:ea typeface="Calibri" panose="020F0502020204030204" pitchFamily="34" charset="0"/>
                <a:cs typeface="Arial" panose="020B0604020202020204" pitchFamily="34" charset="0"/>
              </a:rPr>
              <a:t>from </a:t>
            </a:r>
            <a:r>
              <a:rPr lang="en-US" altLang="en-US" sz="3500" dirty="0" smtClean="0">
                <a:solidFill>
                  <a:schemeClr val="tx1"/>
                </a:solidFill>
                <a:ea typeface="Calibri" panose="020F0502020204030204" pitchFamily="34" charset="0"/>
                <a:cs typeface="Arial" panose="020B0604020202020204" pitchFamily="34" charset="0"/>
              </a:rPr>
              <a:t>Mine Closure?</a:t>
            </a:r>
            <a:endParaRPr lang="en-US" altLang="en-US" sz="3500" dirty="0">
              <a:solidFill>
                <a:schemeClr val="tx1"/>
              </a:solidFill>
            </a:endParaRPr>
          </a:p>
        </p:txBody>
      </p:sp>
      <p:sp>
        <p:nvSpPr>
          <p:cNvPr id="4" name="TextBox 3"/>
          <p:cNvSpPr txBox="1"/>
          <p:nvPr/>
        </p:nvSpPr>
        <p:spPr>
          <a:xfrm>
            <a:off x="596200" y="2516863"/>
            <a:ext cx="9489361" cy="332398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Negotiated contract should include rights to mine methane before and after mine closure</a:t>
            </a:r>
            <a:r>
              <a:rPr lang="en-US" sz="2400" dirty="0" smtClean="0"/>
              <a:t>.</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Stay very close to mine management and owners</a:t>
            </a:r>
            <a:r>
              <a:rPr lang="en-US" sz="2400" dirty="0" smtClean="0"/>
              <a:t>.</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Take over assets that will be needed to operate</a:t>
            </a:r>
            <a:r>
              <a:rPr lang="en-US" sz="2400" dirty="0" smtClean="0"/>
              <a:t>.</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Owner of methane needs some financial benefit.</a:t>
            </a:r>
          </a:p>
          <a:p>
            <a:pPr marL="285750" indent="-285750">
              <a:buFont typeface="Wingdings" panose="05000000000000000000" pitchFamily="2" charset="2"/>
              <a:buChar char="Ø"/>
            </a:pPr>
            <a:endParaRPr lang="en-US" dirty="0"/>
          </a:p>
        </p:txBody>
      </p:sp>
      <p:sp>
        <p:nvSpPr>
          <p:cNvPr id="5" name="TextShape 1"/>
          <p:cNvSpPr txBox="1"/>
          <p:nvPr/>
        </p:nvSpPr>
        <p:spPr>
          <a:xfrm>
            <a:off x="10534094" y="6459840"/>
            <a:ext cx="1311840" cy="364680"/>
          </a:xfrm>
          <a:prstGeom prst="rect">
            <a:avLst/>
          </a:prstGeom>
          <a:noFill/>
          <a:ln>
            <a:noFill/>
          </a:ln>
        </p:spPr>
        <p:txBody>
          <a:bodyPr anchor="ctr"/>
          <a:lstStyle/>
          <a:p>
            <a:pPr algn="r">
              <a:lnSpc>
                <a:spcPct val="100000"/>
              </a:lnSpc>
            </a:pPr>
            <a:fld id="{7A0AE62C-CC19-4415-8CED-A5A6F0BDBBFE}" type="slidenum">
              <a:rPr lang="en-US" sz="1050" strike="noStrike" smtClean="0">
                <a:latin typeface="Calibri"/>
              </a:rPr>
              <a:t>17</a:t>
            </a:fld>
            <a:r>
              <a:rPr lang="en-US" sz="1050" dirty="0">
                <a:latin typeface="Calibri"/>
              </a:rPr>
              <a:t>7</a:t>
            </a:r>
            <a:endParaRPr dirty="0"/>
          </a:p>
        </p:txBody>
      </p:sp>
      <p:sp>
        <p:nvSpPr>
          <p:cNvPr id="6"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3147920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image4.jpg"/>
          <p:cNvPicPr/>
          <p:nvPr/>
        </p:nvPicPr>
        <p:blipFill>
          <a:blip r:embed="rId2"/>
          <a:stretch/>
        </p:blipFill>
        <p:spPr>
          <a:xfrm>
            <a:off x="3983760" y="180000"/>
            <a:ext cx="7953120" cy="5964840"/>
          </a:xfrm>
          <a:prstGeom prst="rect">
            <a:avLst/>
          </a:prstGeom>
          <a:ln w="12600">
            <a:noFill/>
          </a:ln>
        </p:spPr>
      </p:pic>
      <p:sp>
        <p:nvSpPr>
          <p:cNvPr id="195" name="CustomShape 2"/>
          <p:cNvSpPr/>
          <p:nvPr/>
        </p:nvSpPr>
        <p:spPr>
          <a:xfrm>
            <a:off x="4754880" y="311580"/>
            <a:ext cx="5781600" cy="10645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sz="3200" strike="noStrike">
                <a:solidFill>
                  <a:srgbClr val="FFFFFF"/>
                </a:solidFill>
                <a:latin typeface="Calibri Light"/>
                <a:ea typeface="Calibri Light"/>
              </a:rPr>
              <a:t>Elk Creek Coal Mine Methane</a:t>
            </a:r>
            <a:endParaRPr/>
          </a:p>
          <a:p>
            <a:pPr algn="ctr">
              <a:lnSpc>
                <a:spcPct val="100000"/>
              </a:lnSpc>
            </a:pPr>
            <a:r>
              <a:rPr lang="en-US" sz="3200" strike="noStrike">
                <a:solidFill>
                  <a:srgbClr val="FFFFFF"/>
                </a:solidFill>
                <a:latin typeface="Calibri Light"/>
                <a:ea typeface="Calibri Light"/>
              </a:rPr>
              <a:t> Destruction and Utilization Project</a:t>
            </a:r>
            <a:endParaRPr/>
          </a:p>
        </p:txBody>
      </p:sp>
      <p:sp>
        <p:nvSpPr>
          <p:cNvPr id="196" name="CustomShape 3"/>
          <p:cNvSpPr/>
          <p:nvPr/>
        </p:nvSpPr>
        <p:spPr>
          <a:xfrm>
            <a:off x="4192200" y="1717560"/>
            <a:ext cx="1709640" cy="6382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b="1" strike="noStrike">
                <a:solidFill>
                  <a:srgbClr val="FFFFFF"/>
                </a:solidFill>
                <a:latin typeface="Calibri"/>
                <a:ea typeface="Calibri"/>
              </a:rPr>
              <a:t>Thermal Oxidizer</a:t>
            </a:r>
            <a:endParaRPr/>
          </a:p>
          <a:p>
            <a:pPr>
              <a:lnSpc>
                <a:spcPct val="100000"/>
              </a:lnSpc>
            </a:pPr>
            <a:r>
              <a:rPr lang="en-US" b="1" strike="noStrike">
                <a:solidFill>
                  <a:srgbClr val="FFFFFF"/>
                </a:solidFill>
                <a:latin typeface="Calibri"/>
                <a:ea typeface="Calibri"/>
              </a:rPr>
              <a:t> </a:t>
            </a:r>
            <a:endParaRPr/>
          </a:p>
        </p:txBody>
      </p:sp>
      <p:sp>
        <p:nvSpPr>
          <p:cNvPr id="197" name="CustomShape 4"/>
          <p:cNvSpPr/>
          <p:nvPr/>
        </p:nvSpPr>
        <p:spPr>
          <a:xfrm>
            <a:off x="6384239" y="4500000"/>
            <a:ext cx="2198881" cy="11869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b="1" strike="noStrike" dirty="0">
                <a:latin typeface="Calibri"/>
                <a:ea typeface="Calibri"/>
              </a:rPr>
              <a:t>Gas conditioning:</a:t>
            </a:r>
            <a:endParaRPr dirty="0"/>
          </a:p>
          <a:p>
            <a:pPr>
              <a:lnSpc>
                <a:spcPct val="100000"/>
              </a:lnSpc>
            </a:pPr>
            <a:r>
              <a:rPr lang="en-US" b="1" strike="noStrike" dirty="0">
                <a:latin typeface="Calibri"/>
                <a:ea typeface="Calibri"/>
              </a:rPr>
              <a:t>Remove water, </a:t>
            </a:r>
            <a:r>
              <a:rPr lang="en-US" b="1" dirty="0">
                <a:latin typeface="Calibri"/>
                <a:ea typeface="Calibri"/>
              </a:rPr>
              <a:t>F</a:t>
            </a:r>
            <a:r>
              <a:rPr lang="en-US" b="1" strike="noStrike" dirty="0" smtClean="0">
                <a:latin typeface="Calibri"/>
                <a:ea typeface="Calibri"/>
              </a:rPr>
              <a:t>ilter</a:t>
            </a:r>
            <a:r>
              <a:rPr lang="en-US" dirty="0" smtClean="0"/>
              <a:t>, </a:t>
            </a:r>
          </a:p>
          <a:p>
            <a:pPr>
              <a:lnSpc>
                <a:spcPct val="100000"/>
              </a:lnSpc>
            </a:pPr>
            <a:r>
              <a:rPr lang="en-US" b="1" strike="noStrike" dirty="0" smtClean="0">
                <a:latin typeface="Calibri"/>
                <a:ea typeface="Calibri"/>
              </a:rPr>
              <a:t>Cool,</a:t>
            </a:r>
            <a:r>
              <a:rPr lang="en-US" dirty="0"/>
              <a:t> </a:t>
            </a:r>
            <a:r>
              <a:rPr lang="en-US" b="1" strike="noStrike" dirty="0" smtClean="0">
                <a:latin typeface="Calibri"/>
                <a:ea typeface="Calibri"/>
              </a:rPr>
              <a:t>Pressurize.</a:t>
            </a:r>
            <a:endParaRPr dirty="0"/>
          </a:p>
        </p:txBody>
      </p:sp>
      <p:sp>
        <p:nvSpPr>
          <p:cNvPr id="198" name="CustomShape 5"/>
          <p:cNvSpPr/>
          <p:nvPr/>
        </p:nvSpPr>
        <p:spPr>
          <a:xfrm rot="16200000">
            <a:off x="6722640" y="4272120"/>
            <a:ext cx="298800" cy="228240"/>
          </a:xfrm>
          <a:prstGeom prst="rightArrow">
            <a:avLst>
              <a:gd name="adj1" fmla="val 50000"/>
              <a:gd name="adj2" fmla="val 50000"/>
            </a:avLst>
          </a:prstGeom>
          <a:solidFill>
            <a:srgbClr val="FF0000"/>
          </a:solidFill>
          <a:ln w="12600">
            <a:solidFill>
              <a:srgbClr val="A6600D"/>
            </a:solidFill>
            <a:miter/>
          </a:ln>
        </p:spPr>
        <p:style>
          <a:lnRef idx="0">
            <a:scrgbClr r="0" g="0" b="0"/>
          </a:lnRef>
          <a:fillRef idx="0">
            <a:scrgbClr r="0" g="0" b="0"/>
          </a:fillRef>
          <a:effectRef idx="0">
            <a:scrgbClr r="0" g="0" b="0"/>
          </a:effectRef>
          <a:fontRef idx="minor"/>
        </p:style>
      </p:sp>
      <p:sp>
        <p:nvSpPr>
          <p:cNvPr id="199" name="CustomShape 6"/>
          <p:cNvSpPr/>
          <p:nvPr/>
        </p:nvSpPr>
        <p:spPr>
          <a:xfrm>
            <a:off x="5410080" y="2129940"/>
            <a:ext cx="3808440" cy="3639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b="1" dirty="0" smtClean="0">
                <a:solidFill>
                  <a:srgbClr val="FFFFFF"/>
                </a:solidFill>
                <a:latin typeface="Calibri"/>
                <a:ea typeface="Calibri"/>
              </a:rPr>
              <a:t>Three</a:t>
            </a:r>
            <a:r>
              <a:rPr lang="en-US" b="1" strike="noStrike" dirty="0" smtClean="0">
                <a:solidFill>
                  <a:srgbClr val="FFFFFF"/>
                </a:solidFill>
                <a:latin typeface="Calibri"/>
                <a:ea typeface="Calibri"/>
              </a:rPr>
              <a:t> </a:t>
            </a:r>
            <a:r>
              <a:rPr lang="en-US" b="1" strike="noStrike" dirty="0">
                <a:solidFill>
                  <a:srgbClr val="FFFFFF"/>
                </a:solidFill>
                <a:latin typeface="Calibri"/>
                <a:ea typeface="Calibri"/>
              </a:rPr>
              <a:t>1MW Containerized Generators</a:t>
            </a:r>
            <a:endParaRPr dirty="0"/>
          </a:p>
        </p:txBody>
      </p:sp>
      <p:sp>
        <p:nvSpPr>
          <p:cNvPr id="200" name="CustomShape 7"/>
          <p:cNvSpPr/>
          <p:nvPr/>
        </p:nvSpPr>
        <p:spPr>
          <a:xfrm>
            <a:off x="9907200" y="2918880"/>
            <a:ext cx="1732320" cy="3639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b="1" strike="noStrike" dirty="0">
                <a:latin typeface="Calibri"/>
                <a:ea typeface="Calibri"/>
              </a:rPr>
              <a:t>9 MW Substation</a:t>
            </a:r>
            <a:endParaRPr dirty="0"/>
          </a:p>
        </p:txBody>
      </p:sp>
      <p:sp>
        <p:nvSpPr>
          <p:cNvPr id="201" name="CustomShape 8"/>
          <p:cNvSpPr/>
          <p:nvPr/>
        </p:nvSpPr>
        <p:spPr>
          <a:xfrm>
            <a:off x="5115600" y="4500000"/>
            <a:ext cx="1870560" cy="3639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b="1" strike="noStrike">
                <a:latin typeface="Calibri"/>
                <a:ea typeface="Calibri"/>
              </a:rPr>
              <a:t>Pipeline</a:t>
            </a:r>
            <a:endParaRPr/>
          </a:p>
        </p:txBody>
      </p:sp>
      <p:sp>
        <p:nvSpPr>
          <p:cNvPr id="202" name="CustomShape 9"/>
          <p:cNvSpPr/>
          <p:nvPr/>
        </p:nvSpPr>
        <p:spPr>
          <a:xfrm>
            <a:off x="7696800" y="2617380"/>
            <a:ext cx="325800" cy="612000"/>
          </a:xfrm>
          <a:custGeom>
            <a:avLst/>
            <a:gdLst/>
            <a:ahLst/>
            <a:cxnLst/>
            <a:rect l="0" t="0" r="r" b="b"/>
            <a:pathLst>
              <a:path w="21601" h="21601">
                <a:moveTo>
                  <a:pt x="0" y="15845"/>
                </a:moveTo>
                <a:lnTo>
                  <a:pt x="5400" y="15845"/>
                </a:lnTo>
                <a:lnTo>
                  <a:pt x="5400" y="0"/>
                </a:lnTo>
                <a:lnTo>
                  <a:pt x="16200" y="0"/>
                </a:lnTo>
                <a:lnTo>
                  <a:pt x="16200" y="15845"/>
                </a:lnTo>
                <a:lnTo>
                  <a:pt x="21600" y="15845"/>
                </a:lnTo>
                <a:lnTo>
                  <a:pt x="10800" y="21600"/>
                </a:lnTo>
              </a:path>
            </a:pathLst>
          </a:custGeom>
          <a:solidFill>
            <a:srgbClr val="FF0000"/>
          </a:solidFill>
          <a:ln w="12600">
            <a:solidFill>
              <a:srgbClr val="A6600D"/>
            </a:solidFill>
            <a:miter/>
          </a:ln>
        </p:spPr>
        <p:style>
          <a:lnRef idx="0">
            <a:scrgbClr r="0" g="0" b="0"/>
          </a:lnRef>
          <a:fillRef idx="0">
            <a:scrgbClr r="0" g="0" b="0"/>
          </a:fillRef>
          <a:effectRef idx="0">
            <a:scrgbClr r="0" g="0" b="0"/>
          </a:effectRef>
          <a:fontRef idx="minor"/>
        </p:style>
      </p:sp>
      <p:sp>
        <p:nvSpPr>
          <p:cNvPr id="203" name="CustomShape 10"/>
          <p:cNvSpPr/>
          <p:nvPr/>
        </p:nvSpPr>
        <p:spPr>
          <a:xfrm>
            <a:off x="5739840" y="2579220"/>
            <a:ext cx="325800" cy="612000"/>
          </a:xfrm>
          <a:custGeom>
            <a:avLst/>
            <a:gdLst/>
            <a:ahLst/>
            <a:cxnLst/>
            <a:rect l="0" t="0" r="r" b="b"/>
            <a:pathLst>
              <a:path w="21601" h="21601">
                <a:moveTo>
                  <a:pt x="0" y="15845"/>
                </a:moveTo>
                <a:lnTo>
                  <a:pt x="5400" y="15845"/>
                </a:lnTo>
                <a:lnTo>
                  <a:pt x="5400" y="0"/>
                </a:lnTo>
                <a:lnTo>
                  <a:pt x="16200" y="0"/>
                </a:lnTo>
                <a:lnTo>
                  <a:pt x="16200" y="15845"/>
                </a:lnTo>
                <a:lnTo>
                  <a:pt x="21600" y="15845"/>
                </a:lnTo>
                <a:lnTo>
                  <a:pt x="10800" y="21600"/>
                </a:lnTo>
              </a:path>
            </a:pathLst>
          </a:custGeom>
          <a:solidFill>
            <a:srgbClr val="FF0000"/>
          </a:solidFill>
          <a:ln w="12600">
            <a:solidFill>
              <a:srgbClr val="A6600D"/>
            </a:solidFill>
            <a:miter/>
          </a:ln>
        </p:spPr>
        <p:style>
          <a:lnRef idx="0">
            <a:scrgbClr r="0" g="0" b="0"/>
          </a:lnRef>
          <a:fillRef idx="0">
            <a:scrgbClr r="0" g="0" b="0"/>
          </a:fillRef>
          <a:effectRef idx="0">
            <a:scrgbClr r="0" g="0" b="0"/>
          </a:effectRef>
          <a:fontRef idx="minor"/>
        </p:style>
      </p:sp>
      <p:sp>
        <p:nvSpPr>
          <p:cNvPr id="205" name="CustomShape 12"/>
          <p:cNvSpPr/>
          <p:nvPr/>
        </p:nvSpPr>
        <p:spPr>
          <a:xfrm>
            <a:off x="164880" y="514800"/>
            <a:ext cx="3808440" cy="59562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2000" b="1" strike="noStrike" dirty="0">
                <a:latin typeface="Calibri"/>
                <a:ea typeface="Calibri"/>
              </a:rPr>
              <a:t>Elk Creek Coal Mine Methane Destruction and Utilization Project</a:t>
            </a:r>
            <a:endParaRPr sz="2000" dirty="0"/>
          </a:p>
          <a:p>
            <a:pPr>
              <a:lnSpc>
                <a:spcPct val="100000"/>
              </a:lnSpc>
            </a:pPr>
            <a:endParaRPr sz="2000" dirty="0"/>
          </a:p>
          <a:p>
            <a:pPr marL="342900" indent="-342900">
              <a:lnSpc>
                <a:spcPct val="100000"/>
              </a:lnSpc>
              <a:buFont typeface="Wingdings" panose="05000000000000000000" pitchFamily="2" charset="2"/>
              <a:buChar char="Ø"/>
            </a:pPr>
            <a:r>
              <a:rPr lang="en-US" sz="2000" strike="noStrike" dirty="0">
                <a:latin typeface="Calibri"/>
                <a:ea typeface="Calibri"/>
              </a:rPr>
              <a:t>3 MW (3,000 kilowatts) </a:t>
            </a:r>
            <a:r>
              <a:rPr lang="en-US" sz="2000" strike="noStrike" dirty="0" smtClean="0">
                <a:latin typeface="Calibri"/>
                <a:ea typeface="Calibri"/>
              </a:rPr>
              <a:t>of electricity </a:t>
            </a:r>
            <a:r>
              <a:rPr lang="en-US" sz="2000" strike="noStrike" dirty="0">
                <a:latin typeface="Calibri"/>
                <a:ea typeface="Calibri"/>
              </a:rPr>
              <a:t>generation </a:t>
            </a:r>
            <a:r>
              <a:rPr lang="en-US" sz="2000" strike="noStrike" dirty="0" smtClean="0">
                <a:latin typeface="Calibri"/>
                <a:ea typeface="Calibri"/>
              </a:rPr>
              <a:t>capacity combusting </a:t>
            </a:r>
            <a:r>
              <a:rPr lang="en-US" sz="2000" strike="noStrike" dirty="0">
                <a:latin typeface="Calibri"/>
                <a:ea typeface="Calibri"/>
              </a:rPr>
              <a:t>600 </a:t>
            </a:r>
            <a:r>
              <a:rPr lang="en-US" sz="2000" strike="noStrike" dirty="0" err="1">
                <a:latin typeface="Calibri"/>
                <a:ea typeface="Calibri"/>
              </a:rPr>
              <a:t>scfm</a:t>
            </a:r>
            <a:r>
              <a:rPr lang="en-US" sz="2000" strike="noStrike" dirty="0">
                <a:latin typeface="Calibri"/>
                <a:ea typeface="Calibri"/>
              </a:rPr>
              <a:t> of </a:t>
            </a:r>
            <a:r>
              <a:rPr lang="en-US" sz="2000" strike="noStrike" dirty="0" smtClean="0">
                <a:latin typeface="Calibri"/>
                <a:ea typeface="Calibri"/>
              </a:rPr>
              <a:t>methane.</a:t>
            </a:r>
            <a:endParaRPr sz="2000" dirty="0"/>
          </a:p>
          <a:p>
            <a:pPr marL="342900" indent="-342900">
              <a:lnSpc>
                <a:spcPct val="100000"/>
              </a:lnSpc>
              <a:buFont typeface="Wingdings" panose="05000000000000000000" pitchFamily="2" charset="2"/>
              <a:buChar char="Ø"/>
            </a:pPr>
            <a:endParaRPr sz="2000" dirty="0"/>
          </a:p>
          <a:p>
            <a:pPr marL="342900" indent="-342900">
              <a:lnSpc>
                <a:spcPct val="100000"/>
              </a:lnSpc>
              <a:buFont typeface="Wingdings" panose="05000000000000000000" pitchFamily="2" charset="2"/>
              <a:buChar char="Ø"/>
            </a:pPr>
            <a:r>
              <a:rPr lang="en-US" sz="2000" strike="noStrike" dirty="0">
                <a:latin typeface="Calibri"/>
                <a:ea typeface="Calibri"/>
              </a:rPr>
              <a:t>Enclosed combustion of up to 2,500 </a:t>
            </a:r>
            <a:r>
              <a:rPr lang="en-US" sz="2000" strike="noStrike" dirty="0" err="1">
                <a:latin typeface="Calibri"/>
                <a:ea typeface="Calibri"/>
              </a:rPr>
              <a:t>scfm</a:t>
            </a:r>
            <a:r>
              <a:rPr lang="en-US" sz="2000" strike="noStrike" dirty="0">
                <a:latin typeface="Calibri"/>
                <a:ea typeface="Calibri"/>
              </a:rPr>
              <a:t> of excess waste </a:t>
            </a:r>
            <a:r>
              <a:rPr lang="en-US" sz="2000" strike="noStrike" dirty="0" smtClean="0">
                <a:latin typeface="Calibri"/>
                <a:ea typeface="Calibri"/>
              </a:rPr>
              <a:t>methane. </a:t>
            </a:r>
            <a:endParaRPr sz="2000" dirty="0"/>
          </a:p>
          <a:p>
            <a:pPr marL="342900" indent="-342900">
              <a:lnSpc>
                <a:spcPct val="100000"/>
              </a:lnSpc>
              <a:buFont typeface="Wingdings" panose="05000000000000000000" pitchFamily="2" charset="2"/>
              <a:buChar char="Ø"/>
            </a:pPr>
            <a:endParaRPr sz="2000" dirty="0"/>
          </a:p>
          <a:p>
            <a:pPr marL="342900" indent="-342900">
              <a:lnSpc>
                <a:spcPct val="100000"/>
              </a:lnSpc>
              <a:buFont typeface="Wingdings" panose="05000000000000000000" pitchFamily="2" charset="2"/>
              <a:buChar char="Ø"/>
            </a:pPr>
            <a:r>
              <a:rPr lang="en-US" sz="2000" strike="noStrike" dirty="0">
                <a:latin typeface="Calibri"/>
                <a:ea typeface="Calibri"/>
              </a:rPr>
              <a:t>Reliability:  95% operational availability 2014 &amp; </a:t>
            </a:r>
            <a:r>
              <a:rPr lang="en-US" sz="2000" strike="noStrike" dirty="0" smtClean="0">
                <a:latin typeface="Calibri"/>
                <a:ea typeface="Calibri"/>
              </a:rPr>
              <a:t>2015.</a:t>
            </a:r>
          </a:p>
          <a:p>
            <a:pPr marL="342900" indent="-342900">
              <a:lnSpc>
                <a:spcPct val="100000"/>
              </a:lnSpc>
              <a:buFont typeface="Wingdings" panose="05000000000000000000" pitchFamily="2" charset="2"/>
              <a:buChar char="Ø"/>
            </a:pPr>
            <a:endParaRPr sz="2000" dirty="0"/>
          </a:p>
          <a:p>
            <a:pPr marL="342900" indent="-342900">
              <a:lnSpc>
                <a:spcPct val="100000"/>
              </a:lnSpc>
              <a:buFont typeface="Wingdings" panose="05000000000000000000" pitchFamily="2" charset="2"/>
              <a:buChar char="Ø"/>
            </a:pPr>
            <a:r>
              <a:rPr lang="en-US" sz="2000" strike="noStrike" dirty="0">
                <a:latin typeface="Calibri"/>
                <a:ea typeface="Calibri"/>
              </a:rPr>
              <a:t>Design flexibility: 20 – 90</a:t>
            </a:r>
            <a:r>
              <a:rPr lang="en-US" sz="2000" strike="noStrike" dirty="0" smtClean="0">
                <a:latin typeface="Calibri"/>
                <a:ea typeface="Calibri"/>
              </a:rPr>
              <a:t>% methane </a:t>
            </a:r>
            <a:r>
              <a:rPr lang="en-US" sz="2000" strike="noStrike" dirty="0">
                <a:latin typeface="Calibri"/>
                <a:ea typeface="Calibri"/>
              </a:rPr>
              <a:t>gas </a:t>
            </a:r>
            <a:r>
              <a:rPr lang="en-US" sz="2000" strike="noStrike" dirty="0" smtClean="0">
                <a:latin typeface="Calibri"/>
                <a:ea typeface="Calibri"/>
              </a:rPr>
              <a:t>concentration.</a:t>
            </a:r>
            <a:endParaRPr sz="2000" dirty="0"/>
          </a:p>
        </p:txBody>
      </p:sp>
      <p:sp>
        <p:nvSpPr>
          <p:cNvPr id="206" name="CustomShape 13"/>
          <p:cNvSpPr/>
          <p:nvPr/>
        </p:nvSpPr>
        <p:spPr>
          <a:xfrm>
            <a:off x="6205680" y="2695500"/>
            <a:ext cx="325800" cy="612000"/>
          </a:xfrm>
          <a:custGeom>
            <a:avLst/>
            <a:gdLst/>
            <a:ahLst/>
            <a:cxnLst/>
            <a:rect l="0" t="0" r="r" b="b"/>
            <a:pathLst>
              <a:path w="21601" h="21601">
                <a:moveTo>
                  <a:pt x="0" y="15845"/>
                </a:moveTo>
                <a:lnTo>
                  <a:pt x="5400" y="15845"/>
                </a:lnTo>
                <a:lnTo>
                  <a:pt x="5400" y="0"/>
                </a:lnTo>
                <a:lnTo>
                  <a:pt x="16200" y="0"/>
                </a:lnTo>
                <a:lnTo>
                  <a:pt x="16200" y="15845"/>
                </a:lnTo>
                <a:lnTo>
                  <a:pt x="21600" y="15845"/>
                </a:lnTo>
                <a:lnTo>
                  <a:pt x="10800" y="21600"/>
                </a:lnTo>
              </a:path>
            </a:pathLst>
          </a:custGeom>
          <a:solidFill>
            <a:srgbClr val="FF0000"/>
          </a:solidFill>
          <a:ln w="12600">
            <a:solidFill>
              <a:srgbClr val="A6600D"/>
            </a:solidFill>
            <a:miter/>
          </a:ln>
        </p:spPr>
        <p:style>
          <a:lnRef idx="0">
            <a:scrgbClr r="0" g="0" b="0"/>
          </a:lnRef>
          <a:fillRef idx="0">
            <a:scrgbClr r="0" g="0" b="0"/>
          </a:fillRef>
          <a:effectRef idx="0">
            <a:scrgbClr r="0" g="0" b="0"/>
          </a:effectRef>
          <a:fontRef idx="minor"/>
        </p:style>
      </p:sp>
      <p:sp>
        <p:nvSpPr>
          <p:cNvPr id="207" name="CustomShape 14"/>
          <p:cNvSpPr/>
          <p:nvPr/>
        </p:nvSpPr>
        <p:spPr>
          <a:xfrm>
            <a:off x="4721040" y="1995300"/>
            <a:ext cx="325800" cy="612000"/>
          </a:xfrm>
          <a:custGeom>
            <a:avLst/>
            <a:gdLst/>
            <a:ahLst/>
            <a:cxnLst/>
            <a:rect l="0" t="0" r="r" b="b"/>
            <a:pathLst>
              <a:path w="21601" h="21601">
                <a:moveTo>
                  <a:pt x="0" y="15845"/>
                </a:moveTo>
                <a:lnTo>
                  <a:pt x="5400" y="15845"/>
                </a:lnTo>
                <a:lnTo>
                  <a:pt x="5400" y="0"/>
                </a:lnTo>
                <a:lnTo>
                  <a:pt x="16200" y="0"/>
                </a:lnTo>
                <a:lnTo>
                  <a:pt x="16200" y="15845"/>
                </a:lnTo>
                <a:lnTo>
                  <a:pt x="21600" y="15845"/>
                </a:lnTo>
                <a:lnTo>
                  <a:pt x="10800" y="21600"/>
                </a:lnTo>
              </a:path>
            </a:pathLst>
          </a:custGeom>
          <a:solidFill>
            <a:srgbClr val="FF0000"/>
          </a:solidFill>
          <a:ln w="12600">
            <a:solidFill>
              <a:srgbClr val="A6600D"/>
            </a:solidFill>
            <a:miter/>
          </a:ln>
        </p:spPr>
        <p:style>
          <a:lnRef idx="0">
            <a:scrgbClr r="0" g="0" b="0"/>
          </a:lnRef>
          <a:fillRef idx="0">
            <a:scrgbClr r="0" g="0" b="0"/>
          </a:fillRef>
          <a:effectRef idx="0">
            <a:scrgbClr r="0" g="0" b="0"/>
          </a:effectRef>
          <a:fontRef idx="minor"/>
        </p:style>
      </p:sp>
      <p:sp>
        <p:nvSpPr>
          <p:cNvPr id="208" name="CustomShape 15"/>
          <p:cNvSpPr/>
          <p:nvPr/>
        </p:nvSpPr>
        <p:spPr>
          <a:xfrm>
            <a:off x="7438680" y="3775320"/>
            <a:ext cx="1144440" cy="6390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b="1" strike="noStrike" dirty="0">
                <a:latin typeface="Calibri"/>
                <a:ea typeface="Calibri"/>
              </a:rPr>
              <a:t>Control  buildings</a:t>
            </a:r>
            <a:endParaRPr dirty="0"/>
          </a:p>
        </p:txBody>
      </p:sp>
      <p:sp>
        <p:nvSpPr>
          <p:cNvPr id="18" name="TextShape 1"/>
          <p:cNvSpPr txBox="1"/>
          <p:nvPr/>
        </p:nvSpPr>
        <p:spPr>
          <a:xfrm>
            <a:off x="10534094" y="6459840"/>
            <a:ext cx="1311840" cy="364680"/>
          </a:xfrm>
          <a:prstGeom prst="rect">
            <a:avLst/>
          </a:prstGeom>
          <a:noFill/>
          <a:ln>
            <a:noFill/>
          </a:ln>
        </p:spPr>
        <p:txBody>
          <a:bodyPr anchor="ctr"/>
          <a:lstStyle/>
          <a:p>
            <a:pPr algn="r">
              <a:lnSpc>
                <a:spcPct val="100000"/>
              </a:lnSpc>
            </a:pPr>
            <a:fld id="{7A0AE62C-CC19-4415-8CED-A5A6F0BDBBFE}" type="slidenum">
              <a:rPr lang="en-US" sz="1050" strike="noStrike" smtClean="0">
                <a:latin typeface="Calibri"/>
              </a:rPr>
              <a:t>18</a:t>
            </a:fld>
            <a:r>
              <a:rPr lang="en-US" sz="1050" dirty="0">
                <a:latin typeface="Calibri"/>
              </a:rPr>
              <a:t>8</a:t>
            </a:r>
            <a:endParaRPr dirty="0"/>
          </a:p>
        </p:txBody>
      </p:sp>
      <p:sp>
        <p:nvSpPr>
          <p:cNvPr id="19"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179181" y="458252"/>
            <a:ext cx="11616295" cy="2077920"/>
          </a:xfrm>
          <a:prstGeom prst="rect">
            <a:avLst/>
          </a:prstGeom>
          <a:noFill/>
          <a:ln>
            <a:noFill/>
          </a:ln>
        </p:spPr>
        <p:txBody>
          <a:bodyPr lIns="45720" tIns="45000" rIns="45720" bIns="45000" anchor="b"/>
          <a:lstStyle/>
          <a:p>
            <a:pPr algn="ctr">
              <a:lnSpc>
                <a:spcPct val="100000"/>
              </a:lnSpc>
            </a:pPr>
            <a:r>
              <a:rPr lang="en-US" sz="4000" dirty="0" smtClean="0">
                <a:solidFill>
                  <a:srgbClr val="000000"/>
                </a:solidFill>
                <a:latin typeface="+mj-lt"/>
                <a:ea typeface="Calibri Light"/>
              </a:rPr>
              <a:t>CALIFORNIA </a:t>
            </a:r>
            <a:r>
              <a:rPr lang="en-US" sz="4000" strike="noStrike" dirty="0" smtClean="0">
                <a:solidFill>
                  <a:srgbClr val="000000"/>
                </a:solidFill>
                <a:latin typeface="+mj-lt"/>
                <a:ea typeface="Calibri Light"/>
              </a:rPr>
              <a:t>MINE </a:t>
            </a:r>
            <a:r>
              <a:rPr lang="en-US" sz="4000" strike="noStrike" dirty="0">
                <a:solidFill>
                  <a:srgbClr val="000000"/>
                </a:solidFill>
                <a:latin typeface="+mj-lt"/>
                <a:ea typeface="Calibri Light"/>
              </a:rPr>
              <a:t>METHANE CAPTURE </a:t>
            </a:r>
            <a:r>
              <a:rPr lang="en-US" sz="4000" strike="noStrike" dirty="0" smtClean="0">
                <a:solidFill>
                  <a:srgbClr val="000000"/>
                </a:solidFill>
                <a:latin typeface="+mj-lt"/>
                <a:ea typeface="Calibri Light"/>
              </a:rPr>
              <a:t>PROTOCOL WILL NOT IMPROVE WITHOUT ADVOCACY.   </a:t>
            </a:r>
            <a:r>
              <a:rPr lang="en-US" sz="4370" strike="noStrike" dirty="0">
                <a:solidFill>
                  <a:srgbClr val="000000"/>
                </a:solidFill>
                <a:latin typeface="Calibri Light"/>
                <a:ea typeface="Calibri Light"/>
              </a:rPr>
              <a:t>
</a:t>
            </a:r>
            <a:r>
              <a:rPr lang="en-US" sz="4370" strike="noStrike" dirty="0">
                <a:solidFill>
                  <a:srgbClr val="404040"/>
                </a:solidFill>
                <a:latin typeface="Calibri Light"/>
                <a:ea typeface="Calibri Light"/>
              </a:rPr>
              <a:t> </a:t>
            </a:r>
            <a:endParaRPr dirty="0"/>
          </a:p>
        </p:txBody>
      </p:sp>
      <p:sp>
        <p:nvSpPr>
          <p:cNvPr id="292" name="TextShape 2"/>
          <p:cNvSpPr txBox="1"/>
          <p:nvPr/>
        </p:nvSpPr>
        <p:spPr>
          <a:xfrm>
            <a:off x="179181" y="2382720"/>
            <a:ext cx="9598562" cy="5059080"/>
          </a:xfrm>
          <a:prstGeom prst="rect">
            <a:avLst/>
          </a:prstGeom>
          <a:noFill/>
          <a:ln>
            <a:noFill/>
          </a:ln>
        </p:spPr>
        <p:txBody>
          <a:bodyPr lIns="0" tIns="0" rIns="0" bIns="0"/>
          <a:lstStyle/>
          <a:p>
            <a:pPr marL="914400" lvl="1" indent="-457200">
              <a:lnSpc>
                <a:spcPct val="100000"/>
              </a:lnSpc>
              <a:buFont typeface="Wingdings" panose="05000000000000000000" pitchFamily="2" charset="2"/>
              <a:buChar char="Ø"/>
            </a:pPr>
            <a:r>
              <a:rPr lang="en-US" sz="2200" strike="noStrike" dirty="0" smtClean="0">
                <a:solidFill>
                  <a:srgbClr val="000000"/>
                </a:solidFill>
                <a:latin typeface="+mj-lt"/>
                <a:ea typeface="Calibri"/>
              </a:rPr>
              <a:t>Global Warming Potential 21 not 72.</a:t>
            </a:r>
          </a:p>
          <a:p>
            <a:pPr marL="914400" lvl="1" indent="-457200">
              <a:lnSpc>
                <a:spcPct val="100000"/>
              </a:lnSpc>
              <a:buFont typeface="Wingdings" panose="05000000000000000000" pitchFamily="2" charset="2"/>
              <a:buChar char="Ø"/>
            </a:pPr>
            <a:endParaRPr lang="en-US" sz="2200" dirty="0">
              <a:solidFill>
                <a:srgbClr val="000000"/>
              </a:solidFill>
              <a:latin typeface="+mj-lt"/>
              <a:ea typeface="Calibri"/>
            </a:endParaRPr>
          </a:p>
          <a:p>
            <a:pPr marL="914400" lvl="1" indent="-457200">
              <a:lnSpc>
                <a:spcPct val="100000"/>
              </a:lnSpc>
              <a:buFont typeface="Wingdings" panose="05000000000000000000" pitchFamily="2" charset="2"/>
              <a:buChar char="Ø"/>
            </a:pPr>
            <a:r>
              <a:rPr lang="en-US" sz="2200" strike="noStrike" dirty="0" smtClean="0">
                <a:solidFill>
                  <a:srgbClr val="000000"/>
                </a:solidFill>
                <a:latin typeface="+mj-lt"/>
                <a:ea typeface="Calibri"/>
              </a:rPr>
              <a:t>2,600 </a:t>
            </a:r>
            <a:r>
              <a:rPr lang="en-US" sz="2200" strike="noStrike" dirty="0" err="1">
                <a:solidFill>
                  <a:srgbClr val="000000"/>
                </a:solidFill>
                <a:latin typeface="+mj-lt"/>
                <a:ea typeface="Calibri"/>
              </a:rPr>
              <a:t>scf</a:t>
            </a:r>
            <a:r>
              <a:rPr lang="en-US" sz="2200" strike="noStrike" dirty="0">
                <a:solidFill>
                  <a:srgbClr val="000000"/>
                </a:solidFill>
                <a:latin typeface="+mj-lt"/>
                <a:ea typeface="Calibri"/>
              </a:rPr>
              <a:t> of methane emission reduction = 1 </a:t>
            </a:r>
            <a:r>
              <a:rPr lang="en-US" sz="2200" strike="noStrike" dirty="0" smtClean="0">
                <a:solidFill>
                  <a:srgbClr val="000000"/>
                </a:solidFill>
                <a:latin typeface="+mj-lt"/>
                <a:ea typeface="Calibri"/>
              </a:rPr>
              <a:t>ARBOC not  800 </a:t>
            </a:r>
            <a:r>
              <a:rPr lang="en-US" sz="2200" strike="noStrike" dirty="0" err="1" smtClean="0">
                <a:solidFill>
                  <a:srgbClr val="000000"/>
                </a:solidFill>
                <a:latin typeface="+mj-lt"/>
                <a:ea typeface="Calibri"/>
              </a:rPr>
              <a:t>scf</a:t>
            </a:r>
            <a:r>
              <a:rPr lang="en-US" sz="2200" strike="noStrike" dirty="0" smtClean="0">
                <a:solidFill>
                  <a:srgbClr val="000000"/>
                </a:solidFill>
                <a:latin typeface="+mj-lt"/>
                <a:ea typeface="Calibri"/>
              </a:rPr>
              <a:t>.</a:t>
            </a:r>
          </a:p>
          <a:p>
            <a:pPr marL="914400" lvl="1" indent="-457200">
              <a:lnSpc>
                <a:spcPct val="100000"/>
              </a:lnSpc>
              <a:buFont typeface="Wingdings" panose="05000000000000000000" pitchFamily="2" charset="2"/>
              <a:buChar char="Ø"/>
            </a:pPr>
            <a:endParaRPr lang="en-US" sz="2200" strike="noStrike" dirty="0" smtClean="0">
              <a:solidFill>
                <a:srgbClr val="000000"/>
              </a:solidFill>
              <a:latin typeface="+mj-lt"/>
              <a:ea typeface="Calibri"/>
            </a:endParaRPr>
          </a:p>
          <a:p>
            <a:pPr marL="914400" lvl="1" indent="-457200">
              <a:lnSpc>
                <a:spcPct val="100000"/>
              </a:lnSpc>
              <a:buFont typeface="Wingdings" panose="05000000000000000000" pitchFamily="2" charset="2"/>
              <a:buChar char="Ø"/>
            </a:pPr>
            <a:r>
              <a:rPr lang="en-US" sz="2200" dirty="0" smtClean="0">
                <a:solidFill>
                  <a:srgbClr val="000000"/>
                </a:solidFill>
                <a:latin typeface="+mj-lt"/>
                <a:ea typeface="Calibri"/>
              </a:rPr>
              <a:t>Current GWP of 100 years not next 20.</a:t>
            </a:r>
          </a:p>
          <a:p>
            <a:pPr marL="914400" lvl="1" indent="-457200">
              <a:lnSpc>
                <a:spcPct val="100000"/>
              </a:lnSpc>
              <a:buFont typeface="Wingdings" panose="05000000000000000000" pitchFamily="2" charset="2"/>
              <a:buChar char="Ø"/>
            </a:pPr>
            <a:endParaRPr lang="en-US" sz="2200" strike="noStrike" dirty="0" smtClean="0">
              <a:solidFill>
                <a:srgbClr val="000000"/>
              </a:solidFill>
              <a:latin typeface="+mj-lt"/>
              <a:ea typeface="Calibri"/>
            </a:endParaRPr>
          </a:p>
          <a:p>
            <a:pPr marL="914400" lvl="1" indent="-457200">
              <a:lnSpc>
                <a:spcPct val="100000"/>
              </a:lnSpc>
              <a:buFont typeface="Wingdings" panose="05000000000000000000" pitchFamily="2" charset="2"/>
              <a:buChar char="Ø"/>
            </a:pPr>
            <a:r>
              <a:rPr lang="en-US" sz="2200" dirty="0" smtClean="0">
                <a:solidFill>
                  <a:srgbClr val="000000"/>
                </a:solidFill>
                <a:latin typeface="+mj-lt"/>
              </a:rPr>
              <a:t>0.35 tCO2e per 1,000 </a:t>
            </a:r>
            <a:r>
              <a:rPr lang="en-US" sz="2200" dirty="0" err="1" smtClean="0">
                <a:solidFill>
                  <a:srgbClr val="000000"/>
                </a:solidFill>
                <a:latin typeface="+mj-lt"/>
              </a:rPr>
              <a:t>scf</a:t>
            </a:r>
            <a:r>
              <a:rPr lang="en-US" sz="2200" dirty="0" smtClean="0">
                <a:solidFill>
                  <a:srgbClr val="000000"/>
                </a:solidFill>
                <a:latin typeface="+mj-lt"/>
              </a:rPr>
              <a:t> of CH4 not 1.19 tCO2e</a:t>
            </a:r>
          </a:p>
          <a:p>
            <a:pPr marL="914400" lvl="1" indent="-457200">
              <a:lnSpc>
                <a:spcPct val="100000"/>
              </a:lnSpc>
              <a:buFont typeface="Wingdings" panose="05000000000000000000" pitchFamily="2" charset="2"/>
              <a:buChar char="Ø"/>
            </a:pPr>
            <a:endParaRPr lang="en-US" sz="2200" dirty="0" smtClean="0">
              <a:solidFill>
                <a:srgbClr val="000000"/>
              </a:solidFill>
              <a:latin typeface="+mj-lt"/>
            </a:endParaRPr>
          </a:p>
          <a:p>
            <a:pPr marL="914400" lvl="1" indent="-457200">
              <a:lnSpc>
                <a:spcPct val="100000"/>
              </a:lnSpc>
              <a:buFont typeface="Wingdings" panose="05000000000000000000" pitchFamily="2" charset="2"/>
              <a:buChar char="Ø"/>
            </a:pPr>
            <a:r>
              <a:rPr lang="en-US" sz="2200" dirty="0" smtClean="0">
                <a:solidFill>
                  <a:srgbClr val="000000"/>
                </a:solidFill>
                <a:latin typeface="+mj-lt"/>
              </a:rPr>
              <a:t>$3.50 per tCO2e not $14.30</a:t>
            </a:r>
          </a:p>
          <a:p>
            <a:pPr marL="914400" lvl="1" indent="-457200">
              <a:lnSpc>
                <a:spcPct val="100000"/>
              </a:lnSpc>
              <a:buFont typeface="Wingdings" panose="05000000000000000000" pitchFamily="2" charset="2"/>
              <a:buChar char="Ø"/>
            </a:pPr>
            <a:endParaRPr lang="en-US" sz="2200" dirty="0" smtClean="0">
              <a:solidFill>
                <a:srgbClr val="000000"/>
              </a:solidFill>
              <a:latin typeface="+mj-lt"/>
            </a:endParaRPr>
          </a:p>
          <a:p>
            <a:pPr marL="914400" lvl="1" indent="-457200">
              <a:lnSpc>
                <a:spcPct val="100000"/>
              </a:lnSpc>
              <a:buFont typeface="Wingdings" panose="05000000000000000000" pitchFamily="2" charset="2"/>
              <a:buChar char="Ø"/>
            </a:pPr>
            <a:r>
              <a:rPr lang="en-US" sz="2200" dirty="0" smtClean="0">
                <a:solidFill>
                  <a:srgbClr val="000000"/>
                </a:solidFill>
                <a:latin typeface="+mj-lt"/>
                <a:ea typeface="Calibri"/>
              </a:rPr>
              <a:t>I</a:t>
            </a:r>
            <a:r>
              <a:rPr lang="en-US" sz="2200" strike="noStrike" dirty="0" smtClean="0">
                <a:solidFill>
                  <a:srgbClr val="000000"/>
                </a:solidFill>
                <a:latin typeface="+mj-lt"/>
                <a:ea typeface="Calibri"/>
              </a:rPr>
              <a:t>nvalidation risk distraction and risk.</a:t>
            </a:r>
          </a:p>
          <a:p>
            <a:pPr lvl="1">
              <a:lnSpc>
                <a:spcPct val="100000"/>
              </a:lnSpc>
              <a:buFont typeface="Arial"/>
              <a:buChar char="•"/>
            </a:pPr>
            <a:endParaRPr lang="en-US" sz="3200" dirty="0">
              <a:solidFill>
                <a:srgbClr val="000000"/>
              </a:solidFill>
              <a:latin typeface="Calibri"/>
              <a:ea typeface="Calibri"/>
            </a:endParaRPr>
          </a:p>
          <a:p>
            <a:pPr lvl="1">
              <a:lnSpc>
                <a:spcPct val="100000"/>
              </a:lnSpc>
            </a:pPr>
            <a:endParaRPr lang="en-US" sz="3200" strike="noStrike" dirty="0" smtClean="0">
              <a:solidFill>
                <a:srgbClr val="000000"/>
              </a:solidFill>
              <a:latin typeface="Calibri"/>
              <a:ea typeface="Calibri"/>
            </a:endParaRPr>
          </a:p>
          <a:p>
            <a:pPr lvl="1">
              <a:lnSpc>
                <a:spcPct val="100000"/>
              </a:lnSpc>
              <a:buFont typeface="Arial"/>
              <a:buChar char="•"/>
            </a:pPr>
            <a:endParaRPr dirty="0"/>
          </a:p>
        </p:txBody>
      </p:sp>
      <p:sp>
        <p:nvSpPr>
          <p:cNvPr id="6" name="TextShape 1"/>
          <p:cNvSpPr txBox="1"/>
          <p:nvPr/>
        </p:nvSpPr>
        <p:spPr>
          <a:xfrm>
            <a:off x="10534094" y="6459840"/>
            <a:ext cx="1311840" cy="364680"/>
          </a:xfrm>
          <a:prstGeom prst="rect">
            <a:avLst/>
          </a:prstGeom>
          <a:noFill/>
          <a:ln>
            <a:noFill/>
          </a:ln>
        </p:spPr>
        <p:txBody>
          <a:bodyPr anchor="ctr"/>
          <a:lstStyle/>
          <a:p>
            <a:pPr algn="r">
              <a:lnSpc>
                <a:spcPct val="100000"/>
              </a:lnSpc>
            </a:pPr>
            <a:fld id="{7A0AE62C-CC19-4415-8CED-A5A6F0BDBBFE}" type="slidenum">
              <a:rPr lang="en-US" sz="1050" strike="noStrike" smtClean="0">
                <a:latin typeface="Calibri"/>
              </a:rPr>
              <a:t>19</a:t>
            </a:fld>
            <a:r>
              <a:rPr lang="en-US" sz="1050" dirty="0">
                <a:latin typeface="Calibri"/>
              </a:rPr>
              <a:t>9</a:t>
            </a:r>
            <a:endParaRPr dirty="0"/>
          </a:p>
        </p:txBody>
      </p:sp>
      <p:sp>
        <p:nvSpPr>
          <p:cNvPr id="7"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41974670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262" y="660904"/>
            <a:ext cx="9560459" cy="4191754"/>
          </a:xfrm>
        </p:spPr>
        <p:txBody>
          <a:bodyPr/>
          <a:lstStyle/>
          <a:p>
            <a:pPr algn="ctr"/>
            <a:r>
              <a:rPr lang="en-US" dirty="0" smtClean="0">
                <a:solidFill>
                  <a:schemeClr val="tx1"/>
                </a:solidFill>
                <a:effectLst>
                  <a:outerShdw blurRad="38100" dist="38100" dir="2700000" algn="tl">
                    <a:srgbClr val="000000">
                      <a:alpha val="43137"/>
                    </a:srgbClr>
                  </a:outerShdw>
                </a:effectLst>
              </a:rPr>
              <a:t>A nightmarish process, any little help that a government entity can do for us will be overwhelmingly welcome.</a:t>
            </a:r>
            <a:endParaRPr lang="en-US" dirty="0">
              <a:solidFill>
                <a:schemeClr val="tx1"/>
              </a:solidFill>
              <a:effectLst>
                <a:outerShdw blurRad="38100" dist="38100" dir="2700000" algn="tl">
                  <a:srgbClr val="000000">
                    <a:alpha val="43137"/>
                  </a:srgbClr>
                </a:outerShdw>
              </a:effectLst>
            </a:endParaRPr>
          </a:p>
        </p:txBody>
      </p:sp>
      <p:sp>
        <p:nvSpPr>
          <p:cNvPr id="4" name="TextShape 1"/>
          <p:cNvSpPr txBox="1"/>
          <p:nvPr/>
        </p:nvSpPr>
        <p:spPr>
          <a:xfrm>
            <a:off x="10534094" y="6459840"/>
            <a:ext cx="1311840" cy="364680"/>
          </a:xfrm>
          <a:prstGeom prst="rect">
            <a:avLst/>
          </a:prstGeom>
          <a:noFill/>
          <a:ln>
            <a:noFill/>
          </a:ln>
        </p:spPr>
        <p:txBody>
          <a:bodyPr anchor="ctr"/>
          <a:lstStyle/>
          <a:p>
            <a:pPr algn="r">
              <a:lnSpc>
                <a:spcPct val="100000"/>
              </a:lnSpc>
            </a:pPr>
            <a:r>
              <a:rPr lang="en-US" sz="1050" dirty="0">
                <a:latin typeface="Calibri"/>
              </a:rPr>
              <a:t>2</a:t>
            </a:r>
            <a:endParaRPr dirty="0"/>
          </a:p>
        </p:txBody>
      </p:sp>
      <p:sp>
        <p:nvSpPr>
          <p:cNvPr id="5"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2777622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image2.jpg"/>
          <p:cNvPicPr/>
          <p:nvPr/>
        </p:nvPicPr>
        <p:blipFill>
          <a:blip r:embed="rId2"/>
          <a:stretch/>
        </p:blipFill>
        <p:spPr>
          <a:xfrm>
            <a:off x="3485880" y="628560"/>
            <a:ext cx="5280840" cy="2745360"/>
          </a:xfrm>
          <a:prstGeom prst="rect">
            <a:avLst/>
          </a:prstGeom>
          <a:ln w="12600">
            <a:noFill/>
          </a:ln>
        </p:spPr>
      </p:pic>
      <p:sp>
        <p:nvSpPr>
          <p:cNvPr id="304" name="TextShape 1"/>
          <p:cNvSpPr txBox="1"/>
          <p:nvPr/>
        </p:nvSpPr>
        <p:spPr>
          <a:xfrm>
            <a:off x="1100160" y="3460320"/>
            <a:ext cx="10058040" cy="1106280"/>
          </a:xfrm>
          <a:prstGeom prst="rect">
            <a:avLst/>
          </a:prstGeom>
          <a:noFill/>
          <a:ln>
            <a:noFill/>
          </a:ln>
        </p:spPr>
        <p:txBody>
          <a:bodyPr lIns="45720" tIns="45000" rIns="45720" bIns="45000" anchor="b"/>
          <a:lstStyle/>
          <a:p>
            <a:pPr algn="ctr">
              <a:lnSpc>
                <a:spcPct val="100000"/>
              </a:lnSpc>
            </a:pPr>
            <a:r>
              <a:rPr lang="en-US" sz="6630" strike="noStrike" dirty="0">
                <a:solidFill>
                  <a:srgbClr val="000000"/>
                </a:solidFill>
                <a:latin typeface="Calibri" panose="020F0502020204030204" pitchFamily="34" charset="0"/>
                <a:ea typeface="Calibri Light"/>
              </a:rPr>
              <a:t>Vessels Coal Gas Inc.</a:t>
            </a:r>
            <a:endParaRPr dirty="0">
              <a:latin typeface="Calibri" panose="020F0502020204030204" pitchFamily="34" charset="0"/>
            </a:endParaRPr>
          </a:p>
        </p:txBody>
      </p:sp>
      <p:sp>
        <p:nvSpPr>
          <p:cNvPr id="305" name="TextShape 2"/>
          <p:cNvSpPr txBox="1"/>
          <p:nvPr/>
        </p:nvSpPr>
        <p:spPr>
          <a:xfrm>
            <a:off x="1100160" y="4742640"/>
            <a:ext cx="10058040" cy="1142640"/>
          </a:xfrm>
          <a:prstGeom prst="rect">
            <a:avLst/>
          </a:prstGeom>
          <a:noFill/>
          <a:ln>
            <a:noFill/>
          </a:ln>
        </p:spPr>
        <p:txBody>
          <a:bodyPr lIns="45720" rIns="45720"/>
          <a:lstStyle/>
          <a:p>
            <a:pPr algn="ctr">
              <a:lnSpc>
                <a:spcPct val="100000"/>
              </a:lnSpc>
            </a:pPr>
            <a:r>
              <a:rPr lang="en-US" sz="2400" b="1" cap="all" dirty="0" smtClean="0">
                <a:solidFill>
                  <a:srgbClr val="000000"/>
                </a:solidFill>
                <a:latin typeface="Calibri" panose="020F0502020204030204" pitchFamily="34" charset="0"/>
              </a:rPr>
              <a:t>Mine methane capture and California cap and trade. </a:t>
            </a:r>
            <a:r>
              <a:rPr lang="en-US" sz="2400" b="1" dirty="0" smtClean="0">
                <a:solidFill>
                  <a:srgbClr val="000000"/>
                </a:solidFill>
                <a:latin typeface="Calibri" panose="020F0502020204030204" pitchFamily="34" charset="0"/>
              </a:rPr>
              <a:t> </a:t>
            </a:r>
          </a:p>
          <a:p>
            <a:pPr algn="ctr">
              <a:lnSpc>
                <a:spcPct val="100000"/>
              </a:lnSpc>
            </a:pPr>
            <a:endParaRPr lang="en-US" sz="2400" dirty="0">
              <a:solidFill>
                <a:srgbClr val="000000"/>
              </a:solidFill>
              <a:latin typeface="Calibri" panose="020F0502020204030204" pitchFamily="34" charset="0"/>
            </a:endParaRPr>
          </a:p>
          <a:p>
            <a:pPr algn="ctr">
              <a:lnSpc>
                <a:spcPct val="100000"/>
              </a:lnSpc>
            </a:pPr>
            <a:r>
              <a:rPr lang="en-US" sz="2400" dirty="0" smtClean="0">
                <a:solidFill>
                  <a:srgbClr val="000000"/>
                </a:solidFill>
                <a:latin typeface="Calibri" panose="020F0502020204030204" pitchFamily="34" charset="0"/>
              </a:rPr>
              <a:t>2016 </a:t>
            </a:r>
            <a:r>
              <a:rPr lang="en-US" sz="2400" dirty="0">
                <a:solidFill>
                  <a:srgbClr val="000000"/>
                </a:solidFill>
                <a:latin typeface="Calibri" panose="020F0502020204030204" pitchFamily="34" charset="0"/>
              </a:rPr>
              <a:t>Global Methane Institute </a:t>
            </a:r>
          </a:p>
          <a:p>
            <a:pPr algn="ctr">
              <a:lnSpc>
                <a:spcPct val="100000"/>
              </a:lnSpc>
            </a:pPr>
            <a:r>
              <a:rPr lang="en-US" sz="2400" dirty="0">
                <a:solidFill>
                  <a:srgbClr val="000000"/>
                </a:solidFill>
                <a:latin typeface="Calibri" panose="020F0502020204030204" pitchFamily="34" charset="0"/>
              </a:rPr>
              <a:t>Washington DC March, 2016</a:t>
            </a:r>
            <a:endParaRPr lang="en-US" sz="2400" dirty="0">
              <a:latin typeface="Calibri" panose="020F0502020204030204" pitchFamily="34" charset="0"/>
            </a:endParaRPr>
          </a:p>
          <a:p>
            <a:pPr algn="ctr">
              <a:lnSpc>
                <a:spcPct val="100000"/>
              </a:lnSpc>
            </a:pPr>
            <a:endParaRPr lang="en-US" sz="2400" cap="all" dirty="0" smtClean="0">
              <a:solidFill>
                <a:srgbClr val="000000"/>
              </a:solidFill>
              <a:latin typeface="Calibri Light"/>
            </a:endParaRPr>
          </a:p>
          <a:p>
            <a:pPr algn="ctr">
              <a:lnSpc>
                <a:spcPct val="100000"/>
              </a:lnSpc>
            </a:pPr>
            <a:endParaRPr lang="en-US" sz="2400" cap="all" dirty="0">
              <a:solidFill>
                <a:srgbClr val="000000"/>
              </a:solidFill>
              <a:latin typeface="Calibri Light"/>
            </a:endParaRPr>
          </a:p>
          <a:p>
            <a:pPr algn="ctr">
              <a:lnSpc>
                <a:spcPct val="100000"/>
              </a:lnSpc>
            </a:pPr>
            <a:endParaRPr dirty="0"/>
          </a:p>
        </p:txBody>
      </p:sp>
      <p:sp>
        <p:nvSpPr>
          <p:cNvPr id="7" name="TextShape 1"/>
          <p:cNvSpPr txBox="1"/>
          <p:nvPr/>
        </p:nvSpPr>
        <p:spPr>
          <a:xfrm>
            <a:off x="10534094" y="6459840"/>
            <a:ext cx="1311840" cy="364680"/>
          </a:xfrm>
          <a:prstGeom prst="rect">
            <a:avLst/>
          </a:prstGeom>
          <a:noFill/>
          <a:ln>
            <a:noFill/>
          </a:ln>
        </p:spPr>
        <p:txBody>
          <a:bodyPr anchor="ctr"/>
          <a:lstStyle/>
          <a:p>
            <a:pPr algn="r">
              <a:lnSpc>
                <a:spcPct val="100000"/>
              </a:lnSpc>
            </a:pPr>
            <a:r>
              <a:rPr lang="en-US" sz="1050" dirty="0" smtClean="0">
                <a:latin typeface="Calibri"/>
              </a:rPr>
              <a:t>20</a:t>
            </a:r>
            <a:endParaRPr dirty="0"/>
          </a:p>
        </p:txBody>
      </p:sp>
      <p:sp>
        <p:nvSpPr>
          <p:cNvPr id="8"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157" y="298764"/>
            <a:ext cx="8780051" cy="5667470"/>
          </a:xfrm>
        </p:spPr>
        <p:txBody>
          <a:bodyPr/>
          <a:lstStyle/>
          <a:p>
            <a:pPr algn="l"/>
            <a:r>
              <a:rPr lang="en-US" sz="2800" dirty="0" smtClean="0">
                <a:solidFill>
                  <a:schemeClr val="tx1"/>
                </a:solidFill>
              </a:rPr>
              <a:t>Rounding and Estimates</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Any calculations used and quantities referred to in this presentation are intentionally rounded to provide estimates.  Using actual numbers in specific cases will provide different values then those used in this presentation.</a:t>
            </a:r>
            <a:br>
              <a:rPr lang="en-US" sz="2800" dirty="0" smtClean="0">
                <a:solidFill>
                  <a:schemeClr val="tx1"/>
                </a:solidFill>
              </a:rPr>
            </a:br>
            <a:r>
              <a:rPr lang="en-US" sz="2800" dirty="0" smtClean="0">
                <a:solidFill>
                  <a:schemeClr val="tx1"/>
                </a:solidFill>
              </a:rPr>
              <a:t>Factors of conversion of methane to metric tons of Carbon Dioxide equivalent (tCO2e) and to equivalent emissions from other sources of greenhouse gas were taken from the IPCC and US EPA’s web sites.</a:t>
            </a:r>
            <a:endParaRPr lang="en-US" sz="2800" dirty="0">
              <a:solidFill>
                <a:schemeClr val="tx1"/>
              </a:solidFill>
            </a:endParaRPr>
          </a:p>
        </p:txBody>
      </p:sp>
      <p:sp>
        <p:nvSpPr>
          <p:cNvPr id="3" name="TextShape 1"/>
          <p:cNvSpPr txBox="1"/>
          <p:nvPr/>
        </p:nvSpPr>
        <p:spPr>
          <a:xfrm>
            <a:off x="10534094" y="6459840"/>
            <a:ext cx="1311840" cy="364680"/>
          </a:xfrm>
          <a:prstGeom prst="rect">
            <a:avLst/>
          </a:prstGeom>
          <a:noFill/>
          <a:ln>
            <a:noFill/>
          </a:ln>
        </p:spPr>
        <p:txBody>
          <a:bodyPr anchor="ctr"/>
          <a:lstStyle/>
          <a:p>
            <a:pPr algn="r">
              <a:lnSpc>
                <a:spcPct val="100000"/>
              </a:lnSpc>
            </a:pPr>
            <a:r>
              <a:rPr lang="en-US" sz="1050" dirty="0">
                <a:latin typeface="Calibri"/>
              </a:rPr>
              <a:t>3</a:t>
            </a:r>
            <a:endParaRPr dirty="0"/>
          </a:p>
        </p:txBody>
      </p:sp>
      <p:sp>
        <p:nvSpPr>
          <p:cNvPr id="4"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159901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502"/>
            <a:ext cx="10058040" cy="740981"/>
          </a:xfrm>
        </p:spPr>
        <p:txBody>
          <a:bodyPr/>
          <a:lstStyle/>
          <a:p>
            <a:pPr algn="ctr"/>
            <a:r>
              <a:rPr lang="en-US" dirty="0" smtClean="0">
                <a:solidFill>
                  <a:schemeClr val="tx1"/>
                </a:solidFill>
              </a:rPr>
              <a:t>Risk</a:t>
            </a:r>
            <a:endParaRPr lang="en-US" dirty="0">
              <a:solidFill>
                <a:schemeClr val="tx1"/>
              </a:solidFill>
            </a:endParaRPr>
          </a:p>
        </p:txBody>
      </p:sp>
      <p:sp>
        <p:nvSpPr>
          <p:cNvPr id="3" name="Text Placeholder 2"/>
          <p:cNvSpPr>
            <a:spLocks noGrp="1"/>
          </p:cNvSpPr>
          <p:nvPr>
            <p:ph idx="1"/>
          </p:nvPr>
        </p:nvSpPr>
        <p:spPr>
          <a:xfrm>
            <a:off x="554073" y="1145321"/>
            <a:ext cx="10058040" cy="4965768"/>
          </a:xfrm>
        </p:spPr>
        <p:txBody>
          <a:bodyPr>
            <a:normAutofit fontScale="85000" lnSpcReduction="20000"/>
          </a:bodyPr>
          <a:lstStyle/>
          <a:p>
            <a:pPr>
              <a:buClr>
                <a:schemeClr val="tx1"/>
              </a:buClr>
              <a:buFont typeface="Wingdings" panose="05000000000000000000" pitchFamily="2" charset="2"/>
              <a:buChar char="Ø"/>
            </a:pPr>
            <a:r>
              <a:rPr lang="en-US" sz="2800" dirty="0" smtClean="0">
                <a:solidFill>
                  <a:schemeClr val="tx1"/>
                </a:solidFill>
              </a:rPr>
              <a:t>Deep seated opposition to Offsets.</a:t>
            </a:r>
          </a:p>
          <a:p>
            <a:pPr>
              <a:buClr>
                <a:schemeClr val="tx1"/>
              </a:buClr>
              <a:buFont typeface="Wingdings" panose="05000000000000000000" pitchFamily="2" charset="2"/>
              <a:buChar char="Ø"/>
            </a:pPr>
            <a:endParaRPr lang="en-US" sz="2800" dirty="0">
              <a:solidFill>
                <a:schemeClr val="tx1"/>
              </a:solidFill>
            </a:endParaRPr>
          </a:p>
          <a:p>
            <a:pPr>
              <a:buClr>
                <a:schemeClr val="tx1"/>
              </a:buClr>
              <a:buFont typeface="Wingdings" panose="05000000000000000000" pitchFamily="2" charset="2"/>
              <a:buChar char="Ø"/>
            </a:pPr>
            <a:r>
              <a:rPr lang="en-US" sz="2800" dirty="0" smtClean="0">
                <a:solidFill>
                  <a:schemeClr val="tx1"/>
                </a:solidFill>
              </a:rPr>
              <a:t>Amongst parties concerned with the escalation of climate change there are individuals and organizations who are strongly opposed to offsets.  </a:t>
            </a:r>
          </a:p>
          <a:p>
            <a:pPr>
              <a:buClr>
                <a:schemeClr val="tx1"/>
              </a:buClr>
              <a:buFont typeface="Wingdings" panose="05000000000000000000" pitchFamily="2" charset="2"/>
              <a:buChar char="Ø"/>
            </a:pPr>
            <a:endParaRPr lang="en-US" sz="2800" dirty="0">
              <a:solidFill>
                <a:schemeClr val="tx1"/>
              </a:solidFill>
            </a:endParaRPr>
          </a:p>
          <a:p>
            <a:pPr>
              <a:buClr>
                <a:schemeClr val="tx1"/>
              </a:buClr>
              <a:buFont typeface="Wingdings" panose="05000000000000000000" pitchFamily="2" charset="2"/>
              <a:buChar char="Ø"/>
            </a:pPr>
            <a:r>
              <a:rPr lang="en-US" sz="2800" dirty="0" smtClean="0">
                <a:solidFill>
                  <a:schemeClr val="tx1"/>
                </a:solidFill>
              </a:rPr>
              <a:t>We do not sense urgency amongst many involved with mitigating climate change.</a:t>
            </a:r>
          </a:p>
          <a:p>
            <a:pPr>
              <a:buClr>
                <a:schemeClr val="tx1"/>
              </a:buClr>
              <a:buFont typeface="Wingdings" panose="05000000000000000000" pitchFamily="2" charset="2"/>
              <a:buChar char="Ø"/>
            </a:pPr>
            <a:endParaRPr lang="en-US" sz="2800" dirty="0">
              <a:solidFill>
                <a:schemeClr val="tx1"/>
              </a:solidFill>
            </a:endParaRPr>
          </a:p>
          <a:p>
            <a:pPr>
              <a:buClr>
                <a:schemeClr val="tx1"/>
              </a:buClr>
              <a:buFont typeface="Wingdings" panose="05000000000000000000" pitchFamily="2" charset="2"/>
              <a:buChar char="Ø"/>
            </a:pPr>
            <a:r>
              <a:rPr lang="en-US" sz="2800" dirty="0" smtClean="0">
                <a:solidFill>
                  <a:schemeClr val="tx1"/>
                </a:solidFill>
              </a:rPr>
              <a:t>Suspicion of financial incentives</a:t>
            </a:r>
            <a:r>
              <a:rPr lang="en-US" sz="2800" dirty="0">
                <a:solidFill>
                  <a:schemeClr val="tx1"/>
                </a:solidFill>
              </a:rPr>
              <a:t> </a:t>
            </a:r>
            <a:r>
              <a:rPr lang="en-US" sz="2800" dirty="0" smtClean="0">
                <a:solidFill>
                  <a:schemeClr val="tx1"/>
                </a:solidFill>
              </a:rPr>
              <a:t>and markets as tools to slow global warming hamper quick progress.</a:t>
            </a:r>
          </a:p>
          <a:p>
            <a:pPr>
              <a:buClr>
                <a:schemeClr val="tx1"/>
              </a:buClr>
              <a:buFont typeface="Wingdings" panose="05000000000000000000" pitchFamily="2" charset="2"/>
              <a:buChar char="Ø"/>
            </a:pPr>
            <a:endParaRPr lang="en-US" sz="2800" dirty="0">
              <a:solidFill>
                <a:schemeClr val="tx1"/>
              </a:solidFill>
            </a:endParaRPr>
          </a:p>
          <a:p>
            <a:pPr>
              <a:buClr>
                <a:schemeClr val="tx1"/>
              </a:buClr>
              <a:buFont typeface="Wingdings" panose="05000000000000000000" pitchFamily="2" charset="2"/>
              <a:buChar char="Ø"/>
            </a:pPr>
            <a:r>
              <a:rPr lang="en-US" sz="2800" dirty="0" smtClean="0">
                <a:solidFill>
                  <a:schemeClr val="tx1"/>
                </a:solidFill>
              </a:rPr>
              <a:t>“If people pollute they should clean it up.”</a:t>
            </a:r>
          </a:p>
          <a:p>
            <a:endParaRPr lang="en-US" sz="2800" dirty="0"/>
          </a:p>
          <a:p>
            <a:endParaRPr lang="en-US" dirty="0"/>
          </a:p>
        </p:txBody>
      </p:sp>
      <p:sp>
        <p:nvSpPr>
          <p:cNvPr id="4" name="TextShape 1"/>
          <p:cNvSpPr txBox="1"/>
          <p:nvPr/>
        </p:nvSpPr>
        <p:spPr>
          <a:xfrm>
            <a:off x="10534094" y="6459840"/>
            <a:ext cx="1311840" cy="364680"/>
          </a:xfrm>
          <a:prstGeom prst="rect">
            <a:avLst/>
          </a:prstGeom>
          <a:noFill/>
          <a:ln>
            <a:noFill/>
          </a:ln>
        </p:spPr>
        <p:txBody>
          <a:bodyPr anchor="ctr"/>
          <a:lstStyle/>
          <a:p>
            <a:pPr algn="r">
              <a:lnSpc>
                <a:spcPct val="100000"/>
              </a:lnSpc>
            </a:pPr>
            <a:r>
              <a:rPr lang="en-US" sz="1050" dirty="0">
                <a:latin typeface="Calibri"/>
              </a:rPr>
              <a:t>4</a:t>
            </a:r>
            <a:endParaRPr dirty="0"/>
          </a:p>
        </p:txBody>
      </p:sp>
      <p:sp>
        <p:nvSpPr>
          <p:cNvPr id="5"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1670933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5469" y="187212"/>
            <a:ext cx="7441949" cy="1125540"/>
          </a:xfrm>
        </p:spPr>
        <p:txBody>
          <a:bodyPr/>
          <a:lstStyle/>
          <a:p>
            <a:pPr algn="ctr"/>
            <a:r>
              <a:rPr lang="en-US" sz="3600" dirty="0">
                <a:solidFill>
                  <a:schemeClr val="tx1"/>
                </a:solidFill>
              </a:rPr>
              <a:t>Financial Investors and public policy makers </a:t>
            </a:r>
            <a:r>
              <a:rPr lang="en-US" sz="3600" dirty="0" smtClean="0">
                <a:solidFill>
                  <a:schemeClr val="tx1"/>
                </a:solidFill>
              </a:rPr>
              <a:t>have questions</a:t>
            </a:r>
            <a:r>
              <a:rPr lang="en-US" sz="3600" dirty="0">
                <a:solidFill>
                  <a:schemeClr val="tx1"/>
                </a:solidFill>
              </a:rPr>
              <a:t>. </a:t>
            </a:r>
          </a:p>
        </p:txBody>
      </p:sp>
      <p:sp>
        <p:nvSpPr>
          <p:cNvPr id="3" name="Subtitle 2"/>
          <p:cNvSpPr>
            <a:spLocks noGrp="1"/>
          </p:cNvSpPr>
          <p:nvPr>
            <p:ph type="subTitle" idx="1"/>
          </p:nvPr>
        </p:nvSpPr>
        <p:spPr>
          <a:xfrm>
            <a:off x="1210519" y="2500796"/>
            <a:ext cx="10058040" cy="2401920"/>
          </a:xfrm>
        </p:spPr>
        <p:txBody>
          <a:bodyPr/>
          <a:lstStyle/>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5" name="TextBox 4"/>
          <p:cNvSpPr txBox="1"/>
          <p:nvPr/>
        </p:nvSpPr>
        <p:spPr>
          <a:xfrm>
            <a:off x="371191" y="3286408"/>
            <a:ext cx="8627953" cy="2862322"/>
          </a:xfrm>
          <a:prstGeom prst="rect">
            <a:avLst/>
          </a:prstGeom>
          <a:noFill/>
        </p:spPr>
        <p:txBody>
          <a:bodyPr wrap="square" rtlCol="0">
            <a:spAutoFit/>
          </a:bodyPr>
          <a:lstStyle/>
          <a:p>
            <a:pPr marL="342900" indent="-342900">
              <a:buFont typeface="+mj-lt"/>
              <a:buAutoNum type="arabicPeriod"/>
            </a:pPr>
            <a:r>
              <a:rPr lang="en-US" b="1" dirty="0"/>
              <a:t>Increasing number of frost free days per year in Colorado</a:t>
            </a:r>
            <a:r>
              <a:rPr lang="en-US" dirty="0" smtClean="0"/>
              <a:t>.  Page </a:t>
            </a:r>
            <a:r>
              <a:rPr lang="en-US" dirty="0"/>
              <a:t>11 of </a:t>
            </a:r>
            <a:r>
              <a:rPr lang="en-US" u="sng" dirty="0"/>
              <a:t>Climate Change &amp; Aspen, An Update on Impacts to Guide Resiliency Panning &amp; Stakeholder Engagement</a:t>
            </a:r>
            <a:r>
              <a:rPr lang="en-US" dirty="0"/>
              <a:t>, Aspen Global Change Institute, 2014, James Arnott, Elise </a:t>
            </a:r>
            <a:r>
              <a:rPr lang="en-US" dirty="0" err="1"/>
              <a:t>Osenga</a:t>
            </a:r>
            <a:r>
              <a:rPr lang="en-US" dirty="0"/>
              <a:t>, John </a:t>
            </a:r>
            <a:r>
              <a:rPr lang="en-US" dirty="0" err="1"/>
              <a:t>Katzenberger</a:t>
            </a:r>
            <a:r>
              <a:rPr lang="en-US" dirty="0"/>
              <a:t>.  </a:t>
            </a:r>
            <a:r>
              <a:rPr lang="en-US" dirty="0" smtClean="0"/>
              <a:t>GI_canary_ClimateChangeAspen2014ExecSum</a:t>
            </a:r>
          </a:p>
          <a:p>
            <a:pPr marL="342900" lvl="0" indent="-342900">
              <a:buFont typeface="+mj-lt"/>
              <a:buAutoNum type="arabicPeriod"/>
            </a:pPr>
            <a:endParaRPr lang="en-US" dirty="0"/>
          </a:p>
          <a:p>
            <a:pPr marL="342900" indent="-342900">
              <a:buFont typeface="+mj-lt"/>
              <a:buAutoNum type="arabicPeriod"/>
            </a:pPr>
            <a:r>
              <a:rPr lang="en-US" dirty="0" smtClean="0"/>
              <a:t> </a:t>
            </a:r>
            <a:r>
              <a:rPr lang="en-US" b="1" dirty="0" smtClean="0"/>
              <a:t>Methane </a:t>
            </a:r>
            <a:r>
              <a:rPr lang="en-US" b="1" dirty="0"/>
              <a:t>and Soot most urgent to reduce</a:t>
            </a:r>
            <a:r>
              <a:rPr lang="en-US" b="1" dirty="0" smtClean="0"/>
              <a:t>.  </a:t>
            </a:r>
            <a:r>
              <a:rPr lang="en-US" dirty="0" smtClean="0"/>
              <a:t>Page </a:t>
            </a:r>
            <a:r>
              <a:rPr lang="en-US" dirty="0"/>
              <a:t>183 of SCIENCE, January 13, 2012, Vol. 335, </a:t>
            </a:r>
            <a:r>
              <a:rPr lang="en-US" u="sng" dirty="0"/>
              <a:t>Simultaneously Mitigating Near-Term Climate Change and Improving Human Health, and Food Security, </a:t>
            </a:r>
            <a:r>
              <a:rPr lang="en-US" dirty="0"/>
              <a:t>Drew </a:t>
            </a:r>
            <a:r>
              <a:rPr lang="en-US" dirty="0" err="1"/>
              <a:t>Shindell</a:t>
            </a:r>
            <a:r>
              <a:rPr lang="en-US" dirty="0"/>
              <a:t> </a:t>
            </a:r>
            <a:r>
              <a:rPr lang="en-US" dirty="0" err="1"/>
              <a:t>etal</a:t>
            </a:r>
            <a:r>
              <a:rPr lang="en-US" dirty="0"/>
              <a:t>.</a:t>
            </a:r>
          </a:p>
          <a:p>
            <a:endParaRPr lang="en-US" dirty="0"/>
          </a:p>
        </p:txBody>
      </p:sp>
      <p:sp>
        <p:nvSpPr>
          <p:cNvPr id="6" name="TextBox 5"/>
          <p:cNvSpPr txBox="1"/>
          <p:nvPr/>
        </p:nvSpPr>
        <p:spPr>
          <a:xfrm>
            <a:off x="443620" y="2239186"/>
            <a:ext cx="7930836" cy="523220"/>
          </a:xfrm>
          <a:prstGeom prst="rect">
            <a:avLst/>
          </a:prstGeom>
          <a:noFill/>
        </p:spPr>
        <p:txBody>
          <a:bodyPr wrap="square" rtlCol="0">
            <a:spAutoFit/>
          </a:bodyPr>
          <a:lstStyle/>
          <a:p>
            <a:r>
              <a:rPr lang="en-US" sz="2800" i="1" dirty="0" smtClean="0"/>
              <a:t>Why Coal Mine Methane?</a:t>
            </a:r>
            <a:endParaRPr lang="en-US" sz="2800" i="1" dirty="0"/>
          </a:p>
        </p:txBody>
      </p:sp>
      <p:sp>
        <p:nvSpPr>
          <p:cNvPr id="7" name="TextShape 1"/>
          <p:cNvSpPr txBox="1"/>
          <p:nvPr/>
        </p:nvSpPr>
        <p:spPr>
          <a:xfrm>
            <a:off x="10534094" y="6459840"/>
            <a:ext cx="1311840" cy="364680"/>
          </a:xfrm>
          <a:prstGeom prst="rect">
            <a:avLst/>
          </a:prstGeom>
          <a:noFill/>
          <a:ln>
            <a:noFill/>
          </a:ln>
        </p:spPr>
        <p:txBody>
          <a:bodyPr anchor="ctr"/>
          <a:lstStyle/>
          <a:p>
            <a:pPr algn="r">
              <a:lnSpc>
                <a:spcPct val="100000"/>
              </a:lnSpc>
            </a:pPr>
            <a:r>
              <a:rPr lang="en-US" sz="1050" dirty="0">
                <a:latin typeface="Calibri"/>
              </a:rPr>
              <a:t>5</a:t>
            </a:r>
            <a:endParaRPr dirty="0"/>
          </a:p>
        </p:txBody>
      </p:sp>
      <p:sp>
        <p:nvSpPr>
          <p:cNvPr id="8"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1473514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553" y="271604"/>
            <a:ext cx="10058040" cy="597529"/>
          </a:xfrm>
        </p:spPr>
        <p:txBody>
          <a:bodyPr/>
          <a:lstStyle/>
          <a:p>
            <a:pPr algn="ctr"/>
            <a:r>
              <a:rPr lang="en-US" sz="3200" dirty="0" smtClean="0">
                <a:solidFill>
                  <a:schemeClr val="tx1"/>
                </a:solidFill>
              </a:rPr>
              <a:t>MARKETING FIRST</a:t>
            </a:r>
            <a:endParaRPr lang="en-US" sz="3200" dirty="0"/>
          </a:p>
        </p:txBody>
      </p:sp>
      <p:sp>
        <p:nvSpPr>
          <p:cNvPr id="3" name="Subtitle 2"/>
          <p:cNvSpPr>
            <a:spLocks noGrp="1"/>
          </p:cNvSpPr>
          <p:nvPr>
            <p:ph type="subTitle" idx="1"/>
          </p:nvPr>
        </p:nvSpPr>
        <p:spPr>
          <a:xfrm>
            <a:off x="413814" y="2268828"/>
            <a:ext cx="10058040" cy="4331148"/>
          </a:xfrm>
        </p:spPr>
        <p:txBody>
          <a:bodyPr>
            <a:normAutofit/>
          </a:bodyPr>
          <a:lstStyle/>
          <a:p>
            <a:pPr marL="0" indent="0">
              <a:buNone/>
            </a:pPr>
            <a:endParaRPr lang="en-US" dirty="0" smtClean="0"/>
          </a:p>
          <a:p>
            <a:pPr marL="0" indent="0" algn="l">
              <a:buNone/>
            </a:pPr>
            <a:r>
              <a:rPr lang="en-US" sz="2400" dirty="0" smtClean="0">
                <a:solidFill>
                  <a:schemeClr val="tx1"/>
                </a:solidFill>
              </a:rPr>
              <a:t>Global warming potential (GWP</a:t>
            </a:r>
            <a:r>
              <a:rPr lang="en-US" sz="2400" dirty="0">
                <a:solidFill>
                  <a:schemeClr val="tx1"/>
                </a:solidFill>
              </a:rPr>
              <a:t>) for non CO</a:t>
            </a:r>
            <a:r>
              <a:rPr lang="en-US" sz="2400" baseline="-25000" dirty="0">
                <a:solidFill>
                  <a:schemeClr val="tx1"/>
                </a:solidFill>
              </a:rPr>
              <a:t>2</a:t>
            </a:r>
            <a:r>
              <a:rPr lang="en-US" sz="2400" dirty="0">
                <a:solidFill>
                  <a:schemeClr val="tx1"/>
                </a:solidFill>
              </a:rPr>
              <a:t> </a:t>
            </a:r>
            <a:r>
              <a:rPr lang="en-US" sz="2400" dirty="0" smtClean="0">
                <a:solidFill>
                  <a:schemeClr val="tx1"/>
                </a:solidFill>
              </a:rPr>
              <a:t>Greenhouse Gases (GHG) </a:t>
            </a:r>
            <a:r>
              <a:rPr lang="en-US" sz="2400" dirty="0">
                <a:solidFill>
                  <a:schemeClr val="tx1"/>
                </a:solidFill>
              </a:rPr>
              <a:t>to reflect the Intergovernmental Panel on Climate Change (IPCC) Fourth Assessment Report (AR4</a:t>
            </a:r>
            <a:r>
              <a:rPr lang="en-US" sz="2400" dirty="0" smtClean="0">
                <a:solidFill>
                  <a:schemeClr val="tx1"/>
                </a:solidFill>
              </a:rPr>
              <a:t>) timescale over </a:t>
            </a:r>
            <a:r>
              <a:rPr lang="en-US" sz="2400" dirty="0">
                <a:solidFill>
                  <a:srgbClr val="FF0000"/>
                </a:solidFill>
              </a:rPr>
              <a:t>twenty years </a:t>
            </a:r>
            <a:r>
              <a:rPr lang="en-US" sz="2400" dirty="0">
                <a:solidFill>
                  <a:schemeClr val="tx1"/>
                </a:solidFill>
              </a:rPr>
              <a:t>has the potential to </a:t>
            </a:r>
            <a:r>
              <a:rPr lang="en-US" sz="2400" dirty="0" smtClean="0">
                <a:solidFill>
                  <a:schemeClr val="tx1"/>
                </a:solidFill>
              </a:rPr>
              <a:t>incentivize </a:t>
            </a:r>
            <a:r>
              <a:rPr lang="en-US" sz="2400" dirty="0">
                <a:solidFill>
                  <a:schemeClr val="tx1"/>
                </a:solidFill>
              </a:rPr>
              <a:t>a great deal of activity in reducing highly potent GHGs</a:t>
            </a:r>
            <a:r>
              <a:rPr lang="en-US" sz="2400" dirty="0" smtClean="0">
                <a:solidFill>
                  <a:schemeClr val="tx1"/>
                </a:solidFill>
              </a:rPr>
              <a:t>.</a:t>
            </a:r>
          </a:p>
          <a:p>
            <a:pPr marL="0" indent="0" algn="l">
              <a:buNone/>
            </a:pPr>
            <a:endParaRPr lang="en-US" sz="2400" dirty="0">
              <a:solidFill>
                <a:schemeClr val="tx1"/>
              </a:solidFill>
            </a:endParaRPr>
          </a:p>
          <a:p>
            <a:pPr marL="0" indent="0" algn="l">
              <a:buNone/>
            </a:pPr>
            <a:r>
              <a:rPr lang="en-US" sz="2400" dirty="0" smtClean="0">
                <a:solidFill>
                  <a:schemeClr val="tx1"/>
                </a:solidFill>
              </a:rPr>
              <a:t>Using a GWP of 100 years when the next 20 years are the most important does not compel a change of behavior as fast as is necessary.</a:t>
            </a:r>
            <a:endParaRPr lang="en-US" sz="2400" dirty="0">
              <a:solidFill>
                <a:schemeClr val="tx1"/>
              </a:solidFill>
            </a:endParaRPr>
          </a:p>
          <a:p>
            <a:endParaRPr lang="en-US" dirty="0"/>
          </a:p>
        </p:txBody>
      </p:sp>
      <p:sp>
        <p:nvSpPr>
          <p:cNvPr id="4" name="TextBox 3"/>
          <p:cNvSpPr txBox="1"/>
          <p:nvPr/>
        </p:nvSpPr>
        <p:spPr>
          <a:xfrm>
            <a:off x="413814" y="1745608"/>
            <a:ext cx="3548958" cy="523220"/>
          </a:xfrm>
          <a:prstGeom prst="rect">
            <a:avLst/>
          </a:prstGeom>
          <a:noFill/>
        </p:spPr>
        <p:txBody>
          <a:bodyPr wrap="square" rtlCol="0">
            <a:spAutoFit/>
          </a:bodyPr>
          <a:lstStyle/>
          <a:p>
            <a:r>
              <a:rPr lang="en-US" sz="2800" i="1" dirty="0"/>
              <a:t>WHY METHANE?</a:t>
            </a:r>
          </a:p>
        </p:txBody>
      </p:sp>
      <p:sp>
        <p:nvSpPr>
          <p:cNvPr id="5" name="TextShape 1"/>
          <p:cNvSpPr txBox="1"/>
          <p:nvPr/>
        </p:nvSpPr>
        <p:spPr>
          <a:xfrm>
            <a:off x="10534094" y="6459840"/>
            <a:ext cx="1311840" cy="364680"/>
          </a:xfrm>
          <a:prstGeom prst="rect">
            <a:avLst/>
          </a:prstGeom>
          <a:noFill/>
          <a:ln>
            <a:noFill/>
          </a:ln>
        </p:spPr>
        <p:txBody>
          <a:bodyPr anchor="ctr"/>
          <a:lstStyle/>
          <a:p>
            <a:pPr algn="r">
              <a:lnSpc>
                <a:spcPct val="100000"/>
              </a:lnSpc>
            </a:pPr>
            <a:r>
              <a:rPr lang="en-US" sz="1050" dirty="0">
                <a:latin typeface="Calibri"/>
              </a:rPr>
              <a:t>6</a:t>
            </a:r>
            <a:endParaRPr dirty="0"/>
          </a:p>
        </p:txBody>
      </p:sp>
      <p:sp>
        <p:nvSpPr>
          <p:cNvPr id="6"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255881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25413"/>
            <a:ext cx="5586413" cy="6232525"/>
          </a:xfrm>
          <a:prstGeom prst="rect">
            <a:avLst/>
          </a:prstGeom>
        </p:spPr>
        <p:txBody>
          <a:bodyPr>
            <a:normAutofit/>
          </a:bodyPr>
          <a:lstStyle/>
          <a:p>
            <a:pPr algn="l">
              <a:buClr>
                <a:schemeClr val="tx1"/>
              </a:buClr>
              <a:buFont typeface="Wingdings" panose="05000000000000000000" pitchFamily="2" charset="2"/>
              <a:buChar char="Ø"/>
            </a:pPr>
            <a:r>
              <a:rPr lang="en-US" sz="3000" i="1" dirty="0" smtClean="0">
                <a:solidFill>
                  <a:schemeClr val="tx1"/>
                </a:solidFill>
              </a:rPr>
              <a:t>2012</a:t>
            </a:r>
            <a:r>
              <a:rPr lang="en-US" sz="3000" i="1" dirty="0">
                <a:solidFill>
                  <a:schemeClr val="tx1"/>
                </a:solidFill>
              </a:rPr>
              <a:t>:  Hottest Year Ever for Lower </a:t>
            </a:r>
            <a:r>
              <a:rPr lang="en-US" sz="3000" i="1" dirty="0" smtClean="0">
                <a:solidFill>
                  <a:schemeClr val="tx1"/>
                </a:solidFill>
              </a:rPr>
              <a:t>48</a:t>
            </a:r>
          </a:p>
          <a:p>
            <a:pPr algn="l">
              <a:buClr>
                <a:schemeClr val="tx1"/>
              </a:buClr>
              <a:buFont typeface="Wingdings" panose="05000000000000000000" pitchFamily="2" charset="2"/>
              <a:buChar char="Ø"/>
            </a:pPr>
            <a:endParaRPr lang="en-US" sz="3000" i="1" dirty="0">
              <a:solidFill>
                <a:schemeClr val="tx1"/>
              </a:solidFill>
            </a:endParaRPr>
          </a:p>
          <a:p>
            <a:pPr algn="l">
              <a:buClr>
                <a:schemeClr val="tx1"/>
              </a:buClr>
              <a:buFont typeface="Wingdings" panose="05000000000000000000" pitchFamily="2" charset="2"/>
              <a:buChar char="Ø"/>
            </a:pPr>
            <a:r>
              <a:rPr lang="en-US" sz="3000" i="1" dirty="0">
                <a:solidFill>
                  <a:schemeClr val="tx1"/>
                </a:solidFill>
              </a:rPr>
              <a:t>Science</a:t>
            </a:r>
            <a:r>
              <a:rPr lang="en-US" sz="3000" dirty="0">
                <a:solidFill>
                  <a:schemeClr val="tx1"/>
                </a:solidFill>
              </a:rPr>
              <a:t> Magazine recently published a study showing that </a:t>
            </a:r>
            <a:r>
              <a:rPr lang="en-US" sz="3000" b="1" i="1" dirty="0">
                <a:solidFill>
                  <a:schemeClr val="tx1"/>
                </a:solidFill>
              </a:rPr>
              <a:t>methane</a:t>
            </a:r>
            <a:r>
              <a:rPr lang="en-US" sz="3000" dirty="0">
                <a:solidFill>
                  <a:schemeClr val="tx1"/>
                </a:solidFill>
              </a:rPr>
              <a:t> and </a:t>
            </a:r>
            <a:r>
              <a:rPr lang="en-US" sz="3000" b="1" i="1" dirty="0">
                <a:solidFill>
                  <a:schemeClr val="tx1"/>
                </a:solidFill>
              </a:rPr>
              <a:t>soot</a:t>
            </a:r>
            <a:r>
              <a:rPr lang="en-US" sz="3000" dirty="0">
                <a:solidFill>
                  <a:schemeClr val="tx1"/>
                </a:solidFill>
              </a:rPr>
              <a:t> reduction would have the most significant, immediate, and cost effective impact slowing on global warming.  </a:t>
            </a:r>
          </a:p>
          <a:p>
            <a:pPr marL="0" indent="0">
              <a:buNone/>
            </a:pP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4079062788"/>
              </p:ext>
            </p:extLst>
          </p:nvPr>
        </p:nvGraphicFramePr>
        <p:xfrm>
          <a:off x="5791200" y="1524000"/>
          <a:ext cx="595411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125191" y="1066799"/>
            <a:ext cx="3732817" cy="369332"/>
          </a:xfrm>
          <a:prstGeom prst="rect">
            <a:avLst/>
          </a:prstGeom>
          <a:noFill/>
        </p:spPr>
        <p:txBody>
          <a:bodyPr wrap="none" rtlCol="0">
            <a:spAutoFit/>
          </a:bodyPr>
          <a:lstStyle/>
          <a:p>
            <a:r>
              <a:rPr lang="en-US" b="1" dirty="0"/>
              <a:t>GLOBAL WARMING POTENTIAL</a:t>
            </a:r>
          </a:p>
        </p:txBody>
      </p:sp>
      <p:sp>
        <p:nvSpPr>
          <p:cNvPr id="7" name="TextShape 1"/>
          <p:cNvSpPr txBox="1"/>
          <p:nvPr/>
        </p:nvSpPr>
        <p:spPr>
          <a:xfrm>
            <a:off x="10534094" y="6459840"/>
            <a:ext cx="1311840" cy="364680"/>
          </a:xfrm>
          <a:prstGeom prst="rect">
            <a:avLst/>
          </a:prstGeom>
          <a:noFill/>
          <a:ln>
            <a:noFill/>
          </a:ln>
        </p:spPr>
        <p:txBody>
          <a:bodyPr anchor="ctr"/>
          <a:lstStyle/>
          <a:p>
            <a:pPr algn="r">
              <a:lnSpc>
                <a:spcPct val="100000"/>
              </a:lnSpc>
            </a:pPr>
            <a:r>
              <a:rPr lang="en-US" sz="1050" dirty="0">
                <a:latin typeface="Calibri"/>
              </a:rPr>
              <a:t>7</a:t>
            </a:r>
            <a:endParaRPr dirty="0"/>
          </a:p>
        </p:txBody>
      </p:sp>
      <p:sp>
        <p:nvSpPr>
          <p:cNvPr id="8"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148448862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243533156"/>
              </p:ext>
            </p:extLst>
          </p:nvPr>
        </p:nvGraphicFramePr>
        <p:xfrm>
          <a:off x="697668" y="144530"/>
          <a:ext cx="9742283" cy="658146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702051" y="2218595"/>
            <a:ext cx="3766243" cy="1015663"/>
          </a:xfrm>
          <a:prstGeom prst="rect">
            <a:avLst/>
          </a:prstGeom>
        </p:spPr>
        <p:txBody>
          <a:bodyPr wrap="square">
            <a:spAutoFit/>
          </a:bodyPr>
          <a:lstStyle/>
          <a:p>
            <a:r>
              <a:rPr lang="en-US" sz="2000" b="1" dirty="0"/>
              <a:t>Climate Protection: Waste </a:t>
            </a:r>
            <a:r>
              <a:rPr lang="en-US" sz="2000" b="1" dirty="0" smtClean="0"/>
              <a:t>Methane reduces &gt; 10 </a:t>
            </a:r>
            <a:r>
              <a:rPr lang="en-US" sz="2000" b="1" dirty="0"/>
              <a:t>tCO2e/1,000 kilo watt hours</a:t>
            </a:r>
          </a:p>
        </p:txBody>
      </p:sp>
      <p:sp>
        <p:nvSpPr>
          <p:cNvPr id="5" name="TextShape 1"/>
          <p:cNvSpPr txBox="1"/>
          <p:nvPr/>
        </p:nvSpPr>
        <p:spPr>
          <a:xfrm>
            <a:off x="10534094" y="6459840"/>
            <a:ext cx="1311840" cy="364680"/>
          </a:xfrm>
          <a:prstGeom prst="rect">
            <a:avLst/>
          </a:prstGeom>
          <a:noFill/>
          <a:ln>
            <a:noFill/>
          </a:ln>
        </p:spPr>
        <p:txBody>
          <a:bodyPr anchor="ctr"/>
          <a:lstStyle/>
          <a:p>
            <a:pPr algn="r">
              <a:lnSpc>
                <a:spcPct val="100000"/>
              </a:lnSpc>
            </a:pPr>
            <a:r>
              <a:rPr lang="en-US" sz="1050" dirty="0" smtClean="0">
                <a:latin typeface="Calibri"/>
              </a:rPr>
              <a:t>8</a:t>
            </a:r>
          </a:p>
        </p:txBody>
      </p:sp>
      <p:sp>
        <p:nvSpPr>
          <p:cNvPr id="6"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2610593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6172200" y="5181600"/>
            <a:ext cx="4191000" cy="1077860"/>
          </a:xfrm>
          <a:prstGeom prst="rect">
            <a:avLst/>
          </a:prstGeom>
          <a:noFill/>
          <a:ln w="9525">
            <a:noFill/>
            <a:miter lim="800000"/>
            <a:headEnd/>
            <a:tailEnd/>
          </a:ln>
          <a:effectLst/>
        </p:spPr>
        <p:txBody>
          <a:bodyPr lIns="92075" tIns="46038" rIns="92075" bIns="46038">
            <a:spAutoFit/>
          </a:bodyPr>
          <a:lstStyle/>
          <a:p>
            <a:pPr algn="ctr" eaLnBrk="0" hangingPunct="0"/>
            <a:r>
              <a:rPr lang="en-US" sz="3200" b="1" dirty="0" smtClean="0">
                <a:latin typeface="Times New Roman" pitchFamily="18" charset="0"/>
              </a:rPr>
              <a:t>REMOVING ≈ </a:t>
            </a:r>
            <a:endParaRPr lang="en-US" sz="3200" b="1" dirty="0">
              <a:latin typeface="Times New Roman" pitchFamily="18" charset="0"/>
            </a:endParaRPr>
          </a:p>
          <a:p>
            <a:pPr algn="ctr" eaLnBrk="0" hangingPunct="0"/>
            <a:r>
              <a:rPr lang="en-US" sz="3200" b="1" dirty="0" smtClean="0">
                <a:latin typeface="Times New Roman" pitchFamily="18" charset="0"/>
              </a:rPr>
              <a:t>16,000 CARS</a:t>
            </a:r>
            <a:endParaRPr lang="en-US" sz="3200" b="1" dirty="0">
              <a:latin typeface="Times New Roman" pitchFamily="18" charset="0"/>
            </a:endParaRPr>
          </a:p>
        </p:txBody>
      </p:sp>
      <p:sp>
        <p:nvSpPr>
          <p:cNvPr id="8196" name="Rectangle 4"/>
          <p:cNvSpPr>
            <a:spLocks noChangeArrowheads="1"/>
          </p:cNvSpPr>
          <p:nvPr/>
        </p:nvSpPr>
        <p:spPr bwMode="auto">
          <a:xfrm>
            <a:off x="252247" y="116699"/>
            <a:ext cx="11209283" cy="1570303"/>
          </a:xfrm>
          <a:prstGeom prst="rect">
            <a:avLst/>
          </a:prstGeom>
          <a:noFill/>
          <a:ln w="9525">
            <a:noFill/>
            <a:miter lim="800000"/>
            <a:headEnd/>
            <a:tailEnd/>
          </a:ln>
          <a:effectLst/>
        </p:spPr>
        <p:txBody>
          <a:bodyPr wrap="square" lIns="92075" tIns="46038" rIns="92075" bIns="46038">
            <a:spAutoFit/>
          </a:bodyPr>
          <a:lstStyle/>
          <a:p>
            <a:pPr algn="ctr" eaLnBrk="0" hangingPunct="0">
              <a:spcBef>
                <a:spcPts val="600"/>
              </a:spcBef>
            </a:pPr>
            <a:r>
              <a:rPr lang="en-US" sz="3200" b="1" dirty="0">
                <a:latin typeface="Times New Roman" pitchFamily="18" charset="0"/>
              </a:rPr>
              <a:t>Waste Methane </a:t>
            </a:r>
            <a:r>
              <a:rPr lang="en-US" sz="3200" b="1" dirty="0" smtClean="0">
                <a:latin typeface="Times New Roman" pitchFamily="18" charset="0"/>
              </a:rPr>
              <a:t>generating 1,000 kilo watts per hour annually avoids climate damage of more than 80,000 </a:t>
            </a:r>
            <a:r>
              <a:rPr lang="en-US" sz="3200" b="1" dirty="0" err="1" smtClean="0">
                <a:latin typeface="Times New Roman" pitchFamily="18" charset="0"/>
              </a:rPr>
              <a:t>Tonnes</a:t>
            </a:r>
            <a:r>
              <a:rPr lang="en-US" sz="3200" b="1" dirty="0" smtClean="0">
                <a:latin typeface="Times New Roman" pitchFamily="18" charset="0"/>
              </a:rPr>
              <a:t> of CO2e </a:t>
            </a:r>
            <a:r>
              <a:rPr lang="en-US" sz="3200" b="1" dirty="0">
                <a:latin typeface="Times New Roman" pitchFamily="18" charset="0"/>
              </a:rPr>
              <a:t>each </a:t>
            </a:r>
            <a:r>
              <a:rPr lang="en-US" sz="3200" b="1" dirty="0" smtClean="0">
                <a:latin typeface="Times New Roman" pitchFamily="18" charset="0"/>
              </a:rPr>
              <a:t>year.</a:t>
            </a:r>
            <a:endParaRPr lang="en-US" sz="3200" b="1" dirty="0">
              <a:latin typeface="Times New Roman" pitchFamily="18" charset="0"/>
            </a:endParaRPr>
          </a:p>
        </p:txBody>
      </p:sp>
      <p:sp>
        <p:nvSpPr>
          <p:cNvPr id="8198" name="Rectangle 6"/>
          <p:cNvSpPr>
            <a:spLocks noChangeArrowheads="1"/>
          </p:cNvSpPr>
          <p:nvPr/>
        </p:nvSpPr>
        <p:spPr bwMode="auto">
          <a:xfrm>
            <a:off x="2057400" y="5181600"/>
            <a:ext cx="3429000" cy="107786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3200" b="1" dirty="0" smtClean="0">
                <a:latin typeface="Times New Roman" pitchFamily="18" charset="0"/>
              </a:rPr>
              <a:t>PLANTING ≈ 200,000 TREES</a:t>
            </a:r>
            <a:endParaRPr lang="en-US" sz="3200" b="1" dirty="0">
              <a:latin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133600"/>
            <a:ext cx="4343400" cy="304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5198" y="2133600"/>
            <a:ext cx="3984203" cy="3048000"/>
          </a:xfrm>
          <a:prstGeom prst="rect">
            <a:avLst/>
          </a:prstGeom>
        </p:spPr>
      </p:pic>
      <p:sp>
        <p:nvSpPr>
          <p:cNvPr id="9" name="TextShape 1"/>
          <p:cNvSpPr txBox="1"/>
          <p:nvPr/>
        </p:nvSpPr>
        <p:spPr>
          <a:xfrm>
            <a:off x="10534094" y="6459840"/>
            <a:ext cx="1311840" cy="364680"/>
          </a:xfrm>
          <a:prstGeom prst="rect">
            <a:avLst/>
          </a:prstGeom>
          <a:noFill/>
          <a:ln>
            <a:noFill/>
          </a:ln>
        </p:spPr>
        <p:txBody>
          <a:bodyPr anchor="ctr"/>
          <a:lstStyle/>
          <a:p>
            <a:pPr algn="r">
              <a:lnSpc>
                <a:spcPct val="100000"/>
              </a:lnSpc>
            </a:pPr>
            <a:r>
              <a:rPr lang="en-US" sz="1050" dirty="0">
                <a:latin typeface="Calibri"/>
              </a:rPr>
              <a:t>9</a:t>
            </a:r>
            <a:endParaRPr dirty="0"/>
          </a:p>
        </p:txBody>
      </p:sp>
      <p:sp>
        <p:nvSpPr>
          <p:cNvPr id="10" name="CustomShape 5"/>
          <p:cNvSpPr/>
          <p:nvPr/>
        </p:nvSpPr>
        <p:spPr>
          <a:xfrm>
            <a:off x="9174600" y="6471000"/>
            <a:ext cx="19627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dirty="0">
                <a:solidFill>
                  <a:srgbClr val="000000"/>
                </a:solidFill>
                <a:latin typeface="Calibri"/>
              </a:rPr>
              <a:t>Vessels Coal Gas Inc™</a:t>
            </a:r>
            <a:endParaRPr dirty="0"/>
          </a:p>
          <a:p>
            <a:pPr>
              <a:lnSpc>
                <a:spcPct val="100000"/>
              </a:lnSpc>
            </a:pPr>
            <a:endParaRPr dirty="0"/>
          </a:p>
        </p:txBody>
      </p:sp>
    </p:spTree>
    <p:extLst>
      <p:ext uri="{BB962C8B-B14F-4D97-AF65-F5344CB8AC3E}">
        <p14:creationId xmlns:p14="http://schemas.microsoft.com/office/powerpoint/2010/main" val="6854240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750"/>
                                        <p:tgtEl>
                                          <p:spTgt spid="8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wipe(left)">
                                      <p:cBhvr>
                                        <p:cTn id="10" dur="750"/>
                                        <p:tgtEl>
                                          <p:spTgt spid="819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wipe(right)">
                                      <p:cBhvr>
                                        <p:cTn id="13" dur="750"/>
                                        <p:tgtEl>
                                          <p:spTgt spid="8195"/>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750"/>
                                        <p:tgtEl>
                                          <p:spTgt spid="2"/>
                                        </p:tgtEl>
                                      </p:cBhvr>
                                    </p:animEffect>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8"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1250</Words>
  <Application>Microsoft Office PowerPoint</Application>
  <PresentationFormat>Widescreen</PresentationFormat>
  <Paragraphs>223</Paragraphs>
  <Slides>20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Times New Roman</vt:lpstr>
      <vt:lpstr>Trebuchet MS</vt:lpstr>
      <vt:lpstr>Wingdings</vt:lpstr>
      <vt:lpstr>Wingdings 3</vt:lpstr>
      <vt:lpstr>Facet</vt:lpstr>
      <vt:lpstr>2_Facet</vt:lpstr>
      <vt:lpstr>PowerPoint Presentation</vt:lpstr>
      <vt:lpstr>A nightmarish process, any little help that a government entity can do for us will be overwhelmingly welcome.</vt:lpstr>
      <vt:lpstr>Rounding and Estimates  Any calculations used and quantities referred to in this presentation are intentionally rounded to provide estimates.  Using actual numbers in specific cases will provide different values then those used in this presentation. Factors of conversion of methane to metric tons of Carbon Dioxide equivalent (tCO2e) and to equivalent emissions from other sources of greenhouse gas were taken from the IPCC and US EPA’s web sites.</vt:lpstr>
      <vt:lpstr>Risk</vt:lpstr>
      <vt:lpstr>Financial Investors and public policy makers have questions. </vt:lpstr>
      <vt:lpstr>MARKETING FIRST</vt:lpstr>
      <vt:lpstr>PowerPoint Presentation</vt:lpstr>
      <vt:lpstr>PowerPoint Presentation</vt:lpstr>
      <vt:lpstr>PowerPoint Presentation</vt:lpstr>
      <vt:lpstr>PowerPoint Presentation</vt:lpstr>
      <vt:lpstr>PowerPoint Presentation</vt:lpstr>
      <vt:lpstr>END USER OF OFFSETS MOST MOTIVATED</vt:lpstr>
      <vt:lpstr>PowerPoint Presentation</vt:lpstr>
      <vt:lpstr>PowerPoint Presentation</vt:lpstr>
      <vt:lpstr>Carbon Project Financing – Most Practical Financing Model.</vt:lpstr>
      <vt:lpstr>How to Approach Project Investors.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SETUP</cp:lastModifiedBy>
  <cp:revision>110</cp:revision>
  <dcterms:modified xsi:type="dcterms:W3CDTF">2016-03-25T20:30:05Z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ies>
</file>