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strictFirstAndLastChars="0" saveSubsetFonts="1">
  <p:sldMasterIdLst>
    <p:sldMasterId id="2147483648" r:id="rId1"/>
    <p:sldMasterId id="2147483649" r:id="rId2"/>
  </p:sldMasterIdLst>
  <p:notesMasterIdLst>
    <p:notesMasterId r:id="rId32"/>
  </p:notesMasterIdLst>
  <p:sldIdLst>
    <p:sldId id="256" r:id="rId3"/>
    <p:sldId id="287" r:id="rId4"/>
    <p:sldId id="301" r:id="rId5"/>
    <p:sldId id="315" r:id="rId6"/>
    <p:sldId id="257" r:id="rId7"/>
    <p:sldId id="319" r:id="rId8"/>
    <p:sldId id="259" r:id="rId9"/>
    <p:sldId id="260" r:id="rId10"/>
    <p:sldId id="264" r:id="rId11"/>
    <p:sldId id="265" r:id="rId12"/>
    <p:sldId id="266" r:id="rId13"/>
    <p:sldId id="267" r:id="rId14"/>
    <p:sldId id="261" r:id="rId15"/>
    <p:sldId id="284" r:id="rId16"/>
    <p:sldId id="298" r:id="rId17"/>
    <p:sldId id="299" r:id="rId18"/>
    <p:sldId id="297" r:id="rId19"/>
    <p:sldId id="292" r:id="rId20"/>
    <p:sldId id="285" r:id="rId21"/>
    <p:sldId id="283" r:id="rId22"/>
    <p:sldId id="271" r:id="rId23"/>
    <p:sldId id="269" r:id="rId24"/>
    <p:sldId id="272" r:id="rId25"/>
    <p:sldId id="300" r:id="rId26"/>
    <p:sldId id="316" r:id="rId27"/>
    <p:sldId id="291" r:id="rId28"/>
    <p:sldId id="289" r:id="rId29"/>
    <p:sldId id="293" r:id="rId30"/>
    <p:sldId id="270" r:id="rId31"/>
  </p:sldIdLst>
  <p:sldSz cx="12192000" cy="6858000"/>
  <p:notesSz cx="6858000" cy="9144000"/>
  <p:defaultTextStyle>
    <a:defPPr>
      <a:defRPr lang="en-US"/>
    </a:defPPr>
    <a:lvl1pPr algn="l" rtl="0" eaLnBrk="0" fontAlgn="base" hangingPunct="0">
      <a:spcBef>
        <a:spcPct val="0"/>
      </a:spcBef>
      <a:spcAft>
        <a:spcPct val="0"/>
      </a:spcAft>
      <a:defRPr kern="1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457200" algn="l" rtl="0" eaLnBrk="0" fontAlgn="base" hangingPunct="0">
      <a:spcBef>
        <a:spcPct val="0"/>
      </a:spcBef>
      <a:spcAft>
        <a:spcPct val="0"/>
      </a:spcAft>
      <a:defRPr kern="1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914400" algn="l" rtl="0" eaLnBrk="0" fontAlgn="base" hangingPunct="0">
      <a:spcBef>
        <a:spcPct val="0"/>
      </a:spcBef>
      <a:spcAft>
        <a:spcPct val="0"/>
      </a:spcAft>
      <a:defRPr kern="1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371600" algn="l" rtl="0" eaLnBrk="0" fontAlgn="base" hangingPunct="0">
      <a:spcBef>
        <a:spcPct val="0"/>
      </a:spcBef>
      <a:spcAft>
        <a:spcPct val="0"/>
      </a:spcAft>
      <a:defRPr kern="1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1828800" algn="l" rtl="0" eaLnBrk="0" fontAlgn="base" hangingPunct="0">
      <a:spcBef>
        <a:spcPct val="0"/>
      </a:spcBef>
      <a:spcAft>
        <a:spcPct val="0"/>
      </a:spcAft>
      <a:defRPr kern="1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286000" algn="l" defTabSz="914400" rtl="0" eaLnBrk="1" latinLnBrk="0" hangingPunct="1">
      <a:defRPr kern="1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743200" algn="l" defTabSz="914400" rtl="0" eaLnBrk="1" latinLnBrk="0" hangingPunct="1">
      <a:defRPr kern="1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200400" algn="l" defTabSz="914400" rtl="0" eaLnBrk="1" latinLnBrk="0" hangingPunct="1">
      <a:defRPr kern="1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657600" algn="l" defTabSz="914400" rtl="0" eaLnBrk="1" latinLnBrk="0" hangingPunct="1">
      <a:defRPr kern="1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61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89647" autoAdjust="0"/>
  </p:normalViewPr>
  <p:slideViewPr>
    <p:cSldViewPr>
      <p:cViewPr varScale="1">
        <p:scale>
          <a:sx n="84" d="100"/>
          <a:sy n="84" d="100"/>
        </p:scale>
        <p:origin x="583" y="36"/>
      </p:cViewPr>
      <p:guideLst>
        <p:guide orient="horz" pos="2160"/>
        <p:guide pos="3840"/>
      </p:guideLst>
    </p:cSldViewPr>
  </p:slideViewPr>
  <p:notesTextViewPr>
    <p:cViewPr>
      <p:scale>
        <a:sx n="3" d="2"/>
        <a:sy n="3" d="2"/>
      </p:scale>
      <p:origin x="0" y="0"/>
    </p:cViewPr>
  </p:notesTextViewPr>
  <p:sorterViewPr>
    <p:cViewPr>
      <p:scale>
        <a:sx n="160" d="100"/>
        <a:sy n="160" d="100"/>
      </p:scale>
      <p:origin x="0" y="-1587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4" name="Rectangle 1">
            <a:extLst>
              <a:ext uri="{FF2B5EF4-FFF2-40B4-BE49-F238E27FC236}">
                <a16:creationId xmlns:a16="http://schemas.microsoft.com/office/drawing/2014/main" id="{750793EB-9701-4AA7-B053-5F3771EA9437}"/>
              </a:ext>
            </a:extLst>
          </p:cNvPr>
          <p:cNvSpPr>
            <a:spLocks noGrp="1" noRot="1" noChangeAspect="1"/>
          </p:cNvSpPr>
          <p:nvPr>
            <p:ph type="sldImg"/>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 name="Rectangle 2">
            <a:extLst>
              <a:ext uri="{FF2B5EF4-FFF2-40B4-BE49-F238E27FC236}">
                <a16:creationId xmlns:a16="http://schemas.microsoft.com/office/drawing/2014/main" id="{2BA82205-E0E2-4860-97D3-8C87DFF5931D}"/>
              </a:ext>
            </a:extLst>
          </p:cNvPr>
          <p:cNvSpPr>
            <a:spLocks noGrp="1"/>
          </p:cNvSpPr>
          <p:nvPr>
            <p:ph type="body" sz="quarter" idx="1"/>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altLang="en-US" noProof="0">
                <a:sym typeface="Century Gothic" panose="020B0502020202020204" pitchFamily="34" charset="0"/>
              </a:rPr>
              <a:t>Click to edit Master text styles</a:t>
            </a:r>
          </a:p>
          <a:p>
            <a:pPr lvl="1"/>
            <a:r>
              <a:rPr lang="en-US" altLang="en-US" noProof="0">
                <a:sym typeface="Century Gothic" panose="020B0502020202020204" pitchFamily="34" charset="0"/>
              </a:rPr>
              <a:t>Second level</a:t>
            </a:r>
          </a:p>
          <a:p>
            <a:pPr lvl="2"/>
            <a:r>
              <a:rPr lang="en-US" altLang="en-US" noProof="0">
                <a:sym typeface="Century Gothic" panose="020B0502020202020204" pitchFamily="34" charset="0"/>
              </a:rPr>
              <a:t>Third level</a:t>
            </a:r>
          </a:p>
          <a:p>
            <a:pPr lvl="3"/>
            <a:r>
              <a:rPr lang="en-US" altLang="en-US" noProof="0">
                <a:sym typeface="Century Gothic" panose="020B0502020202020204" pitchFamily="34" charset="0"/>
              </a:rPr>
              <a:t>Fourth level</a:t>
            </a:r>
          </a:p>
          <a:p>
            <a:pPr lvl="4"/>
            <a:r>
              <a:rPr lang="en-US" altLang="en-US" noProof="0">
                <a:sym typeface="Century Gothic" panose="020B0502020202020204" pitchFamily="34" charset="0"/>
              </a:rPr>
              <a:t>Fifth level</a:t>
            </a:r>
          </a:p>
        </p:txBody>
      </p:sp>
    </p:spTree>
  </p:cSld>
  <p:clrMap bg1="lt1" tx1="dk1" bg2="lt2" tx2="dk2" accent1="accent1" accent2="accent2" accent3="accent3" accent4="accent4" accent5="accent5" accent6="accent6" hlink="hlink" folHlink="folHlink"/>
  <p:notesStyle>
    <a:lvl1pPr algn="l" rtl="0" eaLnBrk="0" fontAlgn="base" hangingPunct="0">
      <a:lnSpc>
        <a:spcPct val="90000"/>
      </a:lnSpc>
      <a:spcBef>
        <a:spcPts val="300"/>
      </a:spcBef>
      <a:spcAft>
        <a:spcPct val="0"/>
      </a:spcAft>
      <a:defRPr sz="1200" kern="1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indent="228600" algn="l" rtl="0" eaLnBrk="0" fontAlgn="base" hangingPunct="0">
      <a:lnSpc>
        <a:spcPct val="90000"/>
      </a:lnSpc>
      <a:spcBef>
        <a:spcPts val="300"/>
      </a:spcBef>
      <a:spcAft>
        <a:spcPct val="0"/>
      </a:spcAft>
      <a:defRPr sz="1200" kern="1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indent="457200" algn="l" rtl="0" eaLnBrk="0" fontAlgn="base" hangingPunct="0">
      <a:lnSpc>
        <a:spcPct val="90000"/>
      </a:lnSpc>
      <a:spcBef>
        <a:spcPts val="300"/>
      </a:spcBef>
      <a:spcAft>
        <a:spcPct val="0"/>
      </a:spcAft>
      <a:defRPr sz="1200" kern="1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indent="685800" algn="l" rtl="0" eaLnBrk="0" fontAlgn="base" hangingPunct="0">
      <a:lnSpc>
        <a:spcPct val="90000"/>
      </a:lnSpc>
      <a:spcBef>
        <a:spcPts val="300"/>
      </a:spcBef>
      <a:spcAft>
        <a:spcPct val="0"/>
      </a:spcAft>
      <a:defRPr sz="1200" kern="1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indent="914400" algn="l" rtl="0" eaLnBrk="0" fontAlgn="base" hangingPunct="0">
      <a:lnSpc>
        <a:spcPct val="90000"/>
      </a:lnSpc>
      <a:spcBef>
        <a:spcPts val="300"/>
      </a:spcBef>
      <a:spcAft>
        <a:spcPct val="0"/>
      </a:spcAft>
      <a:defRPr sz="1200" kern="1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AD6E3301-76CB-421D-B3DA-959F2D86DF54}"/>
              </a:ext>
            </a:extLst>
          </p:cNvPr>
          <p:cNvSpPr>
            <a:spLocks noGrp="1" noRot="1" noChangeAspect="1" noTextEdit="1"/>
          </p:cNvSpPr>
          <p:nvPr>
            <p:ph type="sldImg"/>
          </p:nvPr>
        </p:nvSpPr>
        <p:spPr>
          <a:xfrm>
            <a:off x="381000" y="685800"/>
            <a:ext cx="6096000" cy="3429000"/>
          </a:xfrm>
        </p:spPr>
      </p:sp>
      <p:sp>
        <p:nvSpPr>
          <p:cNvPr id="6147" name="Notes Placeholder 2">
            <a:extLst>
              <a:ext uri="{FF2B5EF4-FFF2-40B4-BE49-F238E27FC236}">
                <a16:creationId xmlns:a16="http://schemas.microsoft.com/office/drawing/2014/main" id="{AE391899-0CE5-403C-B528-CBCA7078A45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endParaRPr lang="en-US" altLang="en-US" dirty="0"/>
          </a:p>
          <a:p>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DE5D223-A361-49A5-98A8-FFB74359523E}"/>
              </a:ext>
            </a:extLst>
          </p:cNvPr>
          <p:cNvSpPr>
            <a:spLocks noGrp="1" noRot="1" noChangeAspect="1" noTextEdit="1"/>
          </p:cNvSpPr>
          <p:nvPr>
            <p:ph type="sldImg"/>
          </p:nvPr>
        </p:nvSpPr>
        <p:spPr>
          <a:xfrm>
            <a:off x="381000" y="685800"/>
            <a:ext cx="6096000" cy="3429000"/>
          </a:xfrm>
        </p:spPr>
      </p:sp>
      <p:sp>
        <p:nvSpPr>
          <p:cNvPr id="26627" name="Notes Placeholder 2">
            <a:extLst>
              <a:ext uri="{FF2B5EF4-FFF2-40B4-BE49-F238E27FC236}">
                <a16:creationId xmlns:a16="http://schemas.microsoft.com/office/drawing/2014/main" id="{923DF8A7-9121-40A2-BB94-17EFD28AF00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Matt</a:t>
            </a:r>
          </a:p>
          <a:p>
            <a:r>
              <a:rPr lang="en-US" altLang="en-US" dirty="0"/>
              <a:t>Saline basins: USGS Storage Assessment Units.</a:t>
            </a:r>
          </a:p>
          <a:p>
            <a:r>
              <a:rPr lang="en-US" altLang="en-US" dirty="0"/>
              <a:t>Constrained to within 3k and 13k feet, </a:t>
            </a:r>
            <a:r>
              <a:rPr lang="en-US" sz="1200" b="0" i="0" u="none" strike="noStrike" kern="1200" baseline="0" dirty="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rPr>
              <a:t>deemed both accessible and also sufficiently</a:t>
            </a:r>
          </a:p>
          <a:p>
            <a:r>
              <a:rPr lang="en-US" sz="1200" b="0" i="0" u="none" strike="noStrike" kern="1200" baseline="0" dirty="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rPr>
              <a:t>deep to prevent inadvertent release.</a:t>
            </a:r>
          </a:p>
          <a:p>
            <a:r>
              <a:rPr lang="en-US" sz="1200" b="0" i="0" u="none" strike="noStrike" kern="1200" baseline="0" dirty="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rPr>
              <a:t>Associated constraints and costs in Supplemental </a:t>
            </a:r>
            <a:r>
              <a:rPr lang="en-US" sz="1200" b="0" i="0" u="none" strike="noStrike" kern="1200" baseline="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rPr>
              <a:t>Information.</a:t>
            </a:r>
            <a:endParaRPr lang="en-US" sz="1200" b="0" i="0" u="none" strike="noStrike" kern="1200" baseline="0" dirty="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endParaRPr>
          </a:p>
          <a:p>
            <a:endParaRPr lang="en-US" altLang="en-US" dirty="0"/>
          </a:p>
          <a:p>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E607582A-891A-43EB-9154-0456D4A90E44}"/>
              </a:ext>
            </a:extLst>
          </p:cNvPr>
          <p:cNvSpPr>
            <a:spLocks noGrp="1" noRot="1" noChangeAspect="1" noTextEdit="1"/>
          </p:cNvSpPr>
          <p:nvPr>
            <p:ph type="sldImg"/>
          </p:nvPr>
        </p:nvSpPr>
        <p:spPr>
          <a:xfrm>
            <a:off x="381000" y="685800"/>
            <a:ext cx="6096000" cy="3429000"/>
          </a:xfrm>
        </p:spPr>
      </p:sp>
      <p:sp>
        <p:nvSpPr>
          <p:cNvPr id="32771" name="Notes Placeholder 2">
            <a:extLst>
              <a:ext uri="{FF2B5EF4-FFF2-40B4-BE49-F238E27FC236}">
                <a16:creationId xmlns:a16="http://schemas.microsoft.com/office/drawing/2014/main" id="{01E90197-D4FB-4574-9F3D-928B749DE65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358CE8B0-D074-4ABE-942E-77E3C063518B}"/>
              </a:ext>
            </a:extLst>
          </p:cNvPr>
          <p:cNvSpPr>
            <a:spLocks noGrp="1" noRot="1" noChangeAspect="1" noTextEdit="1"/>
          </p:cNvSpPr>
          <p:nvPr>
            <p:ph type="sldImg"/>
          </p:nvPr>
        </p:nvSpPr>
        <p:spPr>
          <a:xfrm>
            <a:off x="381000" y="685800"/>
            <a:ext cx="6096000" cy="3429000"/>
          </a:xfrm>
        </p:spPr>
      </p:sp>
      <p:sp>
        <p:nvSpPr>
          <p:cNvPr id="16387" name="Notes Placeholder 2">
            <a:extLst>
              <a:ext uri="{FF2B5EF4-FFF2-40B4-BE49-F238E27FC236}">
                <a16:creationId xmlns:a16="http://schemas.microsoft.com/office/drawing/2014/main" id="{21941690-6B9A-48EA-8581-47DBFC08325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Sig</a:t>
            </a:r>
          </a:p>
        </p:txBody>
      </p:sp>
    </p:spTree>
    <p:extLst>
      <p:ext uri="{BB962C8B-B14F-4D97-AF65-F5344CB8AC3E}">
        <p14:creationId xmlns:p14="http://schemas.microsoft.com/office/powerpoint/2010/main" val="22237035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46BBE59A-9AD2-4CEF-9664-A153610C63D9}"/>
              </a:ext>
            </a:extLst>
          </p:cNvPr>
          <p:cNvSpPr>
            <a:spLocks noGrp="1" noRot="1" noChangeAspect="1" noTextEdit="1"/>
          </p:cNvSpPr>
          <p:nvPr>
            <p:ph type="sldImg"/>
          </p:nvPr>
        </p:nvSpPr>
        <p:spPr>
          <a:xfrm>
            <a:off x="381000" y="685800"/>
            <a:ext cx="6096000" cy="3429000"/>
          </a:xfrm>
        </p:spPr>
      </p:sp>
      <p:sp>
        <p:nvSpPr>
          <p:cNvPr id="34819" name="Notes Placeholder 2">
            <a:extLst>
              <a:ext uri="{FF2B5EF4-FFF2-40B4-BE49-F238E27FC236}">
                <a16:creationId xmlns:a16="http://schemas.microsoft.com/office/drawing/2014/main" id="{CF18295F-A159-4ACA-B6AC-6D291B7EBE2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853570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46BBE59A-9AD2-4CEF-9664-A153610C63D9}"/>
              </a:ext>
            </a:extLst>
          </p:cNvPr>
          <p:cNvSpPr>
            <a:spLocks noGrp="1" noRot="1" noChangeAspect="1" noTextEdit="1"/>
          </p:cNvSpPr>
          <p:nvPr>
            <p:ph type="sldImg"/>
          </p:nvPr>
        </p:nvSpPr>
        <p:spPr>
          <a:xfrm>
            <a:off x="381000" y="685800"/>
            <a:ext cx="6096000" cy="3429000"/>
          </a:xfrm>
        </p:spPr>
      </p:sp>
      <p:sp>
        <p:nvSpPr>
          <p:cNvPr id="34819" name="Notes Placeholder 2">
            <a:extLst>
              <a:ext uri="{FF2B5EF4-FFF2-40B4-BE49-F238E27FC236}">
                <a16:creationId xmlns:a16="http://schemas.microsoft.com/office/drawing/2014/main" id="{CF18295F-A159-4ACA-B6AC-6D291B7EBE2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46BBE59A-9AD2-4CEF-9664-A153610C63D9}"/>
              </a:ext>
            </a:extLst>
          </p:cNvPr>
          <p:cNvSpPr>
            <a:spLocks noGrp="1" noRot="1" noChangeAspect="1" noTextEdit="1"/>
          </p:cNvSpPr>
          <p:nvPr>
            <p:ph type="sldImg"/>
          </p:nvPr>
        </p:nvSpPr>
        <p:spPr>
          <a:xfrm>
            <a:off x="381000" y="685800"/>
            <a:ext cx="6096000" cy="3429000"/>
          </a:xfrm>
        </p:spPr>
      </p:sp>
      <p:sp>
        <p:nvSpPr>
          <p:cNvPr id="34819" name="Notes Placeholder 2">
            <a:extLst>
              <a:ext uri="{FF2B5EF4-FFF2-40B4-BE49-F238E27FC236}">
                <a16:creationId xmlns:a16="http://schemas.microsoft.com/office/drawing/2014/main" id="{CF18295F-A159-4ACA-B6AC-6D291B7EBE2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Sig</a:t>
            </a:r>
          </a:p>
        </p:txBody>
      </p:sp>
    </p:spTree>
    <p:extLst>
      <p:ext uri="{BB962C8B-B14F-4D97-AF65-F5344CB8AC3E}">
        <p14:creationId xmlns:p14="http://schemas.microsoft.com/office/powerpoint/2010/main" val="22056091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46BBE59A-9AD2-4CEF-9664-A153610C63D9}"/>
              </a:ext>
            </a:extLst>
          </p:cNvPr>
          <p:cNvSpPr>
            <a:spLocks noGrp="1" noRot="1" noChangeAspect="1" noTextEdit="1"/>
          </p:cNvSpPr>
          <p:nvPr>
            <p:ph type="sldImg"/>
          </p:nvPr>
        </p:nvSpPr>
        <p:spPr>
          <a:xfrm>
            <a:off x="381000" y="685800"/>
            <a:ext cx="6096000" cy="3429000"/>
          </a:xfrm>
        </p:spPr>
      </p:sp>
      <p:sp>
        <p:nvSpPr>
          <p:cNvPr id="34819" name="Notes Placeholder 2">
            <a:extLst>
              <a:ext uri="{FF2B5EF4-FFF2-40B4-BE49-F238E27FC236}">
                <a16:creationId xmlns:a16="http://schemas.microsoft.com/office/drawing/2014/main" id="{CF18295F-A159-4ACA-B6AC-6D291B7EBE2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Sig</a:t>
            </a:r>
          </a:p>
        </p:txBody>
      </p:sp>
    </p:spTree>
    <p:extLst>
      <p:ext uri="{BB962C8B-B14F-4D97-AF65-F5344CB8AC3E}">
        <p14:creationId xmlns:p14="http://schemas.microsoft.com/office/powerpoint/2010/main" val="9564989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46BBE59A-9AD2-4CEF-9664-A153610C63D9}"/>
              </a:ext>
            </a:extLst>
          </p:cNvPr>
          <p:cNvSpPr>
            <a:spLocks noGrp="1" noRot="1" noChangeAspect="1" noTextEdit="1"/>
          </p:cNvSpPr>
          <p:nvPr>
            <p:ph type="sldImg"/>
          </p:nvPr>
        </p:nvSpPr>
        <p:spPr>
          <a:xfrm>
            <a:off x="381000" y="685800"/>
            <a:ext cx="6096000" cy="3429000"/>
          </a:xfrm>
        </p:spPr>
      </p:sp>
      <p:sp>
        <p:nvSpPr>
          <p:cNvPr id="34819" name="Notes Placeholder 2">
            <a:extLst>
              <a:ext uri="{FF2B5EF4-FFF2-40B4-BE49-F238E27FC236}">
                <a16:creationId xmlns:a16="http://schemas.microsoft.com/office/drawing/2014/main" id="{CF18295F-A159-4ACA-B6AC-6D291B7EBE2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8161506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858BB460-AE1D-43D6-A572-E9D8554412D6}"/>
              </a:ext>
            </a:extLst>
          </p:cNvPr>
          <p:cNvSpPr>
            <a:spLocks noGrp="1" noRot="1" noChangeAspect="1" noTextEdit="1"/>
          </p:cNvSpPr>
          <p:nvPr>
            <p:ph type="sldImg"/>
          </p:nvPr>
        </p:nvSpPr>
        <p:spPr>
          <a:xfrm>
            <a:off x="381000" y="685800"/>
            <a:ext cx="6096000" cy="3429000"/>
          </a:xfrm>
        </p:spPr>
      </p:sp>
      <p:sp>
        <p:nvSpPr>
          <p:cNvPr id="40963" name="Notes Placeholder 2">
            <a:extLst>
              <a:ext uri="{FF2B5EF4-FFF2-40B4-BE49-F238E27FC236}">
                <a16:creationId xmlns:a16="http://schemas.microsoft.com/office/drawing/2014/main" id="{FE4F6CA9-062F-4049-BCAB-0B216918764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Sig</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3BAD84B8-1899-4DED-BF41-66AB36EDF6F0}"/>
              </a:ext>
            </a:extLst>
          </p:cNvPr>
          <p:cNvSpPr>
            <a:spLocks noGrp="1" noRot="1" noChangeAspect="1" noTextEdit="1"/>
          </p:cNvSpPr>
          <p:nvPr>
            <p:ph type="sldImg"/>
          </p:nvPr>
        </p:nvSpPr>
        <p:spPr>
          <a:xfrm>
            <a:off x="381000" y="685800"/>
            <a:ext cx="6096000" cy="3429000"/>
          </a:xfrm>
        </p:spPr>
      </p:sp>
      <p:sp>
        <p:nvSpPr>
          <p:cNvPr id="36867" name="Notes Placeholder 2">
            <a:extLst>
              <a:ext uri="{FF2B5EF4-FFF2-40B4-BE49-F238E27FC236}">
                <a16:creationId xmlns:a16="http://schemas.microsoft.com/office/drawing/2014/main" id="{2B1C13DB-E018-407E-B6D2-FE3E4BDE824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Sig</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AD6E3301-76CB-421D-B3DA-959F2D86DF54}"/>
              </a:ext>
            </a:extLst>
          </p:cNvPr>
          <p:cNvSpPr>
            <a:spLocks noGrp="1" noRot="1" noChangeAspect="1" noTextEdit="1"/>
          </p:cNvSpPr>
          <p:nvPr>
            <p:ph type="sldImg"/>
          </p:nvPr>
        </p:nvSpPr>
        <p:spPr>
          <a:xfrm>
            <a:off x="381000" y="685800"/>
            <a:ext cx="6096000" cy="3429000"/>
          </a:xfrm>
        </p:spPr>
      </p:sp>
      <p:sp>
        <p:nvSpPr>
          <p:cNvPr id="6147" name="Notes Placeholder 2">
            <a:extLst>
              <a:ext uri="{FF2B5EF4-FFF2-40B4-BE49-F238E27FC236}">
                <a16:creationId xmlns:a16="http://schemas.microsoft.com/office/drawing/2014/main" id="{AE391899-0CE5-403C-B528-CBCA7078A45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endParaRPr lang="en-US" altLang="en-US" dirty="0"/>
          </a:p>
        </p:txBody>
      </p:sp>
    </p:spTree>
    <p:extLst>
      <p:ext uri="{BB962C8B-B14F-4D97-AF65-F5344CB8AC3E}">
        <p14:creationId xmlns:p14="http://schemas.microsoft.com/office/powerpoint/2010/main" val="6989786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3B8A8E6F-A18F-463F-9197-9E7C954734DB}"/>
              </a:ext>
            </a:extLst>
          </p:cNvPr>
          <p:cNvSpPr>
            <a:spLocks noGrp="1" noRot="1" noChangeAspect="1" noTextEdit="1"/>
          </p:cNvSpPr>
          <p:nvPr>
            <p:ph type="sldImg"/>
          </p:nvPr>
        </p:nvSpPr>
        <p:spPr>
          <a:xfrm>
            <a:off x="381000" y="685800"/>
            <a:ext cx="6096000" cy="3429000"/>
          </a:xfrm>
        </p:spPr>
      </p:sp>
      <p:sp>
        <p:nvSpPr>
          <p:cNvPr id="43011" name="Notes Placeholder 2">
            <a:extLst>
              <a:ext uri="{FF2B5EF4-FFF2-40B4-BE49-F238E27FC236}">
                <a16:creationId xmlns:a16="http://schemas.microsoft.com/office/drawing/2014/main" id="{78D2F74F-EB98-4165-B7B3-F85FFE9DC61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Sig</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3391AA85-1EA9-4AC6-821C-A1CC6A608881}"/>
              </a:ext>
            </a:extLst>
          </p:cNvPr>
          <p:cNvSpPr>
            <a:spLocks noGrp="1" noRot="1" noChangeAspect="1" noTextEdit="1"/>
          </p:cNvSpPr>
          <p:nvPr>
            <p:ph type="sldImg"/>
          </p:nvPr>
        </p:nvSpPr>
        <p:spPr>
          <a:xfrm>
            <a:off x="381000" y="685800"/>
            <a:ext cx="6096000" cy="3429000"/>
          </a:xfrm>
        </p:spPr>
      </p:sp>
      <p:sp>
        <p:nvSpPr>
          <p:cNvPr id="38915" name="Notes Placeholder 2">
            <a:extLst>
              <a:ext uri="{FF2B5EF4-FFF2-40B4-BE49-F238E27FC236}">
                <a16:creationId xmlns:a16="http://schemas.microsoft.com/office/drawing/2014/main" id="{EB5A9E7B-BC30-40E0-BA1A-63B886D5C7E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Sig</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E7435BFF-03E5-47D2-9171-40E3043B42EB}"/>
              </a:ext>
            </a:extLst>
          </p:cNvPr>
          <p:cNvSpPr>
            <a:spLocks noGrp="1" noRot="1" noChangeAspect="1" noTextEdit="1"/>
          </p:cNvSpPr>
          <p:nvPr>
            <p:ph type="sldImg"/>
          </p:nvPr>
        </p:nvSpPr>
        <p:spPr>
          <a:xfrm>
            <a:off x="381000" y="685800"/>
            <a:ext cx="6096000" cy="3429000"/>
          </a:xfrm>
        </p:spPr>
      </p:sp>
      <p:sp>
        <p:nvSpPr>
          <p:cNvPr id="8195" name="Notes Placeholder 2">
            <a:extLst>
              <a:ext uri="{FF2B5EF4-FFF2-40B4-BE49-F238E27FC236}">
                <a16:creationId xmlns:a16="http://schemas.microsoft.com/office/drawing/2014/main" id="{37600C18-ACCA-455E-BE9C-C9B7D3A8454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8341405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E7435BFF-03E5-47D2-9171-40E3043B42EB}"/>
              </a:ext>
            </a:extLst>
          </p:cNvPr>
          <p:cNvSpPr>
            <a:spLocks noGrp="1" noRot="1" noChangeAspect="1" noTextEdit="1"/>
          </p:cNvSpPr>
          <p:nvPr>
            <p:ph type="sldImg"/>
          </p:nvPr>
        </p:nvSpPr>
        <p:spPr>
          <a:xfrm>
            <a:off x="381000" y="685800"/>
            <a:ext cx="6096000" cy="3429000"/>
          </a:xfrm>
        </p:spPr>
      </p:sp>
      <p:sp>
        <p:nvSpPr>
          <p:cNvPr id="8195" name="Notes Placeholder 2">
            <a:extLst>
              <a:ext uri="{FF2B5EF4-FFF2-40B4-BE49-F238E27FC236}">
                <a16:creationId xmlns:a16="http://schemas.microsoft.com/office/drawing/2014/main" id="{37600C18-ACCA-455E-BE9C-C9B7D3A8454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E7435BFF-03E5-47D2-9171-40E3043B42EB}"/>
              </a:ext>
            </a:extLst>
          </p:cNvPr>
          <p:cNvSpPr>
            <a:spLocks noGrp="1" noRot="1" noChangeAspect="1" noTextEdit="1"/>
          </p:cNvSpPr>
          <p:nvPr>
            <p:ph type="sldImg"/>
          </p:nvPr>
        </p:nvSpPr>
        <p:spPr>
          <a:xfrm>
            <a:off x="381000" y="685800"/>
            <a:ext cx="6096000" cy="3429000"/>
          </a:xfrm>
        </p:spPr>
      </p:sp>
      <p:sp>
        <p:nvSpPr>
          <p:cNvPr id="8195" name="Notes Placeholder 2">
            <a:extLst>
              <a:ext uri="{FF2B5EF4-FFF2-40B4-BE49-F238E27FC236}">
                <a16:creationId xmlns:a16="http://schemas.microsoft.com/office/drawing/2014/main" id="{37600C18-ACCA-455E-BE9C-C9B7D3A8454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7051898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576D304C-C09A-44EF-A964-292849772CB0}"/>
              </a:ext>
            </a:extLst>
          </p:cNvPr>
          <p:cNvSpPr>
            <a:spLocks noGrp="1" noRot="1" noChangeAspect="1" noTextEdit="1"/>
          </p:cNvSpPr>
          <p:nvPr>
            <p:ph type="sldImg"/>
          </p:nvPr>
        </p:nvSpPr>
        <p:spPr>
          <a:xfrm>
            <a:off x="381000" y="685800"/>
            <a:ext cx="6096000" cy="3429000"/>
          </a:xfrm>
        </p:spPr>
      </p:sp>
      <p:sp>
        <p:nvSpPr>
          <p:cNvPr id="12291" name="Notes Placeholder 2">
            <a:extLst>
              <a:ext uri="{FF2B5EF4-FFF2-40B4-BE49-F238E27FC236}">
                <a16:creationId xmlns:a16="http://schemas.microsoft.com/office/drawing/2014/main" id="{4E9E8039-92B8-4E89-849C-206A105C549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AE01416E-C348-41D0-924C-832F0B2DA20E}"/>
              </a:ext>
            </a:extLst>
          </p:cNvPr>
          <p:cNvSpPr>
            <a:spLocks noGrp="1" noRot="1" noChangeAspect="1" noTextEdit="1"/>
          </p:cNvSpPr>
          <p:nvPr>
            <p:ph type="sldImg"/>
          </p:nvPr>
        </p:nvSpPr>
        <p:spPr>
          <a:xfrm>
            <a:off x="381000" y="685800"/>
            <a:ext cx="6096000" cy="3429000"/>
          </a:xfrm>
        </p:spPr>
      </p:sp>
      <p:sp>
        <p:nvSpPr>
          <p:cNvPr id="14339" name="Notes Placeholder 2">
            <a:extLst>
              <a:ext uri="{FF2B5EF4-FFF2-40B4-BE49-F238E27FC236}">
                <a16:creationId xmlns:a16="http://schemas.microsoft.com/office/drawing/2014/main" id="{6465252A-1D07-4C77-9ED2-25CF4FEE416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3CFB7B03-0E3B-4A3C-8BEE-78717AC8538A}"/>
              </a:ext>
            </a:extLst>
          </p:cNvPr>
          <p:cNvSpPr>
            <a:spLocks noGrp="1" noRot="1" noChangeAspect="1" noTextEdit="1"/>
          </p:cNvSpPr>
          <p:nvPr>
            <p:ph type="sldImg"/>
          </p:nvPr>
        </p:nvSpPr>
        <p:spPr>
          <a:xfrm>
            <a:off x="381000" y="685800"/>
            <a:ext cx="6096000" cy="3429000"/>
          </a:xfrm>
        </p:spPr>
      </p:sp>
      <p:sp>
        <p:nvSpPr>
          <p:cNvPr id="22531" name="Notes Placeholder 2">
            <a:extLst>
              <a:ext uri="{FF2B5EF4-FFF2-40B4-BE49-F238E27FC236}">
                <a16:creationId xmlns:a16="http://schemas.microsoft.com/office/drawing/2014/main" id="{F6A5B1BC-8779-4B95-A31B-AA31818150B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Matt</a:t>
            </a:r>
          </a:p>
          <a:p>
            <a:endParaRPr lang="en-US" altLang="en-US" dirty="0"/>
          </a:p>
          <a:p>
            <a:pPr marL="0" marR="0" lvl="0" indent="0" algn="l" defTabSz="914400" rtl="0" eaLnBrk="0" fontAlgn="base" latinLnBrk="0" hangingPunct="0">
              <a:lnSpc>
                <a:spcPct val="90000"/>
              </a:lnSpc>
              <a:spcBef>
                <a:spcPts val="300"/>
              </a:spcBef>
              <a:spcAft>
                <a:spcPct val="0"/>
              </a:spcAft>
              <a:buClrTx/>
              <a:buSzTx/>
              <a:buFontTx/>
              <a:buNone/>
              <a:tabLst/>
              <a:defRPr/>
            </a:pPr>
            <a:r>
              <a:rPr lang="en-US" sz="1200" kern="1200" dirty="0">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rPr>
              <a:t>As fossil is currently looking at waste resources. </a:t>
            </a:r>
          </a:p>
          <a:p>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CCD54201-F8FB-4CBA-84B6-7877B2481E28}"/>
              </a:ext>
            </a:extLst>
          </p:cNvPr>
          <p:cNvSpPr>
            <a:spLocks noGrp="1" noRot="1" noChangeAspect="1" noTextEdit="1"/>
          </p:cNvSpPr>
          <p:nvPr>
            <p:ph type="sldImg"/>
          </p:nvPr>
        </p:nvSpPr>
        <p:spPr>
          <a:xfrm>
            <a:off x="381000" y="685800"/>
            <a:ext cx="6096000" cy="3429000"/>
          </a:xfrm>
        </p:spPr>
      </p:sp>
      <p:sp>
        <p:nvSpPr>
          <p:cNvPr id="24579" name="Notes Placeholder 2">
            <a:extLst>
              <a:ext uri="{FF2B5EF4-FFF2-40B4-BE49-F238E27FC236}">
                <a16:creationId xmlns:a16="http://schemas.microsoft.com/office/drawing/2014/main" id="{DEEDB276-648A-4BC6-B9B9-15EF357EC46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Matt</a:t>
            </a:r>
          </a:p>
          <a:p>
            <a:r>
              <a:rPr lang="en-US" altLang="en-US" dirty="0"/>
              <a:t>Can have other resources in other places.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6">
            <a:extLst>
              <a:ext uri="{FF2B5EF4-FFF2-40B4-BE49-F238E27FC236}">
                <a16:creationId xmlns:a16="http://schemas.microsoft.com/office/drawing/2014/main" id="{6377E4A6-08A0-4C27-AE64-947A134FA1E8}"/>
              </a:ext>
            </a:extLst>
          </p:cNvPr>
          <p:cNvSpPr>
            <a:spLocks noGrp="1"/>
          </p:cNvSpPr>
          <p:nvPr>
            <p:ph type="sldNum" sz="quarter" idx="10"/>
          </p:nvPr>
        </p:nvSpPr>
        <p:spPr>
          <a:ln/>
        </p:spPr>
        <p:txBody>
          <a:bodyPr/>
          <a:lstStyle>
            <a:lvl1pPr>
              <a:defRPr/>
            </a:lvl1pPr>
          </a:lstStyle>
          <a:p>
            <a:pPr>
              <a:defRPr/>
            </a:pPr>
            <a:fld id="{3C4B5560-2059-422D-AAE0-D668F05D6429}" type="slidenum">
              <a:rPr lang="en-US" altLang="en-US"/>
              <a:pPr>
                <a:defRPr/>
              </a:pPr>
              <a:t>‹#›</a:t>
            </a:fld>
            <a:endParaRPr lang="en-US" altLang="en-US"/>
          </a:p>
        </p:txBody>
      </p:sp>
    </p:spTree>
    <p:extLst>
      <p:ext uri="{BB962C8B-B14F-4D97-AF65-F5344CB8AC3E}">
        <p14:creationId xmlns:p14="http://schemas.microsoft.com/office/powerpoint/2010/main" val="656790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C8188DE-1788-4A7D-AF82-3487738DD289}"/>
              </a:ext>
            </a:extLst>
          </p:cNvPr>
          <p:cNvSpPr>
            <a:spLocks noGrp="1"/>
          </p:cNvSpPr>
          <p:nvPr>
            <p:ph type="sldNum" sz="quarter" idx="10"/>
          </p:nvPr>
        </p:nvSpPr>
        <p:spPr>
          <a:ln/>
        </p:spPr>
        <p:txBody>
          <a:bodyPr/>
          <a:lstStyle>
            <a:lvl1pPr>
              <a:defRPr/>
            </a:lvl1pPr>
          </a:lstStyle>
          <a:p>
            <a:pPr>
              <a:defRPr/>
            </a:pPr>
            <a:fld id="{6ADF5478-0B65-4172-BCE6-1F08C11D41F3}" type="slidenum">
              <a:rPr lang="en-US" altLang="en-US"/>
              <a:pPr>
                <a:defRPr/>
              </a:pPr>
              <a:t>‹#›</a:t>
            </a:fld>
            <a:endParaRPr lang="en-US" altLang="en-US"/>
          </a:p>
        </p:txBody>
      </p:sp>
    </p:spTree>
    <p:extLst>
      <p:ext uri="{BB962C8B-B14F-4D97-AF65-F5344CB8AC3E}">
        <p14:creationId xmlns:p14="http://schemas.microsoft.com/office/powerpoint/2010/main" val="3112195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7950" y="273050"/>
            <a:ext cx="2855913" cy="65849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28625" y="273050"/>
            <a:ext cx="8416925" cy="65849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0F5EFBE-6238-4261-986E-1D3B5E7F8350}"/>
              </a:ext>
            </a:extLst>
          </p:cNvPr>
          <p:cNvSpPr>
            <a:spLocks noGrp="1"/>
          </p:cNvSpPr>
          <p:nvPr>
            <p:ph type="sldNum" sz="quarter" idx="10"/>
          </p:nvPr>
        </p:nvSpPr>
        <p:spPr>
          <a:ln/>
        </p:spPr>
        <p:txBody>
          <a:bodyPr/>
          <a:lstStyle>
            <a:lvl1pPr>
              <a:defRPr/>
            </a:lvl1pPr>
          </a:lstStyle>
          <a:p>
            <a:pPr>
              <a:defRPr/>
            </a:pPr>
            <a:fld id="{A1506117-518A-4546-9778-6A5A34382274}" type="slidenum">
              <a:rPr lang="en-US" altLang="en-US"/>
              <a:pPr>
                <a:defRPr/>
              </a:pPr>
              <a:t>‹#›</a:t>
            </a:fld>
            <a:endParaRPr lang="en-US" altLang="en-US"/>
          </a:p>
        </p:txBody>
      </p:sp>
    </p:spTree>
    <p:extLst>
      <p:ext uri="{BB962C8B-B14F-4D97-AF65-F5344CB8AC3E}">
        <p14:creationId xmlns:p14="http://schemas.microsoft.com/office/powerpoint/2010/main" val="3880094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10">
            <a:extLst>
              <a:ext uri="{FF2B5EF4-FFF2-40B4-BE49-F238E27FC236}">
                <a16:creationId xmlns:a16="http://schemas.microsoft.com/office/drawing/2014/main" id="{AC0C44CC-26F6-4B05-8CF6-4771AF137001}"/>
              </a:ext>
            </a:extLst>
          </p:cNvPr>
          <p:cNvSpPr>
            <a:spLocks noGrp="1"/>
          </p:cNvSpPr>
          <p:nvPr>
            <p:ph type="sldNum" sz="quarter" idx="10"/>
          </p:nvPr>
        </p:nvSpPr>
        <p:spPr>
          <a:ln/>
        </p:spPr>
        <p:txBody>
          <a:bodyPr/>
          <a:lstStyle>
            <a:lvl1pPr>
              <a:defRPr/>
            </a:lvl1pPr>
          </a:lstStyle>
          <a:p>
            <a:pPr>
              <a:defRPr/>
            </a:pPr>
            <a:fld id="{C25AA544-3FAE-4B67-BF76-452982E99F7E}" type="slidenum">
              <a:rPr lang="en-US" altLang="en-US"/>
              <a:pPr>
                <a:defRPr/>
              </a:pPr>
              <a:t>‹#›</a:t>
            </a:fld>
            <a:endParaRPr lang="en-US" altLang="en-US"/>
          </a:p>
        </p:txBody>
      </p:sp>
    </p:spTree>
    <p:extLst>
      <p:ext uri="{BB962C8B-B14F-4D97-AF65-F5344CB8AC3E}">
        <p14:creationId xmlns:p14="http://schemas.microsoft.com/office/powerpoint/2010/main" val="25279752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
            <a:extLst>
              <a:ext uri="{FF2B5EF4-FFF2-40B4-BE49-F238E27FC236}">
                <a16:creationId xmlns:a16="http://schemas.microsoft.com/office/drawing/2014/main" id="{AD50ED7C-E767-445A-A172-B633FE47C0B4}"/>
              </a:ext>
            </a:extLst>
          </p:cNvPr>
          <p:cNvSpPr>
            <a:spLocks noGrp="1"/>
          </p:cNvSpPr>
          <p:nvPr>
            <p:ph type="sldNum" sz="quarter" idx="10"/>
          </p:nvPr>
        </p:nvSpPr>
        <p:spPr>
          <a:ln/>
        </p:spPr>
        <p:txBody>
          <a:bodyPr/>
          <a:lstStyle>
            <a:lvl1pPr>
              <a:defRPr/>
            </a:lvl1pPr>
          </a:lstStyle>
          <a:p>
            <a:pPr>
              <a:defRPr/>
            </a:pPr>
            <a:fld id="{5D7FD1C0-967F-4585-9D96-B98DCF0C7C9C}" type="slidenum">
              <a:rPr lang="en-US" altLang="en-US"/>
              <a:pPr>
                <a:defRPr/>
              </a:pPr>
              <a:t>‹#›</a:t>
            </a:fld>
            <a:endParaRPr lang="en-US" altLang="en-US"/>
          </a:p>
        </p:txBody>
      </p:sp>
    </p:spTree>
    <p:extLst>
      <p:ext uri="{BB962C8B-B14F-4D97-AF65-F5344CB8AC3E}">
        <p14:creationId xmlns:p14="http://schemas.microsoft.com/office/powerpoint/2010/main" val="19029221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10">
            <a:extLst>
              <a:ext uri="{FF2B5EF4-FFF2-40B4-BE49-F238E27FC236}">
                <a16:creationId xmlns:a16="http://schemas.microsoft.com/office/drawing/2014/main" id="{8FA3C1DE-A252-406D-BF8D-043110C3B893}"/>
              </a:ext>
            </a:extLst>
          </p:cNvPr>
          <p:cNvSpPr>
            <a:spLocks noGrp="1"/>
          </p:cNvSpPr>
          <p:nvPr>
            <p:ph type="sldNum" sz="quarter" idx="10"/>
          </p:nvPr>
        </p:nvSpPr>
        <p:spPr>
          <a:ln/>
        </p:spPr>
        <p:txBody>
          <a:bodyPr/>
          <a:lstStyle>
            <a:lvl1pPr>
              <a:defRPr/>
            </a:lvl1pPr>
          </a:lstStyle>
          <a:p>
            <a:pPr>
              <a:defRPr/>
            </a:pPr>
            <a:fld id="{BFDC8A0A-F485-439C-BDE8-741DA65B55DC}" type="slidenum">
              <a:rPr lang="en-US" altLang="en-US"/>
              <a:pPr>
                <a:defRPr/>
              </a:pPr>
              <a:t>‹#›</a:t>
            </a:fld>
            <a:endParaRPr lang="en-US" altLang="en-US"/>
          </a:p>
        </p:txBody>
      </p:sp>
    </p:spTree>
    <p:extLst>
      <p:ext uri="{BB962C8B-B14F-4D97-AF65-F5344CB8AC3E}">
        <p14:creationId xmlns:p14="http://schemas.microsoft.com/office/powerpoint/2010/main" val="31892557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524000" y="3602038"/>
            <a:ext cx="4495800" cy="165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3602038"/>
            <a:ext cx="4495800" cy="165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
            <a:extLst>
              <a:ext uri="{FF2B5EF4-FFF2-40B4-BE49-F238E27FC236}">
                <a16:creationId xmlns:a16="http://schemas.microsoft.com/office/drawing/2014/main" id="{E7EBC65D-536A-42DE-9F7E-B223EA2E64EE}"/>
              </a:ext>
            </a:extLst>
          </p:cNvPr>
          <p:cNvSpPr>
            <a:spLocks noGrp="1"/>
          </p:cNvSpPr>
          <p:nvPr>
            <p:ph type="sldNum" sz="quarter" idx="10"/>
          </p:nvPr>
        </p:nvSpPr>
        <p:spPr>
          <a:ln/>
        </p:spPr>
        <p:txBody>
          <a:bodyPr/>
          <a:lstStyle>
            <a:lvl1pPr>
              <a:defRPr/>
            </a:lvl1pPr>
          </a:lstStyle>
          <a:p>
            <a:pPr>
              <a:defRPr/>
            </a:pPr>
            <a:fld id="{6F723ECB-74F8-4129-8C5F-CF2220E99DFE}" type="slidenum">
              <a:rPr lang="en-US" altLang="en-US"/>
              <a:pPr>
                <a:defRPr/>
              </a:pPr>
              <a:t>‹#›</a:t>
            </a:fld>
            <a:endParaRPr lang="en-US" altLang="en-US"/>
          </a:p>
        </p:txBody>
      </p:sp>
    </p:spTree>
    <p:extLst>
      <p:ext uri="{BB962C8B-B14F-4D97-AF65-F5344CB8AC3E}">
        <p14:creationId xmlns:p14="http://schemas.microsoft.com/office/powerpoint/2010/main" val="18729740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
            <a:extLst>
              <a:ext uri="{FF2B5EF4-FFF2-40B4-BE49-F238E27FC236}">
                <a16:creationId xmlns:a16="http://schemas.microsoft.com/office/drawing/2014/main" id="{B0271497-E0C9-4409-90C6-3A3847A3F2AA}"/>
              </a:ext>
            </a:extLst>
          </p:cNvPr>
          <p:cNvSpPr>
            <a:spLocks noGrp="1"/>
          </p:cNvSpPr>
          <p:nvPr>
            <p:ph type="sldNum" sz="quarter" idx="10"/>
          </p:nvPr>
        </p:nvSpPr>
        <p:spPr>
          <a:ln/>
        </p:spPr>
        <p:txBody>
          <a:bodyPr/>
          <a:lstStyle>
            <a:lvl1pPr>
              <a:defRPr/>
            </a:lvl1pPr>
          </a:lstStyle>
          <a:p>
            <a:pPr>
              <a:defRPr/>
            </a:pPr>
            <a:fld id="{0281BDB6-E354-439D-801F-711B5B773275}" type="slidenum">
              <a:rPr lang="en-US" altLang="en-US"/>
              <a:pPr>
                <a:defRPr/>
              </a:pPr>
              <a:t>‹#›</a:t>
            </a:fld>
            <a:endParaRPr lang="en-US" altLang="en-US"/>
          </a:p>
        </p:txBody>
      </p:sp>
    </p:spTree>
    <p:extLst>
      <p:ext uri="{BB962C8B-B14F-4D97-AF65-F5344CB8AC3E}">
        <p14:creationId xmlns:p14="http://schemas.microsoft.com/office/powerpoint/2010/main" val="1094756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
            <a:extLst>
              <a:ext uri="{FF2B5EF4-FFF2-40B4-BE49-F238E27FC236}">
                <a16:creationId xmlns:a16="http://schemas.microsoft.com/office/drawing/2014/main" id="{6F4654F2-C647-4659-97C5-8D572AC19D38}"/>
              </a:ext>
            </a:extLst>
          </p:cNvPr>
          <p:cNvSpPr>
            <a:spLocks noGrp="1"/>
          </p:cNvSpPr>
          <p:nvPr>
            <p:ph type="sldNum" sz="quarter" idx="10"/>
          </p:nvPr>
        </p:nvSpPr>
        <p:spPr>
          <a:ln/>
        </p:spPr>
        <p:txBody>
          <a:bodyPr/>
          <a:lstStyle>
            <a:lvl1pPr>
              <a:defRPr/>
            </a:lvl1pPr>
          </a:lstStyle>
          <a:p>
            <a:pPr>
              <a:defRPr/>
            </a:pPr>
            <a:fld id="{879407B7-F641-42D5-BAC2-33FE5ECF8FA4}" type="slidenum">
              <a:rPr lang="en-US" altLang="en-US"/>
              <a:pPr>
                <a:defRPr/>
              </a:pPr>
              <a:t>‹#›</a:t>
            </a:fld>
            <a:endParaRPr lang="en-US" altLang="en-US"/>
          </a:p>
        </p:txBody>
      </p:sp>
    </p:spTree>
    <p:extLst>
      <p:ext uri="{BB962C8B-B14F-4D97-AF65-F5344CB8AC3E}">
        <p14:creationId xmlns:p14="http://schemas.microsoft.com/office/powerpoint/2010/main" val="5295898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a:extLst>
              <a:ext uri="{FF2B5EF4-FFF2-40B4-BE49-F238E27FC236}">
                <a16:creationId xmlns:a16="http://schemas.microsoft.com/office/drawing/2014/main" id="{962FD96B-D73D-4F12-9C96-8AC11B9DDF65}"/>
              </a:ext>
            </a:extLst>
          </p:cNvPr>
          <p:cNvSpPr>
            <a:spLocks noGrp="1"/>
          </p:cNvSpPr>
          <p:nvPr>
            <p:ph type="sldNum" sz="quarter" idx="10"/>
          </p:nvPr>
        </p:nvSpPr>
        <p:spPr>
          <a:ln/>
        </p:spPr>
        <p:txBody>
          <a:bodyPr/>
          <a:lstStyle>
            <a:lvl1pPr>
              <a:defRPr/>
            </a:lvl1pPr>
          </a:lstStyle>
          <a:p>
            <a:pPr>
              <a:defRPr/>
            </a:pPr>
            <a:fld id="{2ACD6AD9-ECB2-4022-BC57-4E6397362DE8}" type="slidenum">
              <a:rPr lang="en-US" altLang="en-US"/>
              <a:pPr>
                <a:defRPr/>
              </a:pPr>
              <a:t>‹#›</a:t>
            </a:fld>
            <a:endParaRPr lang="en-US" altLang="en-US"/>
          </a:p>
        </p:txBody>
      </p:sp>
    </p:spTree>
    <p:extLst>
      <p:ext uri="{BB962C8B-B14F-4D97-AF65-F5344CB8AC3E}">
        <p14:creationId xmlns:p14="http://schemas.microsoft.com/office/powerpoint/2010/main" val="42390250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10">
            <a:extLst>
              <a:ext uri="{FF2B5EF4-FFF2-40B4-BE49-F238E27FC236}">
                <a16:creationId xmlns:a16="http://schemas.microsoft.com/office/drawing/2014/main" id="{D100F7B2-1A72-4A01-87F8-1B5988BA0749}"/>
              </a:ext>
            </a:extLst>
          </p:cNvPr>
          <p:cNvSpPr>
            <a:spLocks noGrp="1"/>
          </p:cNvSpPr>
          <p:nvPr>
            <p:ph type="sldNum" sz="quarter" idx="10"/>
          </p:nvPr>
        </p:nvSpPr>
        <p:spPr>
          <a:ln/>
        </p:spPr>
        <p:txBody>
          <a:bodyPr/>
          <a:lstStyle>
            <a:lvl1pPr>
              <a:defRPr/>
            </a:lvl1pPr>
          </a:lstStyle>
          <a:p>
            <a:pPr>
              <a:defRPr/>
            </a:pPr>
            <a:fld id="{39435634-0398-4024-BE44-D9467AE12752}" type="slidenum">
              <a:rPr lang="en-US" altLang="en-US"/>
              <a:pPr>
                <a:defRPr/>
              </a:pPr>
              <a:t>‹#›</a:t>
            </a:fld>
            <a:endParaRPr lang="en-US" altLang="en-US"/>
          </a:p>
        </p:txBody>
      </p:sp>
    </p:spTree>
    <p:extLst>
      <p:ext uri="{BB962C8B-B14F-4D97-AF65-F5344CB8AC3E}">
        <p14:creationId xmlns:p14="http://schemas.microsoft.com/office/powerpoint/2010/main" val="1383956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10E3675-EA79-414D-B82B-AAFA11970C18}"/>
              </a:ext>
            </a:extLst>
          </p:cNvPr>
          <p:cNvSpPr>
            <a:spLocks noGrp="1"/>
          </p:cNvSpPr>
          <p:nvPr>
            <p:ph type="sldNum" sz="quarter" idx="10"/>
          </p:nvPr>
        </p:nvSpPr>
        <p:spPr>
          <a:ln/>
        </p:spPr>
        <p:txBody>
          <a:bodyPr/>
          <a:lstStyle>
            <a:lvl1pPr>
              <a:defRPr/>
            </a:lvl1pPr>
          </a:lstStyle>
          <a:p>
            <a:pPr>
              <a:defRPr/>
            </a:pPr>
            <a:fld id="{197CC2BE-145E-4467-8F88-A39DA11696D6}" type="slidenum">
              <a:rPr lang="en-US" altLang="en-US"/>
              <a:pPr>
                <a:defRPr/>
              </a:pPr>
              <a:t>‹#›</a:t>
            </a:fld>
            <a:endParaRPr lang="en-US" altLang="en-US"/>
          </a:p>
        </p:txBody>
      </p:sp>
    </p:spTree>
    <p:extLst>
      <p:ext uri="{BB962C8B-B14F-4D97-AF65-F5344CB8AC3E}">
        <p14:creationId xmlns:p14="http://schemas.microsoft.com/office/powerpoint/2010/main" val="18924996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sym typeface="Century Gothic" panose="020B0502020202020204" pitchFamily="34" charset="0"/>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10">
            <a:extLst>
              <a:ext uri="{FF2B5EF4-FFF2-40B4-BE49-F238E27FC236}">
                <a16:creationId xmlns:a16="http://schemas.microsoft.com/office/drawing/2014/main" id="{11235FEB-898B-4FDC-8901-E55439ACB149}"/>
              </a:ext>
            </a:extLst>
          </p:cNvPr>
          <p:cNvSpPr>
            <a:spLocks noGrp="1"/>
          </p:cNvSpPr>
          <p:nvPr>
            <p:ph type="sldNum" sz="quarter" idx="10"/>
          </p:nvPr>
        </p:nvSpPr>
        <p:spPr>
          <a:ln/>
        </p:spPr>
        <p:txBody>
          <a:bodyPr/>
          <a:lstStyle>
            <a:lvl1pPr>
              <a:defRPr/>
            </a:lvl1pPr>
          </a:lstStyle>
          <a:p>
            <a:pPr>
              <a:defRPr/>
            </a:pPr>
            <a:fld id="{95B46690-8FC0-4D26-B946-F1BE5BF4F136}" type="slidenum">
              <a:rPr lang="en-US" altLang="en-US"/>
              <a:pPr>
                <a:defRPr/>
              </a:pPr>
              <a:t>‹#›</a:t>
            </a:fld>
            <a:endParaRPr lang="en-US" altLang="en-US"/>
          </a:p>
        </p:txBody>
      </p:sp>
    </p:spTree>
    <p:extLst>
      <p:ext uri="{BB962C8B-B14F-4D97-AF65-F5344CB8AC3E}">
        <p14:creationId xmlns:p14="http://schemas.microsoft.com/office/powerpoint/2010/main" val="34503064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a:extLst>
              <a:ext uri="{FF2B5EF4-FFF2-40B4-BE49-F238E27FC236}">
                <a16:creationId xmlns:a16="http://schemas.microsoft.com/office/drawing/2014/main" id="{A4D4AAB7-97D4-487D-82B5-492CFADF59E8}"/>
              </a:ext>
            </a:extLst>
          </p:cNvPr>
          <p:cNvSpPr>
            <a:spLocks noGrp="1"/>
          </p:cNvSpPr>
          <p:nvPr>
            <p:ph type="sldNum" sz="quarter" idx="10"/>
          </p:nvPr>
        </p:nvSpPr>
        <p:spPr>
          <a:ln/>
        </p:spPr>
        <p:txBody>
          <a:bodyPr/>
          <a:lstStyle>
            <a:lvl1pPr>
              <a:defRPr/>
            </a:lvl1pPr>
          </a:lstStyle>
          <a:p>
            <a:pPr>
              <a:defRPr/>
            </a:pPr>
            <a:fld id="{E2DE62A1-E245-4E5D-9994-B57BAC1C3304}" type="slidenum">
              <a:rPr lang="en-US" altLang="en-US"/>
              <a:pPr>
                <a:defRPr/>
              </a:pPr>
              <a:t>‹#›</a:t>
            </a:fld>
            <a:endParaRPr lang="en-US" altLang="en-US"/>
          </a:p>
        </p:txBody>
      </p:sp>
    </p:spTree>
    <p:extLst>
      <p:ext uri="{BB962C8B-B14F-4D97-AF65-F5344CB8AC3E}">
        <p14:creationId xmlns:p14="http://schemas.microsoft.com/office/powerpoint/2010/main" val="20076903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82000" y="1122363"/>
            <a:ext cx="2286000" cy="4133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524000" y="1122363"/>
            <a:ext cx="6705600" cy="4133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a:extLst>
              <a:ext uri="{FF2B5EF4-FFF2-40B4-BE49-F238E27FC236}">
                <a16:creationId xmlns:a16="http://schemas.microsoft.com/office/drawing/2014/main" id="{6E19A0C1-4C08-491A-8A77-0B3BE315B93E}"/>
              </a:ext>
            </a:extLst>
          </p:cNvPr>
          <p:cNvSpPr>
            <a:spLocks noGrp="1"/>
          </p:cNvSpPr>
          <p:nvPr>
            <p:ph type="sldNum" sz="quarter" idx="10"/>
          </p:nvPr>
        </p:nvSpPr>
        <p:spPr>
          <a:ln/>
        </p:spPr>
        <p:txBody>
          <a:bodyPr/>
          <a:lstStyle>
            <a:lvl1pPr>
              <a:defRPr/>
            </a:lvl1pPr>
          </a:lstStyle>
          <a:p>
            <a:pPr>
              <a:defRPr/>
            </a:pPr>
            <a:fld id="{EF870711-344C-4A4E-A38A-15F255CAA012}" type="slidenum">
              <a:rPr lang="en-US" altLang="en-US"/>
              <a:pPr>
                <a:defRPr/>
              </a:pPr>
              <a:t>‹#›</a:t>
            </a:fld>
            <a:endParaRPr lang="en-US" altLang="en-US"/>
          </a:p>
        </p:txBody>
      </p:sp>
    </p:spTree>
    <p:extLst>
      <p:ext uri="{BB962C8B-B14F-4D97-AF65-F5344CB8AC3E}">
        <p14:creationId xmlns:p14="http://schemas.microsoft.com/office/powerpoint/2010/main" val="4195394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6">
            <a:extLst>
              <a:ext uri="{FF2B5EF4-FFF2-40B4-BE49-F238E27FC236}">
                <a16:creationId xmlns:a16="http://schemas.microsoft.com/office/drawing/2014/main" id="{E3C33BAF-9AEC-4228-A40C-0B1416E9C548}"/>
              </a:ext>
            </a:extLst>
          </p:cNvPr>
          <p:cNvSpPr>
            <a:spLocks noGrp="1"/>
          </p:cNvSpPr>
          <p:nvPr>
            <p:ph type="sldNum" sz="quarter" idx="10"/>
          </p:nvPr>
        </p:nvSpPr>
        <p:spPr>
          <a:ln/>
        </p:spPr>
        <p:txBody>
          <a:bodyPr/>
          <a:lstStyle>
            <a:lvl1pPr>
              <a:defRPr/>
            </a:lvl1pPr>
          </a:lstStyle>
          <a:p>
            <a:pPr>
              <a:defRPr/>
            </a:pPr>
            <a:fld id="{B68EC1EF-951F-4593-97BD-5C154044DD19}" type="slidenum">
              <a:rPr lang="en-US" altLang="en-US"/>
              <a:pPr>
                <a:defRPr/>
              </a:pPr>
              <a:t>‹#›</a:t>
            </a:fld>
            <a:endParaRPr lang="en-US" altLang="en-US"/>
          </a:p>
        </p:txBody>
      </p:sp>
    </p:spTree>
    <p:extLst>
      <p:ext uri="{BB962C8B-B14F-4D97-AF65-F5344CB8AC3E}">
        <p14:creationId xmlns:p14="http://schemas.microsoft.com/office/powerpoint/2010/main" val="3018275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41020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600200"/>
            <a:ext cx="541020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324DA2D4-D16C-41EF-BBDB-8D00B1E7734E}"/>
              </a:ext>
            </a:extLst>
          </p:cNvPr>
          <p:cNvSpPr>
            <a:spLocks noGrp="1"/>
          </p:cNvSpPr>
          <p:nvPr>
            <p:ph type="sldNum" sz="quarter" idx="10"/>
          </p:nvPr>
        </p:nvSpPr>
        <p:spPr>
          <a:ln/>
        </p:spPr>
        <p:txBody>
          <a:bodyPr/>
          <a:lstStyle>
            <a:lvl1pPr>
              <a:defRPr/>
            </a:lvl1pPr>
          </a:lstStyle>
          <a:p>
            <a:pPr>
              <a:defRPr/>
            </a:pPr>
            <a:fld id="{34CD7CAF-CFDB-4A82-BE53-EF1CC9148DE5}" type="slidenum">
              <a:rPr lang="en-US" altLang="en-US"/>
              <a:pPr>
                <a:defRPr/>
              </a:pPr>
              <a:t>‹#›</a:t>
            </a:fld>
            <a:endParaRPr lang="en-US" altLang="en-US"/>
          </a:p>
        </p:txBody>
      </p:sp>
    </p:spTree>
    <p:extLst>
      <p:ext uri="{BB962C8B-B14F-4D97-AF65-F5344CB8AC3E}">
        <p14:creationId xmlns:p14="http://schemas.microsoft.com/office/powerpoint/2010/main" val="3210219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BBF9932-D7D9-4C9B-860D-CEB39DD73E41}"/>
              </a:ext>
            </a:extLst>
          </p:cNvPr>
          <p:cNvSpPr>
            <a:spLocks noGrp="1"/>
          </p:cNvSpPr>
          <p:nvPr>
            <p:ph type="sldNum" sz="quarter" idx="10"/>
          </p:nvPr>
        </p:nvSpPr>
        <p:spPr>
          <a:ln/>
        </p:spPr>
        <p:txBody>
          <a:bodyPr/>
          <a:lstStyle>
            <a:lvl1pPr>
              <a:defRPr/>
            </a:lvl1pPr>
          </a:lstStyle>
          <a:p>
            <a:pPr>
              <a:defRPr/>
            </a:pPr>
            <a:fld id="{1BAFC4D4-37EB-4F96-A5E1-B87B0FED2FE1}" type="slidenum">
              <a:rPr lang="en-US" altLang="en-US"/>
              <a:pPr>
                <a:defRPr/>
              </a:pPr>
              <a:t>‹#›</a:t>
            </a:fld>
            <a:endParaRPr lang="en-US" altLang="en-US"/>
          </a:p>
        </p:txBody>
      </p:sp>
    </p:spTree>
    <p:extLst>
      <p:ext uri="{BB962C8B-B14F-4D97-AF65-F5344CB8AC3E}">
        <p14:creationId xmlns:p14="http://schemas.microsoft.com/office/powerpoint/2010/main" val="38390900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83D786A8-1137-4AD0-A716-D3EC2648123C}"/>
              </a:ext>
            </a:extLst>
          </p:cNvPr>
          <p:cNvSpPr>
            <a:spLocks noGrp="1"/>
          </p:cNvSpPr>
          <p:nvPr>
            <p:ph type="sldNum" sz="quarter" idx="10"/>
          </p:nvPr>
        </p:nvSpPr>
        <p:spPr>
          <a:ln/>
        </p:spPr>
        <p:txBody>
          <a:bodyPr/>
          <a:lstStyle>
            <a:lvl1pPr>
              <a:defRPr/>
            </a:lvl1pPr>
          </a:lstStyle>
          <a:p>
            <a:pPr>
              <a:defRPr/>
            </a:pPr>
            <a:fld id="{2982CFCA-E4D7-4FCD-8965-65253435AA16}" type="slidenum">
              <a:rPr lang="en-US" altLang="en-US"/>
              <a:pPr>
                <a:defRPr/>
              </a:pPr>
              <a:t>‹#›</a:t>
            </a:fld>
            <a:endParaRPr lang="en-US" altLang="en-US"/>
          </a:p>
        </p:txBody>
      </p:sp>
    </p:spTree>
    <p:extLst>
      <p:ext uri="{BB962C8B-B14F-4D97-AF65-F5344CB8AC3E}">
        <p14:creationId xmlns:p14="http://schemas.microsoft.com/office/powerpoint/2010/main" val="2230438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A26436A-D6F1-4BF2-9FD7-0E0D569F8469}"/>
              </a:ext>
            </a:extLst>
          </p:cNvPr>
          <p:cNvSpPr>
            <a:spLocks noGrp="1"/>
          </p:cNvSpPr>
          <p:nvPr>
            <p:ph type="sldNum" sz="quarter" idx="10"/>
          </p:nvPr>
        </p:nvSpPr>
        <p:spPr>
          <a:ln/>
        </p:spPr>
        <p:txBody>
          <a:bodyPr/>
          <a:lstStyle>
            <a:lvl1pPr>
              <a:defRPr/>
            </a:lvl1pPr>
          </a:lstStyle>
          <a:p>
            <a:pPr>
              <a:defRPr/>
            </a:pPr>
            <a:fld id="{726DDC42-BA3E-4CEC-AE83-560578B118A5}" type="slidenum">
              <a:rPr lang="en-US" altLang="en-US"/>
              <a:pPr>
                <a:defRPr/>
              </a:pPr>
              <a:t>‹#›</a:t>
            </a:fld>
            <a:endParaRPr lang="en-US" altLang="en-US"/>
          </a:p>
        </p:txBody>
      </p:sp>
    </p:spTree>
    <p:extLst>
      <p:ext uri="{BB962C8B-B14F-4D97-AF65-F5344CB8AC3E}">
        <p14:creationId xmlns:p14="http://schemas.microsoft.com/office/powerpoint/2010/main" val="4116126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6">
            <a:extLst>
              <a:ext uri="{FF2B5EF4-FFF2-40B4-BE49-F238E27FC236}">
                <a16:creationId xmlns:a16="http://schemas.microsoft.com/office/drawing/2014/main" id="{92F12102-5F6D-4CD7-AE45-39D0D7B3EEF2}"/>
              </a:ext>
            </a:extLst>
          </p:cNvPr>
          <p:cNvSpPr>
            <a:spLocks noGrp="1"/>
          </p:cNvSpPr>
          <p:nvPr>
            <p:ph type="sldNum" sz="quarter" idx="10"/>
          </p:nvPr>
        </p:nvSpPr>
        <p:spPr>
          <a:ln/>
        </p:spPr>
        <p:txBody>
          <a:bodyPr/>
          <a:lstStyle>
            <a:lvl1pPr>
              <a:defRPr/>
            </a:lvl1pPr>
          </a:lstStyle>
          <a:p>
            <a:pPr>
              <a:defRPr/>
            </a:pPr>
            <a:fld id="{BC45B314-2EA0-44CF-9B36-D9EEBE43FE50}" type="slidenum">
              <a:rPr lang="en-US" altLang="en-US"/>
              <a:pPr>
                <a:defRPr/>
              </a:pPr>
              <a:t>‹#›</a:t>
            </a:fld>
            <a:endParaRPr lang="en-US" altLang="en-US"/>
          </a:p>
        </p:txBody>
      </p:sp>
    </p:spTree>
    <p:extLst>
      <p:ext uri="{BB962C8B-B14F-4D97-AF65-F5344CB8AC3E}">
        <p14:creationId xmlns:p14="http://schemas.microsoft.com/office/powerpoint/2010/main" val="2825970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sym typeface="Century Gothic" panose="020B0502020202020204" pitchFamily="34" charset="0"/>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6">
            <a:extLst>
              <a:ext uri="{FF2B5EF4-FFF2-40B4-BE49-F238E27FC236}">
                <a16:creationId xmlns:a16="http://schemas.microsoft.com/office/drawing/2014/main" id="{DA5A0FD3-743E-4110-AB10-631DD1AAD86E}"/>
              </a:ext>
            </a:extLst>
          </p:cNvPr>
          <p:cNvSpPr>
            <a:spLocks noGrp="1"/>
          </p:cNvSpPr>
          <p:nvPr>
            <p:ph type="sldNum" sz="quarter" idx="10"/>
          </p:nvPr>
        </p:nvSpPr>
        <p:spPr>
          <a:ln/>
        </p:spPr>
        <p:txBody>
          <a:bodyPr/>
          <a:lstStyle>
            <a:lvl1pPr>
              <a:defRPr/>
            </a:lvl1pPr>
          </a:lstStyle>
          <a:p>
            <a:pPr>
              <a:defRPr/>
            </a:pPr>
            <a:fld id="{75C53504-E270-4DF3-8C4C-2B88EF3430BC}" type="slidenum">
              <a:rPr lang="en-US" altLang="en-US"/>
              <a:pPr>
                <a:defRPr/>
              </a:pPr>
              <a:t>‹#›</a:t>
            </a:fld>
            <a:endParaRPr lang="en-US" altLang="en-US"/>
          </a:p>
        </p:txBody>
      </p:sp>
    </p:spTree>
    <p:extLst>
      <p:ext uri="{BB962C8B-B14F-4D97-AF65-F5344CB8AC3E}">
        <p14:creationId xmlns:p14="http://schemas.microsoft.com/office/powerpoint/2010/main" val="10385432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6" name="Rectangle 1">
            <a:extLst>
              <a:ext uri="{FF2B5EF4-FFF2-40B4-BE49-F238E27FC236}">
                <a16:creationId xmlns:a16="http://schemas.microsoft.com/office/drawing/2014/main" id="{D6F97C7E-B3F5-4835-A8C7-058637C69C40}"/>
              </a:ext>
            </a:extLst>
          </p:cNvPr>
          <p:cNvSpPr>
            <a:spLocks/>
          </p:cNvSpPr>
          <p:nvPr/>
        </p:nvSpPr>
        <p:spPr bwMode="auto">
          <a:xfrm>
            <a:off x="0" y="319088"/>
            <a:ext cx="273050" cy="6537325"/>
          </a:xfrm>
          <a:prstGeom prst="rect">
            <a:avLst/>
          </a:prstGeom>
          <a:solidFill>
            <a:srgbClr val="447E59"/>
          </a:solidFill>
          <a:ln>
            <a:noFill/>
          </a:ln>
          <a:effec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defRPr/>
            </a:pPr>
            <a:endParaRPr lang="en-US" altLang="en-US"/>
          </a:p>
        </p:txBody>
      </p:sp>
      <p:pic>
        <p:nvPicPr>
          <p:cNvPr id="1027" name="Picture 2">
            <a:extLst>
              <a:ext uri="{FF2B5EF4-FFF2-40B4-BE49-F238E27FC236}">
                <a16:creationId xmlns:a16="http://schemas.microsoft.com/office/drawing/2014/main" id="{91A68BF9-DEB6-4DE5-B240-333C7721A91A}"/>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12750" y="6477000"/>
            <a:ext cx="1087438" cy="260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9" name="Rectangle 4">
            <a:extLst>
              <a:ext uri="{FF2B5EF4-FFF2-40B4-BE49-F238E27FC236}">
                <a16:creationId xmlns:a16="http://schemas.microsoft.com/office/drawing/2014/main" id="{315A9828-191D-4D67-B7D7-40BC85BDAF4E}"/>
              </a:ext>
            </a:extLst>
          </p:cNvPr>
          <p:cNvSpPr>
            <a:spLocks noGrp="1"/>
          </p:cNvSpPr>
          <p:nvPr>
            <p:ph type="title"/>
          </p:nvPr>
        </p:nvSpPr>
        <p:spPr bwMode="auto">
          <a:xfrm>
            <a:off x="428625" y="273050"/>
            <a:ext cx="11425238" cy="53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5720" tIns="45720" rIns="45720" bIns="45720" numCol="1" anchor="t" anchorCtr="0" compatLnSpc="1">
            <a:prstTxWarp prst="textNoShape">
              <a:avLst/>
            </a:prstTxWarp>
          </a:bodyPr>
          <a:lstStyle/>
          <a:p>
            <a:pPr lvl="0"/>
            <a:r>
              <a:rPr lang="en-US" altLang="en-US">
                <a:sym typeface="Century Gothic" panose="020B0502020202020204" pitchFamily="34" charset="0"/>
              </a:rPr>
              <a:t>Click to edit Master title style</a:t>
            </a:r>
          </a:p>
        </p:txBody>
      </p:sp>
      <p:sp>
        <p:nvSpPr>
          <p:cNvPr id="1030" name="Rectangle 5">
            <a:extLst>
              <a:ext uri="{FF2B5EF4-FFF2-40B4-BE49-F238E27FC236}">
                <a16:creationId xmlns:a16="http://schemas.microsoft.com/office/drawing/2014/main" id="{B4323329-4591-4578-82CA-07C2ADEE34FF}"/>
              </a:ext>
            </a:extLst>
          </p:cNvPr>
          <p:cNvSpPr>
            <a:spLocks noGrp="1"/>
          </p:cNvSpPr>
          <p:nvPr>
            <p:ph type="body" idx="1"/>
          </p:nvPr>
        </p:nvSpPr>
        <p:spPr bwMode="auto">
          <a:xfrm>
            <a:off x="609600" y="1600200"/>
            <a:ext cx="10972800" cy="5257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5720" tIns="45720" rIns="45720" bIns="45720" numCol="1" anchor="t" anchorCtr="0" compatLnSpc="1">
            <a:prstTxWarp prst="textNoShape">
              <a:avLst/>
            </a:prstTxWarp>
          </a:bodyPr>
          <a:lstStyle/>
          <a:p>
            <a:pPr lvl="0"/>
            <a:r>
              <a:rPr lang="en-US" altLang="en-US">
                <a:sym typeface="Century Gothic" panose="020B0502020202020204" pitchFamily="34" charset="0"/>
              </a:rPr>
              <a:t>Click to edit Master text styles</a:t>
            </a:r>
          </a:p>
          <a:p>
            <a:pPr lvl="1"/>
            <a:r>
              <a:rPr lang="en-US" altLang="en-US">
                <a:sym typeface="Century Gothic" panose="020B0502020202020204" pitchFamily="34" charset="0"/>
              </a:rPr>
              <a:t>Second level</a:t>
            </a:r>
          </a:p>
          <a:p>
            <a:pPr lvl="2"/>
            <a:r>
              <a:rPr lang="en-US" altLang="en-US">
                <a:sym typeface="Century Gothic" panose="020B0502020202020204" pitchFamily="34" charset="0"/>
              </a:rPr>
              <a:t>Third level</a:t>
            </a:r>
          </a:p>
          <a:p>
            <a:pPr lvl="3"/>
            <a:r>
              <a:rPr lang="en-US" altLang="en-US">
                <a:sym typeface="Century Gothic" panose="020B0502020202020204" pitchFamily="34" charset="0"/>
              </a:rPr>
              <a:t>Fourth level</a:t>
            </a:r>
          </a:p>
          <a:p>
            <a:pPr lvl="4"/>
            <a:r>
              <a:rPr lang="en-US" altLang="en-US">
                <a:sym typeface="Century Gothic" panose="020B0502020202020204" pitchFamily="34" charset="0"/>
              </a:rPr>
              <a:t>Fifth level</a:t>
            </a:r>
          </a:p>
        </p:txBody>
      </p:sp>
      <p:sp>
        <p:nvSpPr>
          <p:cNvPr id="2" name="Rectangle 6">
            <a:extLst>
              <a:ext uri="{FF2B5EF4-FFF2-40B4-BE49-F238E27FC236}">
                <a16:creationId xmlns:a16="http://schemas.microsoft.com/office/drawing/2014/main" id="{1A66DF72-6148-41BD-9E6A-68E079F2B9F3}"/>
              </a:ext>
            </a:extLst>
          </p:cNvPr>
          <p:cNvSpPr>
            <a:spLocks noGrp="1"/>
          </p:cNvSpPr>
          <p:nvPr>
            <p:ph type="sldNum" sz="quarter" idx="2"/>
          </p:nvPr>
        </p:nvSpPr>
        <p:spPr bwMode="auto">
          <a:xfrm flipH="1">
            <a:off x="11582400" y="6477000"/>
            <a:ext cx="409575" cy="200025"/>
          </a:xfrm>
          <a:prstGeom prst="rect">
            <a:avLst/>
          </a:prstGeom>
          <a:noFill/>
          <a:ln>
            <a:noFill/>
          </a:ln>
          <a:effectLst/>
        </p:spPr>
        <p:txBody>
          <a:bodyPr vert="horz" wrap="none" lIns="0" tIns="0" rIns="0" bIns="0" numCol="1" anchor="t" anchorCtr="0" compatLnSpc="1">
            <a:prstTxWarp prst="textNoShape">
              <a:avLst/>
            </a:prstTxWarp>
          </a:bodyPr>
          <a:lstStyle>
            <a:lvl1pPr algn="ctr" defTabSz="173038" eaLnBrk="1">
              <a:lnSpc>
                <a:spcPct val="90000"/>
              </a:lnSpc>
              <a:defRPr sz="1600"/>
            </a:lvl1pPr>
          </a:lstStyle>
          <a:p>
            <a:pPr>
              <a:defRPr/>
            </a:pPr>
            <a:fld id="{E0933588-8084-42F3-A33D-5A479EFF5F89}" type="slidenum">
              <a:rPr lang="en-US" altLang="en-US" smtClean="0"/>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l" rtl="0" eaLnBrk="0" fontAlgn="base" hangingPunct="0">
        <a:lnSpc>
          <a:spcPct val="90000"/>
        </a:lnSpc>
        <a:spcBef>
          <a:spcPct val="0"/>
        </a:spcBef>
        <a:spcAft>
          <a:spcPct val="0"/>
        </a:spcAft>
        <a:defRPr sz="3200" kern="1200">
          <a:solidFill>
            <a:srgbClr val="000000"/>
          </a:solidFill>
          <a:latin typeface="+mj-lt"/>
          <a:ea typeface="+mj-ea"/>
          <a:cs typeface="+mj-cs"/>
          <a:sym typeface="Century Gothic" panose="020B0502020202020204" pitchFamily="34" charset="0"/>
        </a:defRPr>
      </a:lvl1pPr>
      <a:lvl2pPr algn="l" rtl="0" eaLnBrk="0" fontAlgn="base" hangingPunct="0">
        <a:lnSpc>
          <a:spcPct val="90000"/>
        </a:lnSpc>
        <a:spcBef>
          <a:spcPct val="0"/>
        </a:spcBef>
        <a:spcAft>
          <a:spcPct val="0"/>
        </a:spcAft>
        <a:defRPr sz="3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algn="l" rtl="0" eaLnBrk="0" fontAlgn="base" hangingPunct="0">
        <a:lnSpc>
          <a:spcPct val="90000"/>
        </a:lnSpc>
        <a:spcBef>
          <a:spcPct val="0"/>
        </a:spcBef>
        <a:spcAft>
          <a:spcPct val="0"/>
        </a:spcAft>
        <a:defRPr sz="3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algn="l" rtl="0" eaLnBrk="0" fontAlgn="base" hangingPunct="0">
        <a:lnSpc>
          <a:spcPct val="90000"/>
        </a:lnSpc>
        <a:spcBef>
          <a:spcPct val="0"/>
        </a:spcBef>
        <a:spcAft>
          <a:spcPct val="0"/>
        </a:spcAft>
        <a:defRPr sz="3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algn="l" rtl="0" eaLnBrk="0" fontAlgn="base" hangingPunct="0">
        <a:lnSpc>
          <a:spcPct val="90000"/>
        </a:lnSpc>
        <a:spcBef>
          <a:spcPct val="0"/>
        </a:spcBef>
        <a:spcAft>
          <a:spcPct val="0"/>
        </a:spcAft>
        <a:defRPr sz="3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457200" algn="l" rtl="0" fontAlgn="base" hangingPunct="0">
        <a:lnSpc>
          <a:spcPct val="90000"/>
        </a:lnSpc>
        <a:spcBef>
          <a:spcPct val="0"/>
        </a:spcBef>
        <a:spcAft>
          <a:spcPct val="0"/>
        </a:spcAft>
        <a:defRPr sz="3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914400" algn="l" rtl="0" fontAlgn="base" hangingPunct="0">
        <a:lnSpc>
          <a:spcPct val="90000"/>
        </a:lnSpc>
        <a:spcBef>
          <a:spcPct val="0"/>
        </a:spcBef>
        <a:spcAft>
          <a:spcPct val="0"/>
        </a:spcAft>
        <a:defRPr sz="3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1371600" algn="l" rtl="0" fontAlgn="base" hangingPunct="0">
        <a:lnSpc>
          <a:spcPct val="90000"/>
        </a:lnSpc>
        <a:spcBef>
          <a:spcPct val="0"/>
        </a:spcBef>
        <a:spcAft>
          <a:spcPct val="0"/>
        </a:spcAft>
        <a:defRPr sz="3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1828800" algn="l" rtl="0" fontAlgn="base" hangingPunct="0">
        <a:lnSpc>
          <a:spcPct val="90000"/>
        </a:lnSpc>
        <a:spcBef>
          <a:spcPct val="0"/>
        </a:spcBef>
        <a:spcAft>
          <a:spcPct val="0"/>
        </a:spcAft>
        <a:defRPr sz="3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p:titleStyle>
    <p:bodyStyle>
      <a:lvl1pPr marL="287338" indent="-287338" algn="l" rtl="0" eaLnBrk="0" fontAlgn="base" hangingPunct="0">
        <a:lnSpc>
          <a:spcPct val="90000"/>
        </a:lnSpc>
        <a:spcBef>
          <a:spcPts val="1400"/>
        </a:spcBef>
        <a:spcAft>
          <a:spcPct val="0"/>
        </a:spcAft>
        <a:buClr>
          <a:srgbClr val="000000"/>
        </a:buClr>
        <a:buSzPct val="90000"/>
        <a:buFont typeface="Century Gothic" panose="020B0502020202020204" pitchFamily="34" charset="0"/>
        <a:buChar char="•"/>
        <a:defRPr sz="2800" kern="1200">
          <a:solidFill>
            <a:srgbClr val="000000"/>
          </a:solidFill>
          <a:latin typeface="+mn-lt"/>
          <a:ea typeface="+mn-ea"/>
          <a:cs typeface="+mn-cs"/>
          <a:sym typeface="Century Gothic" panose="020B0502020202020204" pitchFamily="34" charset="0"/>
        </a:defRPr>
      </a:lvl1pPr>
      <a:lvl2pPr marL="736600" indent="-333375" algn="l" rtl="0" eaLnBrk="0" fontAlgn="base" hangingPunct="0">
        <a:lnSpc>
          <a:spcPct val="90000"/>
        </a:lnSpc>
        <a:spcBef>
          <a:spcPts val="1400"/>
        </a:spcBef>
        <a:spcAft>
          <a:spcPct val="0"/>
        </a:spcAft>
        <a:buClr>
          <a:srgbClr val="000000"/>
        </a:buClr>
        <a:buSzPct val="90000"/>
        <a:buFont typeface="Century Gothic" panose="020B0502020202020204" pitchFamily="34" charset="0"/>
        <a:buChar char="–"/>
        <a:defRPr sz="2800" kern="1200">
          <a:solidFill>
            <a:srgbClr val="000000"/>
          </a:solidFill>
          <a:latin typeface="+mn-lt"/>
          <a:ea typeface="+mn-ea"/>
          <a:cs typeface="+mn-cs"/>
          <a:sym typeface="Century Gothic" panose="020B0502020202020204" pitchFamily="34" charset="0"/>
        </a:defRPr>
      </a:lvl2pPr>
      <a:lvl3pPr marL="1144588" indent="-400050" algn="l" rtl="0" eaLnBrk="0" fontAlgn="base" hangingPunct="0">
        <a:lnSpc>
          <a:spcPct val="90000"/>
        </a:lnSpc>
        <a:spcBef>
          <a:spcPts val="1400"/>
        </a:spcBef>
        <a:spcAft>
          <a:spcPct val="0"/>
        </a:spcAft>
        <a:buClr>
          <a:srgbClr val="000000"/>
        </a:buClr>
        <a:buSzPct val="90000"/>
        <a:buFont typeface="Century Gothic" panose="020B0502020202020204" pitchFamily="34" charset="0"/>
        <a:buChar char="•"/>
        <a:defRPr sz="2800" kern="1200">
          <a:solidFill>
            <a:srgbClr val="000000"/>
          </a:solidFill>
          <a:latin typeface="+mn-lt"/>
          <a:ea typeface="+mn-ea"/>
          <a:cs typeface="+mn-cs"/>
          <a:sym typeface="Century Gothic" panose="020B0502020202020204" pitchFamily="34" charset="0"/>
        </a:defRPr>
      </a:lvl3pPr>
      <a:lvl4pPr marL="1239838" indent="-268288" algn="l" rtl="0"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kern="1200">
          <a:solidFill>
            <a:srgbClr val="000000"/>
          </a:solidFill>
          <a:latin typeface="+mn-lt"/>
          <a:ea typeface="+mn-ea"/>
          <a:cs typeface="+mn-cs"/>
          <a:sym typeface="Century Gothic" panose="020B0502020202020204" pitchFamily="34" charset="0"/>
        </a:defRPr>
      </a:lvl4pPr>
      <a:lvl5pPr marL="1604963" indent="-344488" algn="l" rtl="0"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kern="1200">
          <a:solidFill>
            <a:srgbClr val="000000"/>
          </a:solidFill>
          <a:latin typeface="+mn-lt"/>
          <a:ea typeface="+mn-ea"/>
          <a:cs typeface="+mn-cs"/>
          <a:sym typeface="Century Gothic" panose="020B0502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pic>
        <p:nvPicPr>
          <p:cNvPr id="2050" name="Picture 1">
            <a:extLst>
              <a:ext uri="{FF2B5EF4-FFF2-40B4-BE49-F238E27FC236}">
                <a16:creationId xmlns:a16="http://schemas.microsoft.com/office/drawing/2014/main" id="{96F2BD9B-AEF3-4A84-B572-3826DACA7C93}"/>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73050" y="1073150"/>
            <a:ext cx="11334750" cy="4233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1" name="AutoShape 2">
            <a:extLst>
              <a:ext uri="{FF2B5EF4-FFF2-40B4-BE49-F238E27FC236}">
                <a16:creationId xmlns:a16="http://schemas.microsoft.com/office/drawing/2014/main" id="{652BE8EF-75E6-4862-96C9-213346822DFC}"/>
              </a:ext>
            </a:extLst>
          </p:cNvPr>
          <p:cNvSpPr>
            <a:spLocks/>
          </p:cNvSpPr>
          <p:nvPr/>
        </p:nvSpPr>
        <p:spPr bwMode="auto">
          <a:xfrm>
            <a:off x="6096000" y="0"/>
            <a:ext cx="6096000" cy="685641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439" y="0"/>
                </a:moveTo>
                <a:lnTo>
                  <a:pt x="19439" y="16708"/>
                </a:lnTo>
                <a:lnTo>
                  <a:pt x="0" y="16708"/>
                </a:lnTo>
                <a:lnTo>
                  <a:pt x="0" y="21600"/>
                </a:lnTo>
                <a:lnTo>
                  <a:pt x="21600" y="21600"/>
                </a:lnTo>
                <a:lnTo>
                  <a:pt x="21600" y="0"/>
                </a:lnTo>
                <a:lnTo>
                  <a:pt x="19439" y="0"/>
                </a:lnTo>
                <a:close/>
              </a:path>
            </a:pathLst>
          </a:custGeom>
          <a:solidFill>
            <a:srgbClr val="BFBFB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pic>
        <p:nvPicPr>
          <p:cNvPr id="2052" name="Picture 3">
            <a:extLst>
              <a:ext uri="{FF2B5EF4-FFF2-40B4-BE49-F238E27FC236}">
                <a16:creationId xmlns:a16="http://schemas.microsoft.com/office/drawing/2014/main" id="{7DBDE5E1-F889-46C3-BFCB-C6A4F77D8C54}"/>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934575" y="5392738"/>
            <a:ext cx="1644650"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3" name="Rectangle 4">
            <a:extLst>
              <a:ext uri="{FF2B5EF4-FFF2-40B4-BE49-F238E27FC236}">
                <a16:creationId xmlns:a16="http://schemas.microsoft.com/office/drawing/2014/main" id="{4C7D6503-9E98-4A51-A78B-6D5405172959}"/>
              </a:ext>
            </a:extLst>
          </p:cNvPr>
          <p:cNvSpPr>
            <a:spLocks/>
          </p:cNvSpPr>
          <p:nvPr/>
        </p:nvSpPr>
        <p:spPr bwMode="auto">
          <a:xfrm>
            <a:off x="0" y="319088"/>
            <a:ext cx="273050" cy="511175"/>
          </a:xfrm>
          <a:prstGeom prst="rect">
            <a:avLst/>
          </a:prstGeom>
          <a:solidFill>
            <a:srgbClr val="447E59"/>
          </a:solidFill>
          <a:ln>
            <a:noFill/>
          </a:ln>
          <a:effec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defRPr/>
            </a:pPr>
            <a:endParaRPr lang="en-US" altLang="en-US"/>
          </a:p>
        </p:txBody>
      </p:sp>
      <p:sp>
        <p:nvSpPr>
          <p:cNvPr id="2054" name="Rectangle 5">
            <a:extLst>
              <a:ext uri="{FF2B5EF4-FFF2-40B4-BE49-F238E27FC236}">
                <a16:creationId xmlns:a16="http://schemas.microsoft.com/office/drawing/2014/main" id="{9EC9F607-D641-401B-8712-453311C95D9D}"/>
              </a:ext>
            </a:extLst>
          </p:cNvPr>
          <p:cNvSpPr>
            <a:spLocks/>
          </p:cNvSpPr>
          <p:nvPr/>
        </p:nvSpPr>
        <p:spPr bwMode="auto">
          <a:xfrm>
            <a:off x="273050" y="319088"/>
            <a:ext cx="1412875" cy="511175"/>
          </a:xfrm>
          <a:prstGeom prst="rect">
            <a:avLst/>
          </a:prstGeom>
          <a:solidFill>
            <a:srgbClr val="D9D9D9"/>
          </a:solidFill>
          <a:ln>
            <a:noFill/>
          </a:ln>
          <a:effec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defRPr/>
            </a:pPr>
            <a:endParaRPr lang="en-US" altLang="en-US"/>
          </a:p>
        </p:txBody>
      </p:sp>
      <p:sp>
        <p:nvSpPr>
          <p:cNvPr id="2055" name="Text Box 6">
            <a:extLst>
              <a:ext uri="{FF2B5EF4-FFF2-40B4-BE49-F238E27FC236}">
                <a16:creationId xmlns:a16="http://schemas.microsoft.com/office/drawing/2014/main" id="{74EA1B40-C48E-4B49-8689-6DD446FCFAD9}"/>
              </a:ext>
            </a:extLst>
          </p:cNvPr>
          <p:cNvSpPr txBox="1">
            <a:spLocks/>
          </p:cNvSpPr>
          <p:nvPr/>
        </p:nvSpPr>
        <p:spPr bwMode="auto">
          <a:xfrm>
            <a:off x="266700" y="5343525"/>
            <a:ext cx="5384800" cy="280988"/>
          </a:xfrm>
          <a:prstGeom prst="rect">
            <a:avLst/>
          </a:prstGeom>
          <a:noFill/>
          <a:ln>
            <a:noFill/>
          </a:ln>
          <a:effec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defRPr/>
            </a:pPr>
            <a:r>
              <a:rPr lang="en-US" altLang="en-US" sz="1200"/>
              <a:t>ORNL is managed by UT-Battelle, LLC for the US Department of Energy</a:t>
            </a:r>
          </a:p>
        </p:txBody>
      </p:sp>
      <p:pic>
        <p:nvPicPr>
          <p:cNvPr id="2056" name="Picture 7">
            <a:extLst>
              <a:ext uri="{FF2B5EF4-FFF2-40B4-BE49-F238E27FC236}">
                <a16:creationId xmlns:a16="http://schemas.microsoft.com/office/drawing/2014/main" id="{8F02CDD0-8FDF-42F3-95E1-A411BE5182C0}"/>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12750" y="455613"/>
            <a:ext cx="1087438" cy="260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7" name="Rectangle 8">
            <a:extLst>
              <a:ext uri="{FF2B5EF4-FFF2-40B4-BE49-F238E27FC236}">
                <a16:creationId xmlns:a16="http://schemas.microsoft.com/office/drawing/2014/main" id="{7FC1A765-482C-4E06-AF05-604F489DD0B0}"/>
              </a:ext>
            </a:extLst>
          </p:cNvPr>
          <p:cNvSpPr>
            <a:spLocks noGrp="1"/>
          </p:cNvSpPr>
          <p:nvPr>
            <p:ph type="title"/>
          </p:nvPr>
        </p:nvSpPr>
        <p:spPr bwMode="auto">
          <a:xfrm>
            <a:off x="1524000" y="1122363"/>
            <a:ext cx="9144000" cy="2387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5720" tIns="45720" rIns="45720" bIns="45720" numCol="1" anchor="b" anchorCtr="0" compatLnSpc="1">
            <a:prstTxWarp prst="textNoShape">
              <a:avLst/>
            </a:prstTxWarp>
          </a:bodyPr>
          <a:lstStyle/>
          <a:p>
            <a:pPr lvl="0"/>
            <a:r>
              <a:rPr lang="en-US" altLang="en-US">
                <a:sym typeface="Century Gothic" panose="020B0502020202020204" pitchFamily="34" charset="0"/>
              </a:rPr>
              <a:t>Click to edit Master title style</a:t>
            </a:r>
          </a:p>
        </p:txBody>
      </p:sp>
      <p:sp>
        <p:nvSpPr>
          <p:cNvPr id="2058" name="Rectangle 9">
            <a:extLst>
              <a:ext uri="{FF2B5EF4-FFF2-40B4-BE49-F238E27FC236}">
                <a16:creationId xmlns:a16="http://schemas.microsoft.com/office/drawing/2014/main" id="{39123B99-3A0D-4A74-B829-29E0CE22B954}"/>
              </a:ext>
            </a:extLst>
          </p:cNvPr>
          <p:cNvSpPr>
            <a:spLocks noGrp="1"/>
          </p:cNvSpPr>
          <p:nvPr>
            <p:ph type="body" sz="quarter" idx="1"/>
          </p:nvPr>
        </p:nvSpPr>
        <p:spPr bwMode="auto">
          <a:xfrm>
            <a:off x="1524000" y="3602038"/>
            <a:ext cx="9144000" cy="1654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5720" tIns="45720" rIns="45720" bIns="45720" numCol="1" anchor="t" anchorCtr="0" compatLnSpc="1">
            <a:prstTxWarp prst="textNoShape">
              <a:avLst/>
            </a:prstTxWarp>
          </a:bodyPr>
          <a:lstStyle/>
          <a:p>
            <a:pPr lvl="0"/>
            <a:r>
              <a:rPr lang="en-US" altLang="en-US">
                <a:sym typeface="Century Gothic" panose="020B0502020202020204" pitchFamily="34" charset="0"/>
              </a:rPr>
              <a:t>Click to edit Master text styles</a:t>
            </a:r>
          </a:p>
          <a:p>
            <a:pPr lvl="1"/>
            <a:r>
              <a:rPr lang="en-US" altLang="en-US">
                <a:sym typeface="Century Gothic" panose="020B0502020202020204" pitchFamily="34" charset="0"/>
              </a:rPr>
              <a:t>Second level</a:t>
            </a:r>
          </a:p>
          <a:p>
            <a:pPr lvl="2"/>
            <a:r>
              <a:rPr lang="en-US" altLang="en-US">
                <a:sym typeface="Century Gothic" panose="020B0502020202020204" pitchFamily="34" charset="0"/>
              </a:rPr>
              <a:t>Third level</a:t>
            </a:r>
          </a:p>
          <a:p>
            <a:pPr lvl="3"/>
            <a:r>
              <a:rPr lang="en-US" altLang="en-US">
                <a:sym typeface="Century Gothic" panose="020B0502020202020204" pitchFamily="34" charset="0"/>
              </a:rPr>
              <a:t>Fourth level</a:t>
            </a:r>
          </a:p>
          <a:p>
            <a:pPr lvl="4"/>
            <a:r>
              <a:rPr lang="en-US" altLang="en-US">
                <a:sym typeface="Century Gothic" panose="020B0502020202020204" pitchFamily="34" charset="0"/>
              </a:rPr>
              <a:t>Fifth level</a:t>
            </a:r>
          </a:p>
        </p:txBody>
      </p:sp>
      <p:sp>
        <p:nvSpPr>
          <p:cNvPr id="2" name="Rectangle 10">
            <a:extLst>
              <a:ext uri="{FF2B5EF4-FFF2-40B4-BE49-F238E27FC236}">
                <a16:creationId xmlns:a16="http://schemas.microsoft.com/office/drawing/2014/main" id="{B9C4DEFD-D7FB-4CD3-BB63-C355C238A042}"/>
              </a:ext>
            </a:extLst>
          </p:cNvPr>
          <p:cNvSpPr>
            <a:spLocks noGrp="1"/>
          </p:cNvSpPr>
          <p:nvPr>
            <p:ph type="sldNum" sz="quarter" idx="2"/>
          </p:nvPr>
        </p:nvSpPr>
        <p:spPr bwMode="auto">
          <a:xfrm>
            <a:off x="11734800" y="6477000"/>
            <a:ext cx="274637" cy="265113"/>
          </a:xfrm>
          <a:prstGeom prst="rect">
            <a:avLst/>
          </a:prstGeom>
          <a:noFill/>
          <a:ln>
            <a:noFill/>
          </a:ln>
          <a:effectLst/>
        </p:spPr>
        <p:txBody>
          <a:bodyPr vert="horz" wrap="none" lIns="45720" tIns="45720" rIns="45720" bIns="45720" numCol="1" anchor="ctr" anchorCtr="0" compatLnSpc="1">
            <a:prstTxWarp prst="textNoShape">
              <a:avLst/>
            </a:prstTxWarp>
          </a:bodyPr>
          <a:lstStyle>
            <a:lvl1pPr algn="r" eaLnBrk="1">
              <a:defRPr sz="1200">
                <a:latin typeface="Arial" panose="020B0604020202020204" pitchFamily="34" charset="0"/>
                <a:cs typeface="Arial" panose="020B0604020202020204" pitchFamily="34" charset="0"/>
                <a:sym typeface="Arial" panose="020B0604020202020204" pitchFamily="34" charset="0"/>
              </a:defRPr>
            </a:lvl1pPr>
          </a:lstStyle>
          <a:p>
            <a:pPr>
              <a:defRPr/>
            </a:pPr>
            <a:fld id="{CEF22970-CE83-40C3-8167-F1098A52E3C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0" fontAlgn="base" hangingPunct="0">
        <a:lnSpc>
          <a:spcPct val="90000"/>
        </a:lnSpc>
        <a:spcBef>
          <a:spcPct val="0"/>
        </a:spcBef>
        <a:spcAft>
          <a:spcPct val="0"/>
        </a:spcAft>
        <a:defRPr sz="3200" kern="1200">
          <a:solidFill>
            <a:srgbClr val="000000"/>
          </a:solidFill>
          <a:latin typeface="+mj-lt"/>
          <a:ea typeface="+mj-ea"/>
          <a:cs typeface="+mj-cs"/>
          <a:sym typeface="Century Gothic" panose="020B0502020202020204" pitchFamily="34" charset="0"/>
        </a:defRPr>
      </a:lvl1pPr>
      <a:lvl2pPr algn="l" rtl="0" eaLnBrk="0" fontAlgn="base" hangingPunct="0">
        <a:lnSpc>
          <a:spcPct val="90000"/>
        </a:lnSpc>
        <a:spcBef>
          <a:spcPct val="0"/>
        </a:spcBef>
        <a:spcAft>
          <a:spcPct val="0"/>
        </a:spcAft>
        <a:defRPr sz="3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algn="l" rtl="0" eaLnBrk="0" fontAlgn="base" hangingPunct="0">
        <a:lnSpc>
          <a:spcPct val="90000"/>
        </a:lnSpc>
        <a:spcBef>
          <a:spcPct val="0"/>
        </a:spcBef>
        <a:spcAft>
          <a:spcPct val="0"/>
        </a:spcAft>
        <a:defRPr sz="3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algn="l" rtl="0" eaLnBrk="0" fontAlgn="base" hangingPunct="0">
        <a:lnSpc>
          <a:spcPct val="90000"/>
        </a:lnSpc>
        <a:spcBef>
          <a:spcPct val="0"/>
        </a:spcBef>
        <a:spcAft>
          <a:spcPct val="0"/>
        </a:spcAft>
        <a:defRPr sz="3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algn="l" rtl="0" eaLnBrk="0" fontAlgn="base" hangingPunct="0">
        <a:lnSpc>
          <a:spcPct val="90000"/>
        </a:lnSpc>
        <a:spcBef>
          <a:spcPct val="0"/>
        </a:spcBef>
        <a:spcAft>
          <a:spcPct val="0"/>
        </a:spcAft>
        <a:defRPr sz="3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457200" algn="l" rtl="0" fontAlgn="base" hangingPunct="0">
        <a:lnSpc>
          <a:spcPct val="90000"/>
        </a:lnSpc>
        <a:spcBef>
          <a:spcPct val="0"/>
        </a:spcBef>
        <a:spcAft>
          <a:spcPct val="0"/>
        </a:spcAft>
        <a:defRPr sz="3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914400" algn="l" rtl="0" fontAlgn="base" hangingPunct="0">
        <a:lnSpc>
          <a:spcPct val="90000"/>
        </a:lnSpc>
        <a:spcBef>
          <a:spcPct val="0"/>
        </a:spcBef>
        <a:spcAft>
          <a:spcPct val="0"/>
        </a:spcAft>
        <a:defRPr sz="3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1371600" algn="l" rtl="0" fontAlgn="base" hangingPunct="0">
        <a:lnSpc>
          <a:spcPct val="90000"/>
        </a:lnSpc>
        <a:spcBef>
          <a:spcPct val="0"/>
        </a:spcBef>
        <a:spcAft>
          <a:spcPct val="0"/>
        </a:spcAft>
        <a:defRPr sz="3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1828800" algn="l" rtl="0" fontAlgn="base" hangingPunct="0">
        <a:lnSpc>
          <a:spcPct val="90000"/>
        </a:lnSpc>
        <a:spcBef>
          <a:spcPct val="0"/>
        </a:spcBef>
        <a:spcAft>
          <a:spcPct val="0"/>
        </a:spcAft>
        <a:defRPr sz="32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p:titleStyle>
    <p:bodyStyle>
      <a:lvl1pPr marL="287338" indent="-287338" algn="l" rtl="0" eaLnBrk="0" fontAlgn="base" hangingPunct="0">
        <a:lnSpc>
          <a:spcPct val="90000"/>
        </a:lnSpc>
        <a:spcBef>
          <a:spcPts val="1400"/>
        </a:spcBef>
        <a:spcAft>
          <a:spcPct val="0"/>
        </a:spcAft>
        <a:buClr>
          <a:srgbClr val="000000"/>
        </a:buClr>
        <a:buSzPct val="90000"/>
        <a:buFont typeface="Century Gothic" panose="020B0502020202020204" pitchFamily="34" charset="0"/>
        <a:buChar char="•"/>
        <a:defRPr sz="2800" kern="1200">
          <a:solidFill>
            <a:srgbClr val="000000"/>
          </a:solidFill>
          <a:latin typeface="+mn-lt"/>
          <a:ea typeface="+mn-ea"/>
          <a:cs typeface="+mn-cs"/>
          <a:sym typeface="Century Gothic" panose="020B0502020202020204" pitchFamily="34" charset="0"/>
        </a:defRPr>
      </a:lvl1pPr>
      <a:lvl2pPr marL="736600" indent="-333375" algn="l" rtl="0" eaLnBrk="0" fontAlgn="base" hangingPunct="0">
        <a:lnSpc>
          <a:spcPct val="90000"/>
        </a:lnSpc>
        <a:spcBef>
          <a:spcPts val="1400"/>
        </a:spcBef>
        <a:spcAft>
          <a:spcPct val="0"/>
        </a:spcAft>
        <a:buClr>
          <a:srgbClr val="000000"/>
        </a:buClr>
        <a:buSzPct val="90000"/>
        <a:buFont typeface="Century Gothic" panose="020B0502020202020204" pitchFamily="34" charset="0"/>
        <a:buChar char="–"/>
        <a:defRPr sz="2800" kern="1200">
          <a:solidFill>
            <a:srgbClr val="000000"/>
          </a:solidFill>
          <a:latin typeface="+mn-lt"/>
          <a:ea typeface="+mn-ea"/>
          <a:cs typeface="+mn-cs"/>
          <a:sym typeface="Century Gothic" panose="020B0502020202020204" pitchFamily="34" charset="0"/>
        </a:defRPr>
      </a:lvl2pPr>
      <a:lvl3pPr marL="1144588" indent="-400050" algn="l" rtl="0" eaLnBrk="0" fontAlgn="base" hangingPunct="0">
        <a:lnSpc>
          <a:spcPct val="90000"/>
        </a:lnSpc>
        <a:spcBef>
          <a:spcPts val="1400"/>
        </a:spcBef>
        <a:spcAft>
          <a:spcPct val="0"/>
        </a:spcAft>
        <a:buClr>
          <a:srgbClr val="000000"/>
        </a:buClr>
        <a:buSzPct val="90000"/>
        <a:buFont typeface="Century Gothic" panose="020B0502020202020204" pitchFamily="34" charset="0"/>
        <a:buChar char="•"/>
        <a:defRPr sz="2800" kern="1200">
          <a:solidFill>
            <a:srgbClr val="000000"/>
          </a:solidFill>
          <a:latin typeface="+mn-lt"/>
          <a:ea typeface="+mn-ea"/>
          <a:cs typeface="+mn-cs"/>
          <a:sym typeface="Century Gothic" panose="020B0502020202020204" pitchFamily="34" charset="0"/>
        </a:defRPr>
      </a:lvl3pPr>
      <a:lvl4pPr marL="1239838" indent="-268288" algn="l" rtl="0"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kern="1200">
          <a:solidFill>
            <a:srgbClr val="000000"/>
          </a:solidFill>
          <a:latin typeface="+mn-lt"/>
          <a:ea typeface="+mn-ea"/>
          <a:cs typeface="+mn-cs"/>
          <a:sym typeface="Century Gothic" panose="020B0502020202020204" pitchFamily="34" charset="0"/>
        </a:defRPr>
      </a:lvl4pPr>
      <a:lvl5pPr marL="1604963" indent="-344488" algn="l" rtl="0"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kern="1200">
          <a:solidFill>
            <a:srgbClr val="000000"/>
          </a:solidFill>
          <a:latin typeface="+mn-lt"/>
          <a:ea typeface="+mn-ea"/>
          <a:cs typeface="+mn-cs"/>
          <a:sym typeface="Century Gothic" panose="020B0502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doi.org/10.3390/land9090299" TargetMode="External"/><Relationship Id="rId2" Type="http://schemas.openxmlformats.org/officeDocument/2006/relationships/hyperlink" Target="https://bioenergykdf.net/billionton2016/overview"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static1.squarespace.com/static/58ec123cb3db2bd94e057628/t/5f91b40c83851c7382efd1f0/1603384344275/EFI-Stanford-CA-CCS-FULL-10.22.20.pdf" TargetMode="External"/><Relationship Id="rId2" Type="http://schemas.openxmlformats.org/officeDocument/2006/relationships/hyperlink" Target="https://earth.stanford.edu/events/action-plan-carbon-capture-and-storage-california-opportunities-challenges-solutions#gs.kquxz6"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6.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10.svg"/></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png"/><Relationship Id="rId7"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 Id="rId9" Type="http://schemas.openxmlformats.org/officeDocument/2006/relationships/image" Target="../media/image6.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a:extLst>
              <a:ext uri="{FF2B5EF4-FFF2-40B4-BE49-F238E27FC236}">
                <a16:creationId xmlns:a16="http://schemas.microsoft.com/office/drawing/2014/main" id="{32B298FC-9A26-4A39-8192-0FD4EB10F9BE}"/>
              </a:ext>
            </a:extLst>
          </p:cNvPr>
          <p:cNvSpPr>
            <a:spLocks noGrp="1"/>
          </p:cNvSpPr>
          <p:nvPr>
            <p:ph type="title"/>
          </p:nvPr>
        </p:nvSpPr>
        <p:spPr>
          <a:xfrm>
            <a:off x="428625" y="1387475"/>
            <a:ext cx="10010775" cy="979488"/>
          </a:xfrm>
        </p:spPr>
        <p:txBody>
          <a:bodyPr anchor="t"/>
          <a:lstStyle/>
          <a:p>
            <a:pPr algn="ctr" defTabSz="642938" eaLnBrk="1"/>
            <a:r>
              <a:rPr lang="en-US" altLang="en-US" sz="4800" b="1" dirty="0">
                <a:solidFill>
                  <a:srgbClr val="FFFFFF"/>
                </a:solidFill>
              </a:rPr>
              <a:t>Natural Gas and RNG</a:t>
            </a:r>
            <a:br>
              <a:rPr lang="en-US" altLang="en-US" sz="4800" b="1" dirty="0">
                <a:solidFill>
                  <a:srgbClr val="FFFFFF"/>
                </a:solidFill>
              </a:rPr>
            </a:br>
            <a:r>
              <a:rPr lang="en-US" altLang="en-US" sz="3600" dirty="0">
                <a:solidFill>
                  <a:srgbClr val="FFFFFF"/>
                </a:solidFill>
              </a:rPr>
              <a:t>An Option for Power and Fuel</a:t>
            </a:r>
            <a:endParaRPr lang="en-US" altLang="en-US" sz="4000" b="1" dirty="0">
              <a:solidFill>
                <a:srgbClr val="FFFFFF"/>
              </a:solidFill>
            </a:endParaRPr>
          </a:p>
        </p:txBody>
      </p:sp>
      <p:sp>
        <p:nvSpPr>
          <p:cNvPr id="4099" name="Rectangle 2">
            <a:extLst>
              <a:ext uri="{FF2B5EF4-FFF2-40B4-BE49-F238E27FC236}">
                <a16:creationId xmlns:a16="http://schemas.microsoft.com/office/drawing/2014/main" id="{B4269586-AAE6-4164-9715-36ED14A7A4D7}"/>
              </a:ext>
            </a:extLst>
          </p:cNvPr>
          <p:cNvSpPr>
            <a:spLocks noGrp="1"/>
          </p:cNvSpPr>
          <p:nvPr>
            <p:ph type="body" sz="quarter" idx="1"/>
          </p:nvPr>
        </p:nvSpPr>
        <p:spPr>
          <a:xfrm>
            <a:off x="446088" y="3013075"/>
            <a:ext cx="6488112" cy="2027238"/>
          </a:xfrm>
        </p:spPr>
        <p:txBody>
          <a:bodyPr/>
          <a:lstStyle/>
          <a:p>
            <a:pPr marL="0" indent="0" eaLnBrk="1">
              <a:buClrTx/>
              <a:buSzTx/>
              <a:buFontTx/>
              <a:buNone/>
            </a:pPr>
            <a:r>
              <a:rPr lang="en-US" altLang="en-US" dirty="0">
                <a:solidFill>
                  <a:srgbClr val="FFFFFF"/>
                </a:solidFill>
              </a:rPr>
              <a:t>Dr. Sigmund Gronich, USDOE, Ret.</a:t>
            </a:r>
          </a:p>
          <a:p>
            <a:pPr marL="0" indent="0" eaLnBrk="1">
              <a:buClrTx/>
              <a:buSzTx/>
              <a:buFontTx/>
              <a:buNone/>
            </a:pPr>
            <a:r>
              <a:rPr lang="en-US" altLang="en-US" dirty="0">
                <a:solidFill>
                  <a:srgbClr val="FFFFFF"/>
                </a:solidFill>
              </a:rPr>
              <a:t>Matt Langholtz, PhD, ORNL</a:t>
            </a:r>
          </a:p>
        </p:txBody>
      </p:sp>
      <p:sp>
        <p:nvSpPr>
          <p:cNvPr id="2" name="TextBox 1">
            <a:extLst>
              <a:ext uri="{FF2B5EF4-FFF2-40B4-BE49-F238E27FC236}">
                <a16:creationId xmlns:a16="http://schemas.microsoft.com/office/drawing/2014/main" id="{8E1065FB-C092-48AF-AAB7-1D12C7B15013}"/>
              </a:ext>
            </a:extLst>
          </p:cNvPr>
          <p:cNvSpPr txBox="1"/>
          <p:nvPr/>
        </p:nvSpPr>
        <p:spPr>
          <a:xfrm>
            <a:off x="152400" y="6553200"/>
            <a:ext cx="2286000" cy="307777"/>
          </a:xfrm>
          <a:prstGeom prst="rect">
            <a:avLst/>
          </a:prstGeom>
          <a:noFill/>
        </p:spPr>
        <p:txBody>
          <a:bodyPr wrap="square" rtlCol="0">
            <a:spAutoFit/>
          </a:bodyPr>
          <a:lstStyle/>
          <a:p>
            <a:r>
              <a:rPr lang="en-US" sz="1400" dirty="0"/>
              <a:t>(</a:t>
            </a:r>
            <a:r>
              <a:rPr lang="en-US" sz="1400"/>
              <a:t>DOE V14, </a:t>
            </a:r>
            <a:r>
              <a:rPr lang="en-US" sz="1400" dirty="0"/>
              <a:t>2-1-21)</a:t>
            </a:r>
            <a:endParaRPr lang="en-US" dirty="0"/>
          </a:p>
        </p:txBody>
      </p:sp>
      <p:sp>
        <p:nvSpPr>
          <p:cNvPr id="3" name="Slide Number Placeholder 2">
            <a:extLst>
              <a:ext uri="{FF2B5EF4-FFF2-40B4-BE49-F238E27FC236}">
                <a16:creationId xmlns:a16="http://schemas.microsoft.com/office/drawing/2014/main" id="{FB5E882E-93C8-47AB-956B-523C61A80050}"/>
              </a:ext>
            </a:extLst>
          </p:cNvPr>
          <p:cNvSpPr>
            <a:spLocks noGrp="1"/>
          </p:cNvSpPr>
          <p:nvPr>
            <p:ph type="sldNum" sz="quarter" idx="10"/>
          </p:nvPr>
        </p:nvSpPr>
        <p:spPr/>
        <p:txBody>
          <a:bodyPr/>
          <a:lstStyle/>
          <a:p>
            <a:pPr>
              <a:defRPr/>
            </a:pPr>
            <a:fld id="{5D7FD1C0-967F-4585-9D96-B98DCF0C7C9C}" type="slidenum">
              <a:rPr lang="en-US" altLang="en-US" smtClean="0"/>
              <a:pPr>
                <a:defRPr/>
              </a:pPr>
              <a:t>1</a:t>
            </a:fld>
            <a:endParaRPr lang="en-US" altLang="en-US"/>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
            <a:extLst>
              <a:ext uri="{FF2B5EF4-FFF2-40B4-BE49-F238E27FC236}">
                <a16:creationId xmlns:a16="http://schemas.microsoft.com/office/drawing/2014/main" id="{818D5EA5-0AEF-4586-A1C2-C73FE19D26A8}"/>
              </a:ext>
            </a:extLst>
          </p:cNvPr>
          <p:cNvSpPr txBox="1">
            <a:spLocks/>
          </p:cNvSpPr>
          <p:nvPr/>
        </p:nvSpPr>
        <p:spPr bwMode="auto">
          <a:xfrm>
            <a:off x="65088" y="6624638"/>
            <a:ext cx="138112" cy="13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fld id="{D3761D97-EB64-4BB0-8A69-B19793FF0CED}" type="slidenum">
              <a:rPr lang="en-US" altLang="en-US" sz="900"/>
              <a:pPr algn="ctr" eaLnBrk="1">
                <a:lnSpc>
                  <a:spcPct val="90000"/>
                </a:lnSpc>
              </a:pPr>
              <a:t>10</a:t>
            </a:fld>
            <a:endParaRPr lang="en-US" altLang="en-US" sz="900"/>
          </a:p>
        </p:txBody>
      </p:sp>
      <p:sp>
        <p:nvSpPr>
          <p:cNvPr id="23555" name="Rectangle 2">
            <a:extLst>
              <a:ext uri="{FF2B5EF4-FFF2-40B4-BE49-F238E27FC236}">
                <a16:creationId xmlns:a16="http://schemas.microsoft.com/office/drawing/2014/main" id="{6D2D882E-F62D-4C51-B5D7-FE8E072BCDC8}"/>
              </a:ext>
            </a:extLst>
          </p:cNvPr>
          <p:cNvSpPr>
            <a:spLocks noGrp="1"/>
          </p:cNvSpPr>
          <p:nvPr>
            <p:ph type="title"/>
          </p:nvPr>
        </p:nvSpPr>
        <p:spPr>
          <a:xfrm>
            <a:off x="203200" y="273050"/>
            <a:ext cx="11655425" cy="539750"/>
          </a:xfrm>
        </p:spPr>
        <p:txBody>
          <a:bodyPr/>
          <a:lstStyle/>
          <a:p>
            <a:pPr algn="ctr" defTabSz="831850" eaLnBrk="1"/>
            <a:r>
              <a:rPr lang="en-US" altLang="en-US" sz="3600" b="1" dirty="0"/>
              <a:t>BIOMASS LOCATIONS (BILLION-TON STUDY)</a:t>
            </a:r>
          </a:p>
        </p:txBody>
      </p:sp>
      <p:pic>
        <p:nvPicPr>
          <p:cNvPr id="23556" name="Picture 3">
            <a:extLst>
              <a:ext uri="{FF2B5EF4-FFF2-40B4-BE49-F238E27FC236}">
                <a16:creationId xmlns:a16="http://schemas.microsoft.com/office/drawing/2014/main" id="{5540A981-6005-4493-8D46-6599786A6DC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06600" y="982663"/>
            <a:ext cx="3640138" cy="2444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57" name="Picture 4">
            <a:extLst>
              <a:ext uri="{FF2B5EF4-FFF2-40B4-BE49-F238E27FC236}">
                <a16:creationId xmlns:a16="http://schemas.microsoft.com/office/drawing/2014/main" id="{8BB3B33C-873A-48BC-B650-CB0FC4F3C6B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70688" y="982663"/>
            <a:ext cx="3573462" cy="2444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58" name="Picture 5">
            <a:extLst>
              <a:ext uri="{FF2B5EF4-FFF2-40B4-BE49-F238E27FC236}">
                <a16:creationId xmlns:a16="http://schemas.microsoft.com/office/drawing/2014/main" id="{5D0F766D-7E32-4F84-A8C7-72D2980573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006600" y="3960813"/>
            <a:ext cx="3640138" cy="2489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59" name="Picture 6">
            <a:extLst>
              <a:ext uri="{FF2B5EF4-FFF2-40B4-BE49-F238E27FC236}">
                <a16:creationId xmlns:a16="http://schemas.microsoft.com/office/drawing/2014/main" id="{2D73ED0D-636C-4BE6-A5AC-3031DA92427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70688" y="3960813"/>
            <a:ext cx="3641725" cy="2486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560" name="Text Box 7">
            <a:extLst>
              <a:ext uri="{FF2B5EF4-FFF2-40B4-BE49-F238E27FC236}">
                <a16:creationId xmlns:a16="http://schemas.microsoft.com/office/drawing/2014/main" id="{3E943E56-EDDB-49C7-8CCB-2884CE19A7BD}"/>
              </a:ext>
            </a:extLst>
          </p:cNvPr>
          <p:cNvSpPr txBox="1">
            <a:spLocks/>
          </p:cNvSpPr>
          <p:nvPr/>
        </p:nvSpPr>
        <p:spPr bwMode="auto">
          <a:xfrm>
            <a:off x="3094038" y="3416300"/>
            <a:ext cx="1363515" cy="341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r>
              <a:rPr lang="en-US" altLang="en-US" b="1" dirty="0"/>
              <a:t>Corn stover</a:t>
            </a:r>
          </a:p>
        </p:txBody>
      </p:sp>
      <p:sp>
        <p:nvSpPr>
          <p:cNvPr id="23561" name="Text Box 8">
            <a:extLst>
              <a:ext uri="{FF2B5EF4-FFF2-40B4-BE49-F238E27FC236}">
                <a16:creationId xmlns:a16="http://schemas.microsoft.com/office/drawing/2014/main" id="{22472D3E-8A53-4FBA-B3E4-0411385F8F64}"/>
              </a:ext>
            </a:extLst>
          </p:cNvPr>
          <p:cNvSpPr txBox="1">
            <a:spLocks/>
          </p:cNvSpPr>
          <p:nvPr/>
        </p:nvSpPr>
        <p:spPr bwMode="auto">
          <a:xfrm>
            <a:off x="7986713" y="3425825"/>
            <a:ext cx="1387559" cy="341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r>
              <a:rPr lang="en-US" altLang="en-US" b="1" dirty="0"/>
              <a:t>Switchgrass</a:t>
            </a:r>
          </a:p>
        </p:txBody>
      </p:sp>
      <p:sp>
        <p:nvSpPr>
          <p:cNvPr id="23562" name="Text Box 9">
            <a:extLst>
              <a:ext uri="{FF2B5EF4-FFF2-40B4-BE49-F238E27FC236}">
                <a16:creationId xmlns:a16="http://schemas.microsoft.com/office/drawing/2014/main" id="{1F788231-1F9D-433E-AB7B-E75FD6689B49}"/>
              </a:ext>
            </a:extLst>
          </p:cNvPr>
          <p:cNvSpPr txBox="1">
            <a:spLocks/>
          </p:cNvSpPr>
          <p:nvPr/>
        </p:nvSpPr>
        <p:spPr bwMode="auto">
          <a:xfrm>
            <a:off x="3497263" y="6446838"/>
            <a:ext cx="563616" cy="341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r>
              <a:rPr lang="en-US" altLang="en-US" b="1" dirty="0"/>
              <a:t>Pine</a:t>
            </a:r>
          </a:p>
        </p:txBody>
      </p:sp>
      <p:sp>
        <p:nvSpPr>
          <p:cNvPr id="23563" name="Text Box 10">
            <a:extLst>
              <a:ext uri="{FF2B5EF4-FFF2-40B4-BE49-F238E27FC236}">
                <a16:creationId xmlns:a16="http://schemas.microsoft.com/office/drawing/2014/main" id="{5D598F31-C212-4E87-B99E-B9DBE59CA43A}"/>
              </a:ext>
            </a:extLst>
          </p:cNvPr>
          <p:cNvSpPr txBox="1">
            <a:spLocks/>
          </p:cNvSpPr>
          <p:nvPr/>
        </p:nvSpPr>
        <p:spPr bwMode="auto">
          <a:xfrm>
            <a:off x="8140700" y="6446838"/>
            <a:ext cx="804066" cy="341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r>
              <a:rPr lang="en-US" altLang="en-US" b="1" dirty="0"/>
              <a:t>Poplar</a:t>
            </a:r>
          </a:p>
        </p:txBody>
      </p:sp>
      <p:sp>
        <p:nvSpPr>
          <p:cNvPr id="12" name="TextBox 11">
            <a:extLst>
              <a:ext uri="{FF2B5EF4-FFF2-40B4-BE49-F238E27FC236}">
                <a16:creationId xmlns:a16="http://schemas.microsoft.com/office/drawing/2014/main" id="{D99EC27A-01A3-429C-BB11-3FD8D14A8912}"/>
              </a:ext>
            </a:extLst>
          </p:cNvPr>
          <p:cNvSpPr txBox="1"/>
          <p:nvPr/>
        </p:nvSpPr>
        <p:spPr>
          <a:xfrm>
            <a:off x="9067800" y="6657201"/>
            <a:ext cx="533400" cy="276999"/>
          </a:xfrm>
          <a:prstGeom prst="rect">
            <a:avLst/>
          </a:prstGeom>
          <a:noFill/>
        </p:spPr>
        <p:txBody>
          <a:bodyPr wrap="square" rtlCol="0">
            <a:spAutoFit/>
          </a:bodyPr>
          <a:lstStyle/>
          <a:p>
            <a:r>
              <a:rPr lang="en-US" sz="1200" dirty="0"/>
              <a:t>M</a:t>
            </a:r>
            <a:endParaRPr lang="en-US" dirty="0"/>
          </a:p>
        </p:txBody>
      </p:sp>
      <p:sp>
        <p:nvSpPr>
          <p:cNvPr id="2" name="Slide Number Placeholder 1">
            <a:extLst>
              <a:ext uri="{FF2B5EF4-FFF2-40B4-BE49-F238E27FC236}">
                <a16:creationId xmlns:a16="http://schemas.microsoft.com/office/drawing/2014/main" id="{0C7ED1CF-979E-450E-85CA-4FFFE990E0FA}"/>
              </a:ext>
            </a:extLst>
          </p:cNvPr>
          <p:cNvSpPr>
            <a:spLocks noGrp="1"/>
          </p:cNvSpPr>
          <p:nvPr>
            <p:ph type="sldNum" sz="quarter" idx="10"/>
          </p:nvPr>
        </p:nvSpPr>
        <p:spPr/>
        <p:txBody>
          <a:bodyPr/>
          <a:lstStyle/>
          <a:p>
            <a:pPr>
              <a:defRPr/>
            </a:pPr>
            <a:fld id="{197CC2BE-145E-4467-8F88-A39DA11696D6}" type="slidenum">
              <a:rPr lang="en-US" altLang="en-US" smtClean="0"/>
              <a:pPr>
                <a:defRPr/>
              </a:pPr>
              <a:t>10</a:t>
            </a:fld>
            <a:endParaRPr lang="en-US" altLang="en-US"/>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1">
            <a:extLst>
              <a:ext uri="{FF2B5EF4-FFF2-40B4-BE49-F238E27FC236}">
                <a16:creationId xmlns:a16="http://schemas.microsoft.com/office/drawing/2014/main" id="{6EE86195-EB02-4039-A29B-64B6370C7344}"/>
              </a:ext>
            </a:extLst>
          </p:cNvPr>
          <p:cNvSpPr txBox="1">
            <a:spLocks/>
          </p:cNvSpPr>
          <p:nvPr/>
        </p:nvSpPr>
        <p:spPr bwMode="auto">
          <a:xfrm>
            <a:off x="65088" y="6624638"/>
            <a:ext cx="138112" cy="13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fld id="{AF88AC20-B7C9-45E9-A988-332EFC39645F}" type="slidenum">
              <a:rPr lang="en-US" altLang="en-US" sz="900"/>
              <a:pPr algn="ctr" eaLnBrk="1">
                <a:lnSpc>
                  <a:spcPct val="90000"/>
                </a:lnSpc>
              </a:pPr>
              <a:t>11</a:t>
            </a:fld>
            <a:endParaRPr lang="en-US" altLang="en-US" sz="900"/>
          </a:p>
        </p:txBody>
      </p:sp>
      <p:sp>
        <p:nvSpPr>
          <p:cNvPr id="25603" name="Rectangle 2">
            <a:extLst>
              <a:ext uri="{FF2B5EF4-FFF2-40B4-BE49-F238E27FC236}">
                <a16:creationId xmlns:a16="http://schemas.microsoft.com/office/drawing/2014/main" id="{924D3AAC-9230-434F-AC31-F348CE556623}"/>
              </a:ext>
            </a:extLst>
          </p:cNvPr>
          <p:cNvSpPr>
            <a:spLocks noGrp="1"/>
          </p:cNvSpPr>
          <p:nvPr>
            <p:ph type="title"/>
          </p:nvPr>
        </p:nvSpPr>
        <p:spPr>
          <a:xfrm>
            <a:off x="428625" y="273050"/>
            <a:ext cx="11430000" cy="979488"/>
          </a:xfrm>
        </p:spPr>
        <p:txBody>
          <a:bodyPr/>
          <a:lstStyle/>
          <a:p>
            <a:pPr algn="ctr" defTabSz="858838" eaLnBrk="1"/>
            <a:r>
              <a:rPr lang="en-US" altLang="en-US" sz="3600" b="1" dirty="0"/>
              <a:t>GEOGRAPHIC EXTENT OF POTENTIAL AREAS SUITABLE FOR BECCS USING SELECTION CRITERIA </a:t>
            </a:r>
          </a:p>
        </p:txBody>
      </p:sp>
      <p:pic>
        <p:nvPicPr>
          <p:cNvPr id="25604" name="Picture 3">
            <a:extLst>
              <a:ext uri="{FF2B5EF4-FFF2-40B4-BE49-F238E27FC236}">
                <a16:creationId xmlns:a16="http://schemas.microsoft.com/office/drawing/2014/main" id="{20F3AD54-6CF0-4F63-B3D8-6AEF2D1D9A63}"/>
              </a:ext>
            </a:extLst>
          </p:cNvPr>
          <p:cNvPicPr>
            <a:picLocks noChangeAspect="1"/>
          </p:cNvPicPr>
          <p:nvPr/>
        </p:nvPicPr>
        <p:blipFill>
          <a:blip r:embed="rId3">
            <a:extLst>
              <a:ext uri="{28A0092B-C50C-407E-A947-70E740481C1C}">
                <a14:useLocalDpi xmlns:a14="http://schemas.microsoft.com/office/drawing/2010/main" val="0"/>
              </a:ext>
            </a:extLst>
          </a:blip>
          <a:srcRect l="10306" t="6749" r="16254" b="6302"/>
          <a:stretch>
            <a:fillRect/>
          </a:stretch>
        </p:blipFill>
        <p:spPr bwMode="auto">
          <a:xfrm>
            <a:off x="1727200" y="1393825"/>
            <a:ext cx="8475663" cy="5162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Box 4">
            <a:extLst>
              <a:ext uri="{FF2B5EF4-FFF2-40B4-BE49-F238E27FC236}">
                <a16:creationId xmlns:a16="http://schemas.microsoft.com/office/drawing/2014/main" id="{6780B083-BB27-4A5C-834B-C929DEE5912B}"/>
              </a:ext>
            </a:extLst>
          </p:cNvPr>
          <p:cNvSpPr txBox="1"/>
          <p:nvPr/>
        </p:nvSpPr>
        <p:spPr>
          <a:xfrm>
            <a:off x="9067800" y="6657201"/>
            <a:ext cx="533400" cy="276999"/>
          </a:xfrm>
          <a:prstGeom prst="rect">
            <a:avLst/>
          </a:prstGeom>
          <a:noFill/>
        </p:spPr>
        <p:txBody>
          <a:bodyPr wrap="square" rtlCol="0">
            <a:spAutoFit/>
          </a:bodyPr>
          <a:lstStyle/>
          <a:p>
            <a:r>
              <a:rPr lang="en-US" sz="1200" dirty="0"/>
              <a:t>M</a:t>
            </a:r>
            <a:endParaRPr lang="en-US" dirty="0"/>
          </a:p>
        </p:txBody>
      </p:sp>
      <p:sp>
        <p:nvSpPr>
          <p:cNvPr id="2" name="Slide Number Placeholder 1">
            <a:extLst>
              <a:ext uri="{FF2B5EF4-FFF2-40B4-BE49-F238E27FC236}">
                <a16:creationId xmlns:a16="http://schemas.microsoft.com/office/drawing/2014/main" id="{ED87D4BF-84B5-4528-A4AE-4E951C71D014}"/>
              </a:ext>
            </a:extLst>
          </p:cNvPr>
          <p:cNvSpPr>
            <a:spLocks noGrp="1"/>
          </p:cNvSpPr>
          <p:nvPr>
            <p:ph type="sldNum" sz="quarter" idx="10"/>
          </p:nvPr>
        </p:nvSpPr>
        <p:spPr/>
        <p:txBody>
          <a:bodyPr/>
          <a:lstStyle/>
          <a:p>
            <a:pPr>
              <a:defRPr/>
            </a:pPr>
            <a:fld id="{197CC2BE-145E-4467-8F88-A39DA11696D6}" type="slidenum">
              <a:rPr lang="en-US" altLang="en-US" smtClean="0"/>
              <a:pPr>
                <a:defRPr/>
              </a:pPr>
              <a:t>11</a:t>
            </a:fld>
            <a:endParaRPr lang="en-US" altLang="en-US"/>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1">
            <a:extLst>
              <a:ext uri="{FF2B5EF4-FFF2-40B4-BE49-F238E27FC236}">
                <a16:creationId xmlns:a16="http://schemas.microsoft.com/office/drawing/2014/main" id="{D9B67B6A-A0BA-42F1-A668-475520EAC600}"/>
              </a:ext>
            </a:extLst>
          </p:cNvPr>
          <p:cNvSpPr txBox="1">
            <a:spLocks/>
          </p:cNvSpPr>
          <p:nvPr/>
        </p:nvSpPr>
        <p:spPr bwMode="auto">
          <a:xfrm>
            <a:off x="65088" y="6624638"/>
            <a:ext cx="138112" cy="13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fld id="{B8E88CA2-EC3B-4CA6-AB36-B339C5D6BB6B}" type="slidenum">
              <a:rPr lang="en-US" altLang="en-US" sz="900"/>
              <a:pPr algn="ctr" eaLnBrk="1">
                <a:lnSpc>
                  <a:spcPct val="90000"/>
                </a:lnSpc>
              </a:pPr>
              <a:t>12</a:t>
            </a:fld>
            <a:endParaRPr lang="en-US" altLang="en-US" sz="900"/>
          </a:p>
        </p:txBody>
      </p:sp>
      <p:sp>
        <p:nvSpPr>
          <p:cNvPr id="31747" name="Rectangle 2">
            <a:extLst>
              <a:ext uri="{FF2B5EF4-FFF2-40B4-BE49-F238E27FC236}">
                <a16:creationId xmlns:a16="http://schemas.microsoft.com/office/drawing/2014/main" id="{508319E4-9D91-414F-AB15-534B4AD4D625}"/>
              </a:ext>
            </a:extLst>
          </p:cNvPr>
          <p:cNvSpPr>
            <a:spLocks noGrp="1"/>
          </p:cNvSpPr>
          <p:nvPr>
            <p:ph type="title"/>
          </p:nvPr>
        </p:nvSpPr>
        <p:spPr>
          <a:xfrm>
            <a:off x="304801" y="273050"/>
            <a:ext cx="10363200" cy="539750"/>
          </a:xfrm>
        </p:spPr>
        <p:txBody>
          <a:bodyPr/>
          <a:lstStyle/>
          <a:p>
            <a:pPr algn="ctr" defTabSz="831850" eaLnBrk="1"/>
            <a:r>
              <a:rPr lang="en-US" altLang="en-US" sz="3600" b="1" dirty="0"/>
              <a:t>POTENTIAL ELECTRICITY AND BIOMETHANE PRODUCTION SITES</a:t>
            </a:r>
          </a:p>
        </p:txBody>
      </p:sp>
      <p:pic>
        <p:nvPicPr>
          <p:cNvPr id="31748" name="Picture 3">
            <a:extLst>
              <a:ext uri="{FF2B5EF4-FFF2-40B4-BE49-F238E27FC236}">
                <a16:creationId xmlns:a16="http://schemas.microsoft.com/office/drawing/2014/main" id="{D377FBEA-BABB-45B7-9769-23CFE4B634E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62162" y="1408113"/>
            <a:ext cx="8067675" cy="535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Box 4">
            <a:extLst>
              <a:ext uri="{FF2B5EF4-FFF2-40B4-BE49-F238E27FC236}">
                <a16:creationId xmlns:a16="http://schemas.microsoft.com/office/drawing/2014/main" id="{04F49810-93DB-44DF-8B3C-1D8E71231FB1}"/>
              </a:ext>
            </a:extLst>
          </p:cNvPr>
          <p:cNvSpPr txBox="1"/>
          <p:nvPr/>
        </p:nvSpPr>
        <p:spPr>
          <a:xfrm>
            <a:off x="10439400" y="6307951"/>
            <a:ext cx="533400" cy="276999"/>
          </a:xfrm>
          <a:prstGeom prst="rect">
            <a:avLst/>
          </a:prstGeom>
          <a:noFill/>
        </p:spPr>
        <p:txBody>
          <a:bodyPr wrap="square" rtlCol="0">
            <a:spAutoFit/>
          </a:bodyPr>
          <a:lstStyle/>
          <a:p>
            <a:r>
              <a:rPr lang="en-US" sz="1200" dirty="0"/>
              <a:t>M,S</a:t>
            </a:r>
            <a:endParaRPr lang="en-US" dirty="0"/>
          </a:p>
        </p:txBody>
      </p:sp>
      <p:sp>
        <p:nvSpPr>
          <p:cNvPr id="2" name="Slide Number Placeholder 1">
            <a:extLst>
              <a:ext uri="{FF2B5EF4-FFF2-40B4-BE49-F238E27FC236}">
                <a16:creationId xmlns:a16="http://schemas.microsoft.com/office/drawing/2014/main" id="{FB8FE0CA-535A-421F-8927-4A983BDE570F}"/>
              </a:ext>
            </a:extLst>
          </p:cNvPr>
          <p:cNvSpPr>
            <a:spLocks noGrp="1"/>
          </p:cNvSpPr>
          <p:nvPr>
            <p:ph type="sldNum" sz="quarter" idx="10"/>
          </p:nvPr>
        </p:nvSpPr>
        <p:spPr/>
        <p:txBody>
          <a:bodyPr/>
          <a:lstStyle/>
          <a:p>
            <a:pPr>
              <a:defRPr/>
            </a:pPr>
            <a:fld id="{197CC2BE-145E-4467-8F88-A39DA11696D6}" type="slidenum">
              <a:rPr lang="en-US" altLang="en-US" smtClean="0"/>
              <a:pPr>
                <a:defRPr/>
              </a:pPr>
              <a:t>12</a:t>
            </a:fld>
            <a:endParaRPr lang="en-US" altLang="en-US"/>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a:extLst>
              <a:ext uri="{FF2B5EF4-FFF2-40B4-BE49-F238E27FC236}">
                <a16:creationId xmlns:a16="http://schemas.microsoft.com/office/drawing/2014/main" id="{581AEE14-4EB1-4014-8F5F-EF5735615DE4}"/>
              </a:ext>
            </a:extLst>
          </p:cNvPr>
          <p:cNvSpPr txBox="1">
            <a:spLocks/>
          </p:cNvSpPr>
          <p:nvPr/>
        </p:nvSpPr>
        <p:spPr bwMode="auto">
          <a:xfrm>
            <a:off x="71438" y="6624638"/>
            <a:ext cx="127000" cy="13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fld id="{D018D94C-80EE-4F86-B961-4F58837071FA}" type="slidenum">
              <a:rPr lang="en-US" altLang="en-US" sz="900"/>
              <a:pPr algn="ctr" eaLnBrk="1">
                <a:lnSpc>
                  <a:spcPct val="90000"/>
                </a:lnSpc>
              </a:pPr>
              <a:t>13</a:t>
            </a:fld>
            <a:endParaRPr lang="en-US" altLang="en-US" sz="900"/>
          </a:p>
        </p:txBody>
      </p:sp>
      <p:sp>
        <p:nvSpPr>
          <p:cNvPr id="15363" name="Rectangle 2">
            <a:extLst>
              <a:ext uri="{FF2B5EF4-FFF2-40B4-BE49-F238E27FC236}">
                <a16:creationId xmlns:a16="http://schemas.microsoft.com/office/drawing/2014/main" id="{2EE75834-343E-4A45-8DF5-D53D5009C08F}"/>
              </a:ext>
            </a:extLst>
          </p:cNvPr>
          <p:cNvSpPr>
            <a:spLocks noGrp="1"/>
          </p:cNvSpPr>
          <p:nvPr>
            <p:ph type="title"/>
          </p:nvPr>
        </p:nvSpPr>
        <p:spPr>
          <a:xfrm>
            <a:off x="428625" y="273050"/>
            <a:ext cx="11430000" cy="536575"/>
          </a:xfrm>
        </p:spPr>
        <p:txBody>
          <a:bodyPr/>
          <a:lstStyle/>
          <a:p>
            <a:pPr defTabSz="831850" eaLnBrk="1"/>
            <a:r>
              <a:rPr lang="en-US" altLang="en-US" sz="2900" b="1" dirty="0"/>
              <a:t>                                     GETTING TO NEUTRAL</a:t>
            </a:r>
          </a:p>
        </p:txBody>
      </p:sp>
      <p:pic>
        <p:nvPicPr>
          <p:cNvPr id="15364" name="Picture 3">
            <a:extLst>
              <a:ext uri="{FF2B5EF4-FFF2-40B4-BE49-F238E27FC236}">
                <a16:creationId xmlns:a16="http://schemas.microsoft.com/office/drawing/2014/main" id="{8FCEE302-6100-442B-9365-E018B962956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33475" y="1308100"/>
            <a:ext cx="9925050" cy="423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Box 4">
            <a:extLst>
              <a:ext uri="{FF2B5EF4-FFF2-40B4-BE49-F238E27FC236}">
                <a16:creationId xmlns:a16="http://schemas.microsoft.com/office/drawing/2014/main" id="{0B7D4DB5-8AAE-4809-8BE9-580B9C755F82}"/>
              </a:ext>
            </a:extLst>
          </p:cNvPr>
          <p:cNvSpPr txBox="1"/>
          <p:nvPr/>
        </p:nvSpPr>
        <p:spPr>
          <a:xfrm>
            <a:off x="9067800" y="6657201"/>
            <a:ext cx="533400" cy="276999"/>
          </a:xfrm>
          <a:prstGeom prst="rect">
            <a:avLst/>
          </a:prstGeom>
          <a:noFill/>
        </p:spPr>
        <p:txBody>
          <a:bodyPr wrap="square" rtlCol="0">
            <a:spAutoFit/>
          </a:bodyPr>
          <a:lstStyle/>
          <a:p>
            <a:r>
              <a:rPr lang="en-US" sz="1200" dirty="0"/>
              <a:t>S</a:t>
            </a:r>
            <a:endParaRPr lang="en-US" dirty="0"/>
          </a:p>
        </p:txBody>
      </p:sp>
      <p:sp>
        <p:nvSpPr>
          <p:cNvPr id="2" name="Slide Number Placeholder 1">
            <a:extLst>
              <a:ext uri="{FF2B5EF4-FFF2-40B4-BE49-F238E27FC236}">
                <a16:creationId xmlns:a16="http://schemas.microsoft.com/office/drawing/2014/main" id="{21ECF98E-A7A6-45E5-BB54-2C34A21CF24C}"/>
              </a:ext>
            </a:extLst>
          </p:cNvPr>
          <p:cNvSpPr>
            <a:spLocks noGrp="1"/>
          </p:cNvSpPr>
          <p:nvPr>
            <p:ph type="sldNum" sz="quarter" idx="10"/>
          </p:nvPr>
        </p:nvSpPr>
        <p:spPr/>
        <p:txBody>
          <a:bodyPr/>
          <a:lstStyle/>
          <a:p>
            <a:pPr>
              <a:defRPr/>
            </a:pPr>
            <a:fld id="{197CC2BE-145E-4467-8F88-A39DA11696D6}" type="slidenum">
              <a:rPr lang="en-US" altLang="en-US" smtClean="0"/>
              <a:pPr>
                <a:defRPr/>
              </a:pPr>
              <a:t>13</a:t>
            </a:fld>
            <a:endParaRPr lang="en-US" altLang="en-US"/>
          </a:p>
        </p:txBody>
      </p:sp>
    </p:spTree>
    <p:extLst>
      <p:ext uri="{BB962C8B-B14F-4D97-AF65-F5344CB8AC3E}">
        <p14:creationId xmlns:p14="http://schemas.microsoft.com/office/powerpoint/2010/main" val="346886765"/>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A131D-B5CD-491C-9B2D-08567C9CE718}"/>
              </a:ext>
            </a:extLst>
          </p:cNvPr>
          <p:cNvSpPr>
            <a:spLocks noGrp="1"/>
          </p:cNvSpPr>
          <p:nvPr>
            <p:ph type="title"/>
          </p:nvPr>
        </p:nvSpPr>
        <p:spPr/>
        <p:txBody>
          <a:bodyPr/>
          <a:lstStyle/>
          <a:p>
            <a:pPr algn="ctr"/>
            <a:r>
              <a:rPr lang="en-US" b="1" dirty="0"/>
              <a:t>CCS PROJECT DEVELOPMENT OPPORTUNITIES</a:t>
            </a:r>
          </a:p>
        </p:txBody>
      </p:sp>
      <p:pic>
        <p:nvPicPr>
          <p:cNvPr id="4" name="Picture 3">
            <a:extLst>
              <a:ext uri="{FF2B5EF4-FFF2-40B4-BE49-F238E27FC236}">
                <a16:creationId xmlns:a16="http://schemas.microsoft.com/office/drawing/2014/main" id="{0B6795E9-E7B3-4051-B9CA-EEF9CC33D632}"/>
              </a:ext>
            </a:extLst>
          </p:cNvPr>
          <p:cNvPicPr>
            <a:picLocks noChangeAspect="1"/>
          </p:cNvPicPr>
          <p:nvPr/>
        </p:nvPicPr>
        <p:blipFill rotWithShape="1">
          <a:blip r:embed="rId2"/>
          <a:srcRect t="8136" b="18092"/>
          <a:stretch/>
        </p:blipFill>
        <p:spPr>
          <a:xfrm>
            <a:off x="5791200" y="1275334"/>
            <a:ext cx="4867275" cy="5309616"/>
          </a:xfrm>
          <a:prstGeom prst="rect">
            <a:avLst/>
          </a:prstGeom>
        </p:spPr>
      </p:pic>
      <p:sp>
        <p:nvSpPr>
          <p:cNvPr id="6" name="TextBox 5">
            <a:extLst>
              <a:ext uri="{FF2B5EF4-FFF2-40B4-BE49-F238E27FC236}">
                <a16:creationId xmlns:a16="http://schemas.microsoft.com/office/drawing/2014/main" id="{98D50553-AC92-473E-8563-498E3A314D67}"/>
              </a:ext>
            </a:extLst>
          </p:cNvPr>
          <p:cNvSpPr txBox="1"/>
          <p:nvPr/>
        </p:nvSpPr>
        <p:spPr>
          <a:xfrm>
            <a:off x="624840" y="2667000"/>
            <a:ext cx="5166360" cy="3170099"/>
          </a:xfrm>
          <a:prstGeom prst="rect">
            <a:avLst/>
          </a:prstGeom>
          <a:noFill/>
        </p:spPr>
        <p:txBody>
          <a:bodyPr wrap="square" rtlCol="0">
            <a:spAutoFit/>
          </a:bodyPr>
          <a:lstStyle/>
          <a:p>
            <a:r>
              <a:rPr lang="en-US" sz="2000" b="1" dirty="0"/>
              <a:t>Map illustrates potential project development opportunities that together abate 59 MtCO2/yr. Pipeline routings are ‘notional’ and follow existing pipeline </a:t>
            </a:r>
            <a:r>
              <a:rPr lang="en-US" sz="2000" b="1" dirty="0" err="1"/>
              <a:t>right-of-ways</a:t>
            </a:r>
            <a:r>
              <a:rPr lang="en-US" sz="2000" b="1" dirty="0"/>
              <a:t>. Sink locations are not intended to be exact locations for geologic storage. </a:t>
            </a:r>
          </a:p>
          <a:p>
            <a:endParaRPr lang="en-US" sz="2000" b="1" dirty="0"/>
          </a:p>
          <a:p>
            <a:r>
              <a:rPr lang="en-US" sz="2000" b="1" dirty="0"/>
              <a:t>Source: Energy Futures Initiative and Stanford University, 2020.</a:t>
            </a:r>
          </a:p>
        </p:txBody>
      </p:sp>
      <p:sp>
        <p:nvSpPr>
          <p:cNvPr id="5" name="TextBox 4">
            <a:extLst>
              <a:ext uri="{FF2B5EF4-FFF2-40B4-BE49-F238E27FC236}">
                <a16:creationId xmlns:a16="http://schemas.microsoft.com/office/drawing/2014/main" id="{3D30E3A7-9DD3-47F5-9A57-8D7701AAAD1C}"/>
              </a:ext>
            </a:extLst>
          </p:cNvPr>
          <p:cNvSpPr txBox="1"/>
          <p:nvPr/>
        </p:nvSpPr>
        <p:spPr>
          <a:xfrm>
            <a:off x="6113972" y="6581001"/>
            <a:ext cx="533400" cy="276999"/>
          </a:xfrm>
          <a:prstGeom prst="rect">
            <a:avLst/>
          </a:prstGeom>
          <a:noFill/>
        </p:spPr>
        <p:txBody>
          <a:bodyPr wrap="square" rtlCol="0">
            <a:spAutoFit/>
          </a:bodyPr>
          <a:lstStyle/>
          <a:p>
            <a:r>
              <a:rPr lang="en-US" sz="1200" dirty="0"/>
              <a:t>S</a:t>
            </a:r>
            <a:endParaRPr lang="en-US" dirty="0"/>
          </a:p>
        </p:txBody>
      </p:sp>
      <p:sp>
        <p:nvSpPr>
          <p:cNvPr id="3" name="Slide Number Placeholder 2">
            <a:extLst>
              <a:ext uri="{FF2B5EF4-FFF2-40B4-BE49-F238E27FC236}">
                <a16:creationId xmlns:a16="http://schemas.microsoft.com/office/drawing/2014/main" id="{C6E6AD32-5D11-4F88-95C1-F215C1A68CE0}"/>
              </a:ext>
            </a:extLst>
          </p:cNvPr>
          <p:cNvSpPr>
            <a:spLocks noGrp="1"/>
          </p:cNvSpPr>
          <p:nvPr>
            <p:ph type="sldNum" sz="quarter" idx="10"/>
          </p:nvPr>
        </p:nvSpPr>
        <p:spPr/>
        <p:txBody>
          <a:bodyPr/>
          <a:lstStyle/>
          <a:p>
            <a:pPr>
              <a:defRPr/>
            </a:pPr>
            <a:fld id="{197CC2BE-145E-4467-8F88-A39DA11696D6}" type="slidenum">
              <a:rPr lang="en-US" altLang="en-US" smtClean="0"/>
              <a:pPr>
                <a:defRPr/>
              </a:pPr>
              <a:t>14</a:t>
            </a:fld>
            <a:endParaRPr lang="en-US" altLang="en-US"/>
          </a:p>
        </p:txBody>
      </p:sp>
    </p:spTree>
    <p:extLst>
      <p:ext uri="{BB962C8B-B14F-4D97-AF65-F5344CB8AC3E}">
        <p14:creationId xmlns:p14="http://schemas.microsoft.com/office/powerpoint/2010/main" val="2542358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2">
            <a:extLst>
              <a:ext uri="{FF2B5EF4-FFF2-40B4-BE49-F238E27FC236}">
                <a16:creationId xmlns:a16="http://schemas.microsoft.com/office/drawing/2014/main" id="{E2826B07-072A-400E-B8C7-74CB95191E3B}"/>
              </a:ext>
            </a:extLst>
          </p:cNvPr>
          <p:cNvSpPr>
            <a:spLocks noGrp="1"/>
          </p:cNvSpPr>
          <p:nvPr>
            <p:ph idx="1"/>
          </p:nvPr>
        </p:nvSpPr>
        <p:spPr>
          <a:xfrm>
            <a:off x="381000" y="1524000"/>
            <a:ext cx="11430000" cy="5105401"/>
          </a:xfrm>
          <a:solidFill>
            <a:schemeClr val="bg1"/>
          </a:solidFill>
        </p:spPr>
        <p:txBody>
          <a:bodyPr/>
          <a:lstStyle/>
          <a:p>
            <a:pPr marL="0" indent="0">
              <a:buNone/>
            </a:pPr>
            <a:r>
              <a:rPr lang="en-US" altLang="en-US" sz="4000" b="1" u="sng" dirty="0"/>
              <a:t>WAYS2H</a:t>
            </a:r>
          </a:p>
          <a:p>
            <a:r>
              <a:rPr lang="en-US" altLang="en-US" sz="3200" b="1" dirty="0"/>
              <a:t>Joint venture between U.S. Clean Energy Enterprises and Japan Blue Energy Corporation.</a:t>
            </a:r>
          </a:p>
          <a:p>
            <a:r>
              <a:rPr lang="en-US" altLang="en-US" sz="3200" b="1" dirty="0"/>
              <a:t>Available from 8-25 tons/day of biomass feedstock treatment capacity.</a:t>
            </a:r>
          </a:p>
          <a:p>
            <a:r>
              <a:rPr lang="en-US" altLang="en-US" sz="3200" b="1" dirty="0"/>
              <a:t>Produces 400 to 1,250 kgs of hydrogen/day.</a:t>
            </a:r>
          </a:p>
          <a:p>
            <a:r>
              <a:rPr lang="en-US" altLang="en-US" sz="3200" b="1" dirty="0"/>
              <a:t>Can produce hydrogen at point of sale at &lt; $3/kg.</a:t>
            </a:r>
          </a:p>
          <a:p>
            <a:pPr marL="0" indent="0">
              <a:buNone/>
            </a:pPr>
            <a:endParaRPr lang="en-US" altLang="en-US" sz="3200" b="1" u="sng" dirty="0"/>
          </a:p>
          <a:p>
            <a:endParaRPr lang="en-US" altLang="en-US" sz="2400" b="1" dirty="0"/>
          </a:p>
        </p:txBody>
      </p:sp>
      <p:sp>
        <p:nvSpPr>
          <p:cNvPr id="33794" name="Title 1">
            <a:extLst>
              <a:ext uri="{FF2B5EF4-FFF2-40B4-BE49-F238E27FC236}">
                <a16:creationId xmlns:a16="http://schemas.microsoft.com/office/drawing/2014/main" id="{33A170DE-11A5-44C9-818B-41B73534A95C}"/>
              </a:ext>
            </a:extLst>
          </p:cNvPr>
          <p:cNvSpPr>
            <a:spLocks noGrp="1"/>
          </p:cNvSpPr>
          <p:nvPr>
            <p:ph type="title"/>
          </p:nvPr>
        </p:nvSpPr>
        <p:spPr>
          <a:xfrm>
            <a:off x="428625" y="273050"/>
            <a:ext cx="11687175" cy="536575"/>
          </a:xfrm>
        </p:spPr>
        <p:txBody>
          <a:bodyPr/>
          <a:lstStyle/>
          <a:p>
            <a:pPr algn="ctr"/>
            <a:r>
              <a:rPr lang="en-US" altLang="en-US" sz="4000" b="1" dirty="0"/>
              <a:t>NEW WASTE COMBUSTION SYSTEMS</a:t>
            </a:r>
          </a:p>
        </p:txBody>
      </p:sp>
      <p:sp>
        <p:nvSpPr>
          <p:cNvPr id="4" name="TextBox 3">
            <a:extLst>
              <a:ext uri="{FF2B5EF4-FFF2-40B4-BE49-F238E27FC236}">
                <a16:creationId xmlns:a16="http://schemas.microsoft.com/office/drawing/2014/main" id="{FC8579D8-76DB-4D80-92CC-A32BE7B74A59}"/>
              </a:ext>
            </a:extLst>
          </p:cNvPr>
          <p:cNvSpPr txBox="1"/>
          <p:nvPr/>
        </p:nvSpPr>
        <p:spPr>
          <a:xfrm>
            <a:off x="7848600" y="6581001"/>
            <a:ext cx="533400" cy="276999"/>
          </a:xfrm>
          <a:prstGeom prst="rect">
            <a:avLst/>
          </a:prstGeom>
          <a:noFill/>
        </p:spPr>
        <p:txBody>
          <a:bodyPr wrap="square" rtlCol="0">
            <a:spAutoFit/>
          </a:bodyPr>
          <a:lstStyle/>
          <a:p>
            <a:r>
              <a:rPr lang="en-US" sz="1200" dirty="0"/>
              <a:t>S</a:t>
            </a:r>
            <a:endParaRPr lang="en-US" dirty="0"/>
          </a:p>
        </p:txBody>
      </p:sp>
      <p:sp>
        <p:nvSpPr>
          <p:cNvPr id="2" name="Slide Number Placeholder 1">
            <a:extLst>
              <a:ext uri="{FF2B5EF4-FFF2-40B4-BE49-F238E27FC236}">
                <a16:creationId xmlns:a16="http://schemas.microsoft.com/office/drawing/2014/main" id="{6CDB166C-54B1-4FDE-A26D-5F71D950E3D7}"/>
              </a:ext>
            </a:extLst>
          </p:cNvPr>
          <p:cNvSpPr>
            <a:spLocks noGrp="1"/>
          </p:cNvSpPr>
          <p:nvPr>
            <p:ph type="sldNum" sz="quarter" idx="10"/>
          </p:nvPr>
        </p:nvSpPr>
        <p:spPr/>
        <p:txBody>
          <a:bodyPr/>
          <a:lstStyle/>
          <a:p>
            <a:pPr>
              <a:defRPr/>
            </a:pPr>
            <a:fld id="{197CC2BE-145E-4467-8F88-A39DA11696D6}" type="slidenum">
              <a:rPr lang="en-US" altLang="en-US" smtClean="0"/>
              <a:pPr>
                <a:defRPr/>
              </a:pPr>
              <a:t>15</a:t>
            </a:fld>
            <a:endParaRPr lang="en-US" altLang="en-US"/>
          </a:p>
        </p:txBody>
      </p:sp>
    </p:spTree>
    <p:extLst>
      <p:ext uri="{BB962C8B-B14F-4D97-AF65-F5344CB8AC3E}">
        <p14:creationId xmlns:p14="http://schemas.microsoft.com/office/powerpoint/2010/main" val="35152004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2">
            <a:extLst>
              <a:ext uri="{FF2B5EF4-FFF2-40B4-BE49-F238E27FC236}">
                <a16:creationId xmlns:a16="http://schemas.microsoft.com/office/drawing/2014/main" id="{E2826B07-072A-400E-B8C7-74CB95191E3B}"/>
              </a:ext>
            </a:extLst>
          </p:cNvPr>
          <p:cNvSpPr>
            <a:spLocks noGrp="1"/>
          </p:cNvSpPr>
          <p:nvPr>
            <p:ph idx="1"/>
          </p:nvPr>
        </p:nvSpPr>
        <p:spPr>
          <a:xfrm>
            <a:off x="381000" y="1371600"/>
            <a:ext cx="11430000" cy="5257801"/>
          </a:xfrm>
          <a:solidFill>
            <a:schemeClr val="bg1"/>
          </a:solidFill>
        </p:spPr>
        <p:txBody>
          <a:bodyPr/>
          <a:lstStyle/>
          <a:p>
            <a:pPr marL="0" indent="0">
              <a:buNone/>
            </a:pPr>
            <a:r>
              <a:rPr lang="en-US" altLang="en-US" sz="4000" b="1" u="sng" dirty="0"/>
              <a:t>SGH2 (Plasma Heating)</a:t>
            </a:r>
          </a:p>
          <a:p>
            <a:r>
              <a:rPr lang="en-US" altLang="en-US" sz="3200" b="1" dirty="0"/>
              <a:t>Proceeding with largest green hydrogen production facility in Lancaster, CA.</a:t>
            </a:r>
          </a:p>
          <a:p>
            <a:r>
              <a:rPr lang="en-US" altLang="en-US" sz="3200" b="1" dirty="0"/>
              <a:t>Reduces carbon and methane emissions.</a:t>
            </a:r>
          </a:p>
          <a:p>
            <a:r>
              <a:rPr lang="en-US" altLang="en-US" sz="3200" b="1" dirty="0"/>
              <a:t>Waste plant to produce green hydrogen.</a:t>
            </a:r>
          </a:p>
          <a:p>
            <a:pPr marL="0" indent="0">
              <a:buNone/>
            </a:pPr>
            <a:endParaRPr lang="en-US" altLang="en-US" sz="3200" b="1" u="sng" dirty="0"/>
          </a:p>
          <a:p>
            <a:endParaRPr lang="en-US" altLang="en-US" sz="2400" b="1" dirty="0"/>
          </a:p>
        </p:txBody>
      </p:sp>
      <p:sp>
        <p:nvSpPr>
          <p:cNvPr id="33794" name="Title 1">
            <a:extLst>
              <a:ext uri="{FF2B5EF4-FFF2-40B4-BE49-F238E27FC236}">
                <a16:creationId xmlns:a16="http://schemas.microsoft.com/office/drawing/2014/main" id="{33A170DE-11A5-44C9-818B-41B73534A95C}"/>
              </a:ext>
            </a:extLst>
          </p:cNvPr>
          <p:cNvSpPr>
            <a:spLocks noGrp="1"/>
          </p:cNvSpPr>
          <p:nvPr>
            <p:ph type="title"/>
          </p:nvPr>
        </p:nvSpPr>
        <p:spPr>
          <a:xfrm>
            <a:off x="428625" y="273050"/>
            <a:ext cx="11687175" cy="536575"/>
          </a:xfrm>
        </p:spPr>
        <p:txBody>
          <a:bodyPr/>
          <a:lstStyle/>
          <a:p>
            <a:pPr algn="ctr"/>
            <a:r>
              <a:rPr lang="en-US" altLang="en-US" sz="4000" b="1" dirty="0"/>
              <a:t>NEW WASTE COMBUSTION SYSTEMS</a:t>
            </a:r>
          </a:p>
        </p:txBody>
      </p:sp>
      <p:sp>
        <p:nvSpPr>
          <p:cNvPr id="4" name="TextBox 3">
            <a:extLst>
              <a:ext uri="{FF2B5EF4-FFF2-40B4-BE49-F238E27FC236}">
                <a16:creationId xmlns:a16="http://schemas.microsoft.com/office/drawing/2014/main" id="{FC8579D8-76DB-4D80-92CC-A32BE7B74A59}"/>
              </a:ext>
            </a:extLst>
          </p:cNvPr>
          <p:cNvSpPr txBox="1"/>
          <p:nvPr/>
        </p:nvSpPr>
        <p:spPr>
          <a:xfrm>
            <a:off x="7848600" y="6581001"/>
            <a:ext cx="533400" cy="276999"/>
          </a:xfrm>
          <a:prstGeom prst="rect">
            <a:avLst/>
          </a:prstGeom>
          <a:noFill/>
        </p:spPr>
        <p:txBody>
          <a:bodyPr wrap="square" rtlCol="0">
            <a:spAutoFit/>
          </a:bodyPr>
          <a:lstStyle/>
          <a:p>
            <a:r>
              <a:rPr lang="en-US" sz="1200" dirty="0"/>
              <a:t>S</a:t>
            </a:r>
            <a:endParaRPr lang="en-US" dirty="0"/>
          </a:p>
        </p:txBody>
      </p:sp>
      <p:sp>
        <p:nvSpPr>
          <p:cNvPr id="2" name="Slide Number Placeholder 1">
            <a:extLst>
              <a:ext uri="{FF2B5EF4-FFF2-40B4-BE49-F238E27FC236}">
                <a16:creationId xmlns:a16="http://schemas.microsoft.com/office/drawing/2014/main" id="{6DEC0ED6-2456-4499-B258-61A36880566E}"/>
              </a:ext>
            </a:extLst>
          </p:cNvPr>
          <p:cNvSpPr>
            <a:spLocks noGrp="1"/>
          </p:cNvSpPr>
          <p:nvPr>
            <p:ph type="sldNum" sz="quarter" idx="10"/>
          </p:nvPr>
        </p:nvSpPr>
        <p:spPr/>
        <p:txBody>
          <a:bodyPr/>
          <a:lstStyle/>
          <a:p>
            <a:pPr>
              <a:defRPr/>
            </a:pPr>
            <a:fld id="{197CC2BE-145E-4467-8F88-A39DA11696D6}" type="slidenum">
              <a:rPr lang="en-US" altLang="en-US" smtClean="0"/>
              <a:pPr>
                <a:defRPr/>
              </a:pPr>
              <a:t>16</a:t>
            </a:fld>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2">
            <a:extLst>
              <a:ext uri="{FF2B5EF4-FFF2-40B4-BE49-F238E27FC236}">
                <a16:creationId xmlns:a16="http://schemas.microsoft.com/office/drawing/2014/main" id="{E2826B07-072A-400E-B8C7-74CB95191E3B}"/>
              </a:ext>
            </a:extLst>
          </p:cNvPr>
          <p:cNvSpPr>
            <a:spLocks noGrp="1"/>
          </p:cNvSpPr>
          <p:nvPr>
            <p:ph idx="1"/>
          </p:nvPr>
        </p:nvSpPr>
        <p:spPr>
          <a:xfrm>
            <a:off x="381000" y="1066800"/>
            <a:ext cx="11430000" cy="5257800"/>
          </a:xfrm>
          <a:solidFill>
            <a:schemeClr val="bg1"/>
          </a:solidFill>
        </p:spPr>
        <p:txBody>
          <a:bodyPr/>
          <a:lstStyle/>
          <a:p>
            <a:pPr marL="0" indent="0">
              <a:buNone/>
            </a:pPr>
            <a:r>
              <a:rPr lang="en-US" altLang="en-US" sz="3200" b="1" u="sng" dirty="0"/>
              <a:t>STARS TECHNOLOGY CORPORATION</a:t>
            </a:r>
          </a:p>
          <a:p>
            <a:r>
              <a:rPr lang="en-US" altLang="en-US" sz="2400" b="1" dirty="0"/>
              <a:t>Utilizes solar dish heat to produce hydrogen through steam methane reforming process.</a:t>
            </a:r>
          </a:p>
          <a:p>
            <a:r>
              <a:rPr lang="en-US" altLang="en-US" sz="2400" b="1" dirty="0"/>
              <a:t>Biomethane and water feedstock.</a:t>
            </a:r>
          </a:p>
          <a:p>
            <a:r>
              <a:rPr lang="en-US" altLang="en-US" sz="2400" b="1" dirty="0"/>
              <a:t>SoCalGas is working with the DOE to make these systems commercially viable. </a:t>
            </a:r>
          </a:p>
          <a:p>
            <a:r>
              <a:rPr lang="en-US" altLang="en-US" sz="2400" b="1" dirty="0"/>
              <a:t>Electrical energy into steam methane reformer requires one-third of the energy of water electrolysis and one-half of the water necessary.</a:t>
            </a:r>
          </a:p>
          <a:p>
            <a:r>
              <a:rPr lang="en-US" altLang="en-US" sz="2400" b="1" dirty="0"/>
              <a:t>Project hydrogen prices at the pump competitive with gasoline $/miles traveled.</a:t>
            </a:r>
          </a:p>
        </p:txBody>
      </p:sp>
      <p:sp>
        <p:nvSpPr>
          <p:cNvPr id="33794" name="Title 1">
            <a:extLst>
              <a:ext uri="{FF2B5EF4-FFF2-40B4-BE49-F238E27FC236}">
                <a16:creationId xmlns:a16="http://schemas.microsoft.com/office/drawing/2014/main" id="{33A170DE-11A5-44C9-818B-41B73534A95C}"/>
              </a:ext>
            </a:extLst>
          </p:cNvPr>
          <p:cNvSpPr>
            <a:spLocks noGrp="1"/>
          </p:cNvSpPr>
          <p:nvPr>
            <p:ph type="title"/>
          </p:nvPr>
        </p:nvSpPr>
        <p:spPr>
          <a:xfrm>
            <a:off x="428625" y="273050"/>
            <a:ext cx="11687175" cy="536575"/>
          </a:xfrm>
        </p:spPr>
        <p:txBody>
          <a:bodyPr/>
          <a:lstStyle/>
          <a:p>
            <a:pPr algn="ctr"/>
            <a:r>
              <a:rPr lang="en-US" altLang="en-US" sz="4000" b="1" dirty="0"/>
              <a:t>SOLAR THERMAL CONVERSION SYSTEM</a:t>
            </a:r>
          </a:p>
        </p:txBody>
      </p:sp>
      <p:sp>
        <p:nvSpPr>
          <p:cNvPr id="4" name="TextBox 3">
            <a:extLst>
              <a:ext uri="{FF2B5EF4-FFF2-40B4-BE49-F238E27FC236}">
                <a16:creationId xmlns:a16="http://schemas.microsoft.com/office/drawing/2014/main" id="{FC8579D8-76DB-4D80-92CC-A32BE7B74A59}"/>
              </a:ext>
            </a:extLst>
          </p:cNvPr>
          <p:cNvSpPr txBox="1"/>
          <p:nvPr/>
        </p:nvSpPr>
        <p:spPr>
          <a:xfrm>
            <a:off x="7848600" y="6581001"/>
            <a:ext cx="533400" cy="276999"/>
          </a:xfrm>
          <a:prstGeom prst="rect">
            <a:avLst/>
          </a:prstGeom>
          <a:noFill/>
        </p:spPr>
        <p:txBody>
          <a:bodyPr wrap="square" rtlCol="0">
            <a:spAutoFit/>
          </a:bodyPr>
          <a:lstStyle/>
          <a:p>
            <a:r>
              <a:rPr lang="en-US" sz="1200" dirty="0"/>
              <a:t>S</a:t>
            </a:r>
            <a:endParaRPr lang="en-US" dirty="0"/>
          </a:p>
        </p:txBody>
      </p:sp>
      <p:sp>
        <p:nvSpPr>
          <p:cNvPr id="2" name="Slide Number Placeholder 1">
            <a:extLst>
              <a:ext uri="{FF2B5EF4-FFF2-40B4-BE49-F238E27FC236}">
                <a16:creationId xmlns:a16="http://schemas.microsoft.com/office/drawing/2014/main" id="{9C4162DF-91DA-4813-89E2-38BB7A1A1458}"/>
              </a:ext>
            </a:extLst>
          </p:cNvPr>
          <p:cNvSpPr>
            <a:spLocks noGrp="1"/>
          </p:cNvSpPr>
          <p:nvPr>
            <p:ph type="sldNum" sz="quarter" idx="10"/>
          </p:nvPr>
        </p:nvSpPr>
        <p:spPr/>
        <p:txBody>
          <a:bodyPr/>
          <a:lstStyle/>
          <a:p>
            <a:pPr>
              <a:defRPr/>
            </a:pPr>
            <a:fld id="{197CC2BE-145E-4467-8F88-A39DA11696D6}" type="slidenum">
              <a:rPr lang="en-US" altLang="en-US" smtClean="0"/>
              <a:pPr>
                <a:defRPr/>
              </a:pPr>
              <a:t>17</a:t>
            </a:fld>
            <a:endParaRPr lang="en-US" altLang="en-US"/>
          </a:p>
        </p:txBody>
      </p:sp>
    </p:spTree>
    <p:extLst>
      <p:ext uri="{BB962C8B-B14F-4D97-AF65-F5344CB8AC3E}">
        <p14:creationId xmlns:p14="http://schemas.microsoft.com/office/powerpoint/2010/main" val="126047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2">
            <a:extLst>
              <a:ext uri="{FF2B5EF4-FFF2-40B4-BE49-F238E27FC236}">
                <a16:creationId xmlns:a16="http://schemas.microsoft.com/office/drawing/2014/main" id="{E2826B07-072A-400E-B8C7-74CB95191E3B}"/>
              </a:ext>
            </a:extLst>
          </p:cNvPr>
          <p:cNvSpPr>
            <a:spLocks noGrp="1"/>
          </p:cNvSpPr>
          <p:nvPr>
            <p:ph idx="1"/>
          </p:nvPr>
        </p:nvSpPr>
        <p:spPr>
          <a:xfrm>
            <a:off x="381000" y="990600"/>
            <a:ext cx="11430000" cy="5257800"/>
          </a:xfrm>
          <a:solidFill>
            <a:schemeClr val="bg1"/>
          </a:solidFill>
        </p:spPr>
        <p:txBody>
          <a:bodyPr/>
          <a:lstStyle/>
          <a:p>
            <a:r>
              <a:rPr lang="en-US" altLang="en-US" sz="2400" b="1" dirty="0"/>
              <a:t>Integrates a new, lower-temperature, natural gas reforming process (Cool Reforming) and a novel Fischer-</a:t>
            </a:r>
            <a:r>
              <a:rPr lang="en-US" altLang="en-US" sz="2400" b="1" dirty="0" err="1"/>
              <a:t>Tropsch</a:t>
            </a:r>
            <a:r>
              <a:rPr lang="en-US" altLang="en-US" sz="2400" b="1" dirty="0"/>
              <a:t> (F-T) reactor to make high-quality hydrocarbon liquid.</a:t>
            </a:r>
          </a:p>
          <a:p>
            <a:r>
              <a:rPr lang="en-US" altLang="en-US" sz="2400" b="1" dirty="0"/>
              <a:t>This lower-temperature process is free of emissions because all CO</a:t>
            </a:r>
            <a:r>
              <a:rPr lang="en-US" altLang="en-US" sz="2400" b="1" baseline="-25000" dirty="0"/>
              <a:t>2</a:t>
            </a:r>
            <a:r>
              <a:rPr lang="en-US" altLang="en-US" sz="2400" b="1" dirty="0"/>
              <a:t> captured is reused and incorporated into liquid </a:t>
            </a:r>
            <a:r>
              <a:rPr lang="en-US" altLang="en-US" sz="2400" b="1" dirty="0" err="1"/>
              <a:t>biojet</a:t>
            </a:r>
            <a:r>
              <a:rPr lang="en-US" altLang="en-US" sz="2400" b="1" dirty="0"/>
              <a:t> fuel.</a:t>
            </a:r>
          </a:p>
          <a:p>
            <a:r>
              <a:rPr lang="en-US" altLang="en-US" sz="2400" b="1" dirty="0"/>
              <a:t>When added to IH2® technology, Cool GTL increases biogenic liquid yields by 40%.</a:t>
            </a:r>
          </a:p>
          <a:p>
            <a:r>
              <a:rPr lang="en-US" altLang="en-US" sz="2400" b="1" dirty="0"/>
              <a:t>GTI is leading a team on a DOE project to build and operate a fully integrated, fully automated Cool GTL pilot-scale test unit to validate the process at a large scale. </a:t>
            </a:r>
          </a:p>
          <a:p>
            <a:r>
              <a:rPr lang="en-US" altLang="en-US" sz="2400" b="1" dirty="0"/>
              <a:t>It will run 24/7 with a goal to produce 100 gallons of high-quality jet fuel.</a:t>
            </a:r>
          </a:p>
        </p:txBody>
      </p:sp>
      <p:sp>
        <p:nvSpPr>
          <p:cNvPr id="33794" name="Title 1">
            <a:extLst>
              <a:ext uri="{FF2B5EF4-FFF2-40B4-BE49-F238E27FC236}">
                <a16:creationId xmlns:a16="http://schemas.microsoft.com/office/drawing/2014/main" id="{33A170DE-11A5-44C9-818B-41B73534A95C}"/>
              </a:ext>
            </a:extLst>
          </p:cNvPr>
          <p:cNvSpPr>
            <a:spLocks noGrp="1"/>
          </p:cNvSpPr>
          <p:nvPr>
            <p:ph type="title"/>
          </p:nvPr>
        </p:nvSpPr>
        <p:spPr>
          <a:xfrm>
            <a:off x="428625" y="273050"/>
            <a:ext cx="11687175" cy="536575"/>
          </a:xfrm>
        </p:spPr>
        <p:txBody>
          <a:bodyPr/>
          <a:lstStyle/>
          <a:p>
            <a:pPr algn="ctr"/>
            <a:r>
              <a:rPr lang="en-US" altLang="en-US" sz="4000" b="1" dirty="0"/>
              <a:t>GTI COOL REFORMING PROCESS</a:t>
            </a:r>
          </a:p>
        </p:txBody>
      </p:sp>
      <p:sp>
        <p:nvSpPr>
          <p:cNvPr id="4" name="TextBox 3">
            <a:extLst>
              <a:ext uri="{FF2B5EF4-FFF2-40B4-BE49-F238E27FC236}">
                <a16:creationId xmlns:a16="http://schemas.microsoft.com/office/drawing/2014/main" id="{6903383D-48A7-4DF2-869A-051B97C584B2}"/>
              </a:ext>
            </a:extLst>
          </p:cNvPr>
          <p:cNvSpPr txBox="1"/>
          <p:nvPr/>
        </p:nvSpPr>
        <p:spPr>
          <a:xfrm>
            <a:off x="7848600" y="6581001"/>
            <a:ext cx="533400" cy="276999"/>
          </a:xfrm>
          <a:prstGeom prst="rect">
            <a:avLst/>
          </a:prstGeom>
          <a:noFill/>
        </p:spPr>
        <p:txBody>
          <a:bodyPr wrap="square" rtlCol="0">
            <a:spAutoFit/>
          </a:bodyPr>
          <a:lstStyle/>
          <a:p>
            <a:r>
              <a:rPr lang="en-US" sz="1200" dirty="0"/>
              <a:t>S</a:t>
            </a:r>
            <a:endParaRPr lang="en-US" dirty="0"/>
          </a:p>
        </p:txBody>
      </p:sp>
      <p:sp>
        <p:nvSpPr>
          <p:cNvPr id="2" name="Slide Number Placeholder 1">
            <a:extLst>
              <a:ext uri="{FF2B5EF4-FFF2-40B4-BE49-F238E27FC236}">
                <a16:creationId xmlns:a16="http://schemas.microsoft.com/office/drawing/2014/main" id="{E7AABA5F-C065-494F-AC88-9BD7033020D1}"/>
              </a:ext>
            </a:extLst>
          </p:cNvPr>
          <p:cNvSpPr>
            <a:spLocks noGrp="1"/>
          </p:cNvSpPr>
          <p:nvPr>
            <p:ph type="sldNum" sz="quarter" idx="10"/>
          </p:nvPr>
        </p:nvSpPr>
        <p:spPr/>
        <p:txBody>
          <a:bodyPr/>
          <a:lstStyle/>
          <a:p>
            <a:pPr>
              <a:defRPr/>
            </a:pPr>
            <a:fld id="{197CC2BE-145E-4467-8F88-A39DA11696D6}" type="slidenum">
              <a:rPr lang="en-US" altLang="en-US" smtClean="0"/>
              <a:pPr>
                <a:defRPr/>
              </a:pPr>
              <a:t>18</a:t>
            </a:fld>
            <a:endParaRPr lang="en-US" altLang="en-US"/>
          </a:p>
        </p:txBody>
      </p:sp>
    </p:spTree>
    <p:extLst>
      <p:ext uri="{BB962C8B-B14F-4D97-AF65-F5344CB8AC3E}">
        <p14:creationId xmlns:p14="http://schemas.microsoft.com/office/powerpoint/2010/main" val="34071194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1046C-8E95-4336-98D8-564B7565E649}"/>
              </a:ext>
            </a:extLst>
          </p:cNvPr>
          <p:cNvSpPr>
            <a:spLocks noGrp="1"/>
          </p:cNvSpPr>
          <p:nvPr>
            <p:ph type="title"/>
          </p:nvPr>
        </p:nvSpPr>
        <p:spPr/>
        <p:txBody>
          <a:bodyPr/>
          <a:lstStyle/>
          <a:p>
            <a:pPr algn="ctr"/>
            <a:r>
              <a:rPr lang="en-US" altLang="en-US" sz="4000" b="1" dirty="0"/>
              <a:t>NEW CO</a:t>
            </a:r>
            <a:r>
              <a:rPr lang="en-US" altLang="en-US" sz="4000" b="1" baseline="-25000" dirty="0"/>
              <a:t>2</a:t>
            </a:r>
            <a:r>
              <a:rPr lang="en-US" altLang="en-US" sz="4000" b="1" dirty="0"/>
              <a:t> COMBUSTION SYSTEM</a:t>
            </a:r>
            <a:endParaRPr lang="en-US" sz="4000" dirty="0"/>
          </a:p>
        </p:txBody>
      </p:sp>
      <p:sp>
        <p:nvSpPr>
          <p:cNvPr id="3" name="Content Placeholder 2">
            <a:extLst>
              <a:ext uri="{FF2B5EF4-FFF2-40B4-BE49-F238E27FC236}">
                <a16:creationId xmlns:a16="http://schemas.microsoft.com/office/drawing/2014/main" id="{313F0837-657A-4B2E-9B48-D5A4E059ECDE}"/>
              </a:ext>
            </a:extLst>
          </p:cNvPr>
          <p:cNvSpPr>
            <a:spLocks noGrp="1"/>
          </p:cNvSpPr>
          <p:nvPr>
            <p:ph idx="1"/>
          </p:nvPr>
        </p:nvSpPr>
        <p:spPr>
          <a:xfrm>
            <a:off x="609600" y="1371600"/>
            <a:ext cx="11425238" cy="5257800"/>
          </a:xfrm>
        </p:spPr>
        <p:txBody>
          <a:bodyPr/>
          <a:lstStyle/>
          <a:p>
            <a:r>
              <a:rPr lang="en-US" sz="3600" b="1" dirty="0"/>
              <a:t>Allam Cycle Demonstration</a:t>
            </a:r>
          </a:p>
          <a:p>
            <a:pPr lvl="1"/>
            <a:r>
              <a:rPr lang="en-US" sz="3600" b="1" dirty="0"/>
              <a:t>NET Power demonstrating production at 25 MWe Plant in Texas</a:t>
            </a:r>
          </a:p>
          <a:p>
            <a:pPr lvl="1"/>
            <a:r>
              <a:rPr lang="en-US" sz="3600" b="1" dirty="0"/>
              <a:t>Supercritical carbon dioxide/steam oxy-fuel cycle</a:t>
            </a:r>
          </a:p>
          <a:p>
            <a:pPr lvl="1"/>
            <a:r>
              <a:rPr lang="en-US" sz="3600" b="1" dirty="0"/>
              <a:t>Toshiba carbon dioxide/steam turbine </a:t>
            </a:r>
          </a:p>
          <a:p>
            <a:pPr lvl="1"/>
            <a:r>
              <a:rPr lang="en-US" sz="3600" b="1" dirty="0"/>
              <a:t>Seeking partner for CO</a:t>
            </a:r>
            <a:r>
              <a:rPr lang="en-US" sz="3600" b="1" baseline="-25000" dirty="0"/>
              <a:t>2 </a:t>
            </a:r>
            <a:r>
              <a:rPr lang="en-US" sz="3600" b="1" dirty="0"/>
              <a:t>industrial application</a:t>
            </a:r>
          </a:p>
          <a:p>
            <a:pPr lvl="1"/>
            <a:r>
              <a:rPr lang="en-US" sz="3600" b="1" dirty="0"/>
              <a:t>Expects commercial deployment by 2022 </a:t>
            </a:r>
          </a:p>
        </p:txBody>
      </p:sp>
      <p:sp>
        <p:nvSpPr>
          <p:cNvPr id="4" name="TextBox 3">
            <a:extLst>
              <a:ext uri="{FF2B5EF4-FFF2-40B4-BE49-F238E27FC236}">
                <a16:creationId xmlns:a16="http://schemas.microsoft.com/office/drawing/2014/main" id="{F71149C8-55C0-4DBA-92A4-8D42482FE44F}"/>
              </a:ext>
            </a:extLst>
          </p:cNvPr>
          <p:cNvSpPr txBox="1"/>
          <p:nvPr/>
        </p:nvSpPr>
        <p:spPr>
          <a:xfrm>
            <a:off x="7848600" y="6581001"/>
            <a:ext cx="533400" cy="276999"/>
          </a:xfrm>
          <a:prstGeom prst="rect">
            <a:avLst/>
          </a:prstGeom>
          <a:noFill/>
        </p:spPr>
        <p:txBody>
          <a:bodyPr wrap="square" rtlCol="0">
            <a:spAutoFit/>
          </a:bodyPr>
          <a:lstStyle/>
          <a:p>
            <a:r>
              <a:rPr lang="en-US" sz="1200" dirty="0"/>
              <a:t>S</a:t>
            </a:r>
            <a:endParaRPr lang="en-US" dirty="0"/>
          </a:p>
        </p:txBody>
      </p:sp>
      <p:sp>
        <p:nvSpPr>
          <p:cNvPr id="5" name="Slide Number Placeholder 4">
            <a:extLst>
              <a:ext uri="{FF2B5EF4-FFF2-40B4-BE49-F238E27FC236}">
                <a16:creationId xmlns:a16="http://schemas.microsoft.com/office/drawing/2014/main" id="{843939EA-8545-4D1C-B26F-E5A571D4F9BB}"/>
              </a:ext>
            </a:extLst>
          </p:cNvPr>
          <p:cNvSpPr>
            <a:spLocks noGrp="1"/>
          </p:cNvSpPr>
          <p:nvPr>
            <p:ph type="sldNum" sz="quarter" idx="10"/>
          </p:nvPr>
        </p:nvSpPr>
        <p:spPr/>
        <p:txBody>
          <a:bodyPr/>
          <a:lstStyle/>
          <a:p>
            <a:pPr>
              <a:defRPr/>
            </a:pPr>
            <a:fld id="{197CC2BE-145E-4467-8F88-A39DA11696D6}" type="slidenum">
              <a:rPr lang="en-US" altLang="en-US" smtClean="0"/>
              <a:pPr>
                <a:defRPr/>
              </a:pPr>
              <a:t>19</a:t>
            </a:fld>
            <a:endParaRPr lang="en-US" altLang="en-US"/>
          </a:p>
        </p:txBody>
      </p:sp>
    </p:spTree>
    <p:extLst>
      <p:ext uri="{BB962C8B-B14F-4D97-AF65-F5344CB8AC3E}">
        <p14:creationId xmlns:p14="http://schemas.microsoft.com/office/powerpoint/2010/main" val="1782185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a:extLst>
              <a:ext uri="{FF2B5EF4-FFF2-40B4-BE49-F238E27FC236}">
                <a16:creationId xmlns:a16="http://schemas.microsoft.com/office/drawing/2014/main" id="{64E9DAC9-7BC5-434E-B7A1-B6A369BB96E1}"/>
              </a:ext>
            </a:extLst>
          </p:cNvPr>
          <p:cNvSpPr txBox="1">
            <a:spLocks noChangeArrowheads="1"/>
          </p:cNvSpPr>
          <p:nvPr/>
        </p:nvSpPr>
        <p:spPr bwMode="auto">
          <a:xfrm>
            <a:off x="609600" y="76200"/>
            <a:ext cx="10972800" cy="13255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400"/>
              </a:spcBef>
              <a:buClr>
                <a:srgbClr val="000000"/>
              </a:buClr>
              <a:buSzPct val="9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36600" indent="-333375">
              <a:lnSpc>
                <a:spcPct val="90000"/>
              </a:lnSpc>
              <a:spcBef>
                <a:spcPts val="1400"/>
              </a:spcBef>
              <a:buClr>
                <a:srgbClr val="000000"/>
              </a:buClr>
              <a:buSzPct val="9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4588" indent="-400050">
              <a:lnSpc>
                <a:spcPct val="90000"/>
              </a:lnSpc>
              <a:spcBef>
                <a:spcPts val="1400"/>
              </a:spcBef>
              <a:buClr>
                <a:srgbClr val="000000"/>
              </a:buClr>
              <a:buSzPct val="9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239838" indent="-268288">
              <a:lnSpc>
                <a:spcPct val="90000"/>
              </a:lnSpc>
              <a:spcBef>
                <a:spcPts val="1400"/>
              </a:spcBef>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1604963" indent="-344488">
              <a:lnSpc>
                <a:spcPct val="90000"/>
              </a:lnSpc>
              <a:spcBef>
                <a:spcPts val="1400"/>
              </a:spcBef>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062163" indent="-344488"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519363" indent="-344488"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2976563" indent="-344488"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433763" indent="-344488"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100000"/>
              </a:lnSpc>
              <a:spcBef>
                <a:spcPct val="0"/>
              </a:spcBef>
              <a:buClrTx/>
              <a:buSzTx/>
              <a:buFontTx/>
              <a:buNone/>
            </a:pPr>
            <a:r>
              <a:rPr lang="en-US" altLang="en-US" sz="3800" b="1" dirty="0"/>
              <a:t>STRATEGIC POINTS:</a:t>
            </a:r>
          </a:p>
        </p:txBody>
      </p:sp>
      <p:sp>
        <p:nvSpPr>
          <p:cNvPr id="5123" name="Rectangle 2">
            <a:extLst>
              <a:ext uri="{FF2B5EF4-FFF2-40B4-BE49-F238E27FC236}">
                <a16:creationId xmlns:a16="http://schemas.microsoft.com/office/drawing/2014/main" id="{75B62036-88EA-44AC-B594-29885B0979B9}"/>
              </a:ext>
            </a:extLst>
          </p:cNvPr>
          <p:cNvSpPr txBox="1">
            <a:spLocks noChangeArrowheads="1"/>
          </p:cNvSpPr>
          <p:nvPr/>
        </p:nvSpPr>
        <p:spPr bwMode="auto">
          <a:xfrm>
            <a:off x="609600" y="962799"/>
            <a:ext cx="10972800" cy="5057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7338" indent="-287338">
              <a:lnSpc>
                <a:spcPct val="90000"/>
              </a:lnSpc>
              <a:spcBef>
                <a:spcPts val="1400"/>
              </a:spcBef>
              <a:buClr>
                <a:srgbClr val="000000"/>
              </a:buClr>
              <a:buSzPct val="9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36600" indent="-333375">
              <a:lnSpc>
                <a:spcPct val="90000"/>
              </a:lnSpc>
              <a:spcBef>
                <a:spcPts val="1400"/>
              </a:spcBef>
              <a:buClr>
                <a:srgbClr val="000000"/>
              </a:buClr>
              <a:buSzPct val="9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4588" indent="-400050">
              <a:lnSpc>
                <a:spcPct val="90000"/>
              </a:lnSpc>
              <a:spcBef>
                <a:spcPts val="1400"/>
              </a:spcBef>
              <a:buClr>
                <a:srgbClr val="000000"/>
              </a:buClr>
              <a:buSzPct val="9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239838" indent="-268288">
              <a:lnSpc>
                <a:spcPct val="90000"/>
              </a:lnSpc>
              <a:spcBef>
                <a:spcPts val="1400"/>
              </a:spcBef>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1604963" indent="-344488">
              <a:lnSpc>
                <a:spcPct val="90000"/>
              </a:lnSpc>
              <a:spcBef>
                <a:spcPts val="1400"/>
              </a:spcBef>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062163" indent="-344488"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519363" indent="-344488"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2976563" indent="-344488"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433763" indent="-344488"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r>
              <a:rPr lang="en-US" altLang="en-US" b="1" dirty="0"/>
              <a:t>LLNL’s “Getting to Neutral” for California includes carbon dioxide removal from the air and CCS as necessary strategies to meet 2050 California CO</a:t>
            </a:r>
            <a:r>
              <a:rPr lang="en-US" altLang="en-US" b="1" baseline="-25000" dirty="0"/>
              <a:t>2</a:t>
            </a:r>
            <a:r>
              <a:rPr lang="en-US" altLang="en-US" b="1" dirty="0"/>
              <a:t> reductions.</a:t>
            </a:r>
          </a:p>
          <a:p>
            <a:pPr eaLnBrk="1"/>
            <a:r>
              <a:rPr lang="en-US" altLang="en-US" b="1" dirty="0"/>
              <a:t>Energy Futures Initiative/Stanford proposes an Action Plan for Carbon Capture and Storage in California.</a:t>
            </a:r>
          </a:p>
          <a:p>
            <a:pPr eaLnBrk="1"/>
            <a:r>
              <a:rPr lang="en-US" altLang="en-US" b="1" dirty="0"/>
              <a:t>ORNL (Langholtz et al) built a capability (BECCS modeling) to analyze the production of 1 to 1.5 billion tons of biomass and potential CCS sites.</a:t>
            </a:r>
          </a:p>
          <a:p>
            <a:pPr eaLnBrk="1"/>
            <a:r>
              <a:rPr lang="en-US" altLang="en-US" b="1" dirty="0"/>
              <a:t>DOE Fossil Energy has RFI that includes high-temperature hydrogen turbines (3100 F).</a:t>
            </a:r>
          </a:p>
        </p:txBody>
      </p:sp>
      <p:sp>
        <p:nvSpPr>
          <p:cNvPr id="2" name="TextBox 1">
            <a:extLst>
              <a:ext uri="{FF2B5EF4-FFF2-40B4-BE49-F238E27FC236}">
                <a16:creationId xmlns:a16="http://schemas.microsoft.com/office/drawing/2014/main" id="{BA5F4832-F2A0-42E7-A7D9-16805EE1701B}"/>
              </a:ext>
            </a:extLst>
          </p:cNvPr>
          <p:cNvSpPr txBox="1"/>
          <p:nvPr/>
        </p:nvSpPr>
        <p:spPr>
          <a:xfrm>
            <a:off x="9067800" y="6657201"/>
            <a:ext cx="533400" cy="276999"/>
          </a:xfrm>
          <a:prstGeom prst="rect">
            <a:avLst/>
          </a:prstGeom>
          <a:noFill/>
        </p:spPr>
        <p:txBody>
          <a:bodyPr wrap="square" rtlCol="0">
            <a:spAutoFit/>
          </a:bodyPr>
          <a:lstStyle/>
          <a:p>
            <a:r>
              <a:rPr lang="en-US" sz="1200" dirty="0"/>
              <a:t>S</a:t>
            </a:r>
            <a:endParaRPr lang="en-US" dirty="0"/>
          </a:p>
        </p:txBody>
      </p:sp>
      <p:sp>
        <p:nvSpPr>
          <p:cNvPr id="3" name="Slide Number Placeholder 2">
            <a:extLst>
              <a:ext uri="{FF2B5EF4-FFF2-40B4-BE49-F238E27FC236}">
                <a16:creationId xmlns:a16="http://schemas.microsoft.com/office/drawing/2014/main" id="{46037796-AC3F-4CE2-BD6A-1FEDF09DA7D3}"/>
              </a:ext>
            </a:extLst>
          </p:cNvPr>
          <p:cNvSpPr>
            <a:spLocks noGrp="1"/>
          </p:cNvSpPr>
          <p:nvPr>
            <p:ph type="sldNum" sz="quarter" idx="10"/>
          </p:nvPr>
        </p:nvSpPr>
        <p:spPr/>
        <p:txBody>
          <a:bodyPr/>
          <a:lstStyle/>
          <a:p>
            <a:pPr>
              <a:defRPr/>
            </a:pPr>
            <a:fld id="{726DDC42-BA3E-4CEC-AE83-560578B118A5}" type="slidenum">
              <a:rPr lang="en-US" altLang="en-US" smtClean="0"/>
              <a:pPr>
                <a:defRPr/>
              </a:pPr>
              <a:t>2</a:t>
            </a:fld>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33A170DE-11A5-44C9-818B-41B73534A95C}"/>
              </a:ext>
            </a:extLst>
          </p:cNvPr>
          <p:cNvSpPr>
            <a:spLocks noGrp="1"/>
          </p:cNvSpPr>
          <p:nvPr>
            <p:ph type="title"/>
          </p:nvPr>
        </p:nvSpPr>
        <p:spPr>
          <a:xfrm>
            <a:off x="428625" y="273050"/>
            <a:ext cx="11687175" cy="536575"/>
          </a:xfrm>
        </p:spPr>
        <p:txBody>
          <a:bodyPr/>
          <a:lstStyle/>
          <a:p>
            <a:pPr algn="ctr"/>
            <a:r>
              <a:rPr lang="en-US" altLang="en-US" sz="4000" b="1" dirty="0"/>
              <a:t>NEW CO</a:t>
            </a:r>
            <a:r>
              <a:rPr lang="en-US" altLang="en-US" sz="4000" b="1" baseline="-25000" dirty="0"/>
              <a:t>2</a:t>
            </a:r>
            <a:r>
              <a:rPr lang="en-US" altLang="en-US" sz="4000" b="1" dirty="0"/>
              <a:t> COMBUSTION SYSTEM</a:t>
            </a:r>
          </a:p>
        </p:txBody>
      </p:sp>
      <p:sp>
        <p:nvSpPr>
          <p:cNvPr id="33795" name="Content Placeholder 2">
            <a:extLst>
              <a:ext uri="{FF2B5EF4-FFF2-40B4-BE49-F238E27FC236}">
                <a16:creationId xmlns:a16="http://schemas.microsoft.com/office/drawing/2014/main" id="{E2826B07-072A-400E-B8C7-74CB95191E3B}"/>
              </a:ext>
            </a:extLst>
          </p:cNvPr>
          <p:cNvSpPr>
            <a:spLocks noGrp="1"/>
          </p:cNvSpPr>
          <p:nvPr>
            <p:ph idx="1"/>
          </p:nvPr>
        </p:nvSpPr>
        <p:spPr>
          <a:xfrm>
            <a:off x="381000" y="1066800"/>
            <a:ext cx="11430000" cy="5257800"/>
          </a:xfrm>
          <a:solidFill>
            <a:schemeClr val="bg1"/>
          </a:solidFill>
        </p:spPr>
        <p:txBody>
          <a:bodyPr/>
          <a:lstStyle/>
          <a:p>
            <a:pPr marL="0" indent="0">
              <a:buNone/>
            </a:pPr>
            <a:r>
              <a:rPr lang="en-US" altLang="en-US" sz="3200" b="1" u="sng" dirty="0"/>
              <a:t>CLEAN ENERGY SYSTEMS</a:t>
            </a:r>
          </a:p>
          <a:p>
            <a:r>
              <a:rPr lang="en-US" altLang="en-US" sz="3200" b="1" dirty="0"/>
              <a:t>Proceeding with plants for SoCalGas.</a:t>
            </a:r>
          </a:p>
          <a:p>
            <a:r>
              <a:rPr lang="en-US" altLang="en-US" sz="3200" b="1" dirty="0"/>
              <a:t>Utilizes grown biomass feedstock.</a:t>
            </a:r>
          </a:p>
          <a:p>
            <a:r>
              <a:rPr lang="en-US" altLang="en-US" sz="3200" b="1" dirty="0"/>
              <a:t>Produces electricity from carbon dioxide and steam with proprietary oxy-fuel combustion process. </a:t>
            </a:r>
          </a:p>
          <a:p>
            <a:r>
              <a:rPr lang="en-US" altLang="en-US" sz="3200" b="1" dirty="0"/>
              <a:t>Carbon dioxide is compressed to 2200 PSI and injected into saline aquifer site.</a:t>
            </a:r>
          </a:p>
          <a:p>
            <a:r>
              <a:rPr lang="en-US" altLang="en-US" sz="3200" b="1" dirty="0"/>
              <a:t>Renewable hydrogen sold as a fuel for hydrogen fuel cell vehicles. </a:t>
            </a:r>
          </a:p>
        </p:txBody>
      </p:sp>
      <p:sp>
        <p:nvSpPr>
          <p:cNvPr id="4" name="TextBox 3">
            <a:extLst>
              <a:ext uri="{FF2B5EF4-FFF2-40B4-BE49-F238E27FC236}">
                <a16:creationId xmlns:a16="http://schemas.microsoft.com/office/drawing/2014/main" id="{FCAA900A-FE15-48AB-A9E5-28175EA5F162}"/>
              </a:ext>
            </a:extLst>
          </p:cNvPr>
          <p:cNvSpPr txBox="1"/>
          <p:nvPr/>
        </p:nvSpPr>
        <p:spPr>
          <a:xfrm>
            <a:off x="7848600" y="6581001"/>
            <a:ext cx="533400" cy="276999"/>
          </a:xfrm>
          <a:prstGeom prst="rect">
            <a:avLst/>
          </a:prstGeom>
          <a:noFill/>
        </p:spPr>
        <p:txBody>
          <a:bodyPr wrap="square" rtlCol="0">
            <a:spAutoFit/>
          </a:bodyPr>
          <a:lstStyle/>
          <a:p>
            <a:r>
              <a:rPr lang="en-US" sz="1200" dirty="0"/>
              <a:t>S</a:t>
            </a:r>
            <a:endParaRPr lang="en-US" dirty="0"/>
          </a:p>
        </p:txBody>
      </p:sp>
      <p:sp>
        <p:nvSpPr>
          <p:cNvPr id="2" name="Slide Number Placeholder 1">
            <a:extLst>
              <a:ext uri="{FF2B5EF4-FFF2-40B4-BE49-F238E27FC236}">
                <a16:creationId xmlns:a16="http://schemas.microsoft.com/office/drawing/2014/main" id="{3118ACA2-275D-49E7-9711-2771A5D2C70B}"/>
              </a:ext>
            </a:extLst>
          </p:cNvPr>
          <p:cNvSpPr>
            <a:spLocks noGrp="1"/>
          </p:cNvSpPr>
          <p:nvPr>
            <p:ph type="sldNum" sz="quarter" idx="10"/>
          </p:nvPr>
        </p:nvSpPr>
        <p:spPr/>
        <p:txBody>
          <a:bodyPr/>
          <a:lstStyle/>
          <a:p>
            <a:pPr>
              <a:defRPr/>
            </a:pPr>
            <a:fld id="{197CC2BE-145E-4467-8F88-A39DA11696D6}" type="slidenum">
              <a:rPr lang="en-US" altLang="en-US" smtClean="0"/>
              <a:pPr>
                <a:defRPr/>
              </a:pPr>
              <a:t>20</a:t>
            </a:fld>
            <a:endParaRPr lang="en-US" altLang="en-US"/>
          </a:p>
        </p:txBody>
      </p:sp>
    </p:spTree>
    <p:extLst>
      <p:ext uri="{BB962C8B-B14F-4D97-AF65-F5344CB8AC3E}">
        <p14:creationId xmlns:p14="http://schemas.microsoft.com/office/powerpoint/2010/main" val="29423090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1">
            <a:extLst>
              <a:ext uri="{FF2B5EF4-FFF2-40B4-BE49-F238E27FC236}">
                <a16:creationId xmlns:a16="http://schemas.microsoft.com/office/drawing/2014/main" id="{89F95E60-178B-4BD6-91F7-40E8FF116C14}"/>
              </a:ext>
            </a:extLst>
          </p:cNvPr>
          <p:cNvSpPr txBox="1">
            <a:spLocks/>
          </p:cNvSpPr>
          <p:nvPr/>
        </p:nvSpPr>
        <p:spPr bwMode="auto">
          <a:xfrm>
            <a:off x="65088" y="6624638"/>
            <a:ext cx="138112" cy="13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fld id="{8471BA55-66D5-438C-A4C7-527CF49C90F2}" type="slidenum">
              <a:rPr lang="en-US" altLang="en-US" sz="900"/>
              <a:pPr algn="ctr" eaLnBrk="1">
                <a:lnSpc>
                  <a:spcPct val="90000"/>
                </a:lnSpc>
              </a:pPr>
              <a:t>21</a:t>
            </a:fld>
            <a:endParaRPr lang="en-US" altLang="en-US" sz="900"/>
          </a:p>
        </p:txBody>
      </p:sp>
      <p:sp>
        <p:nvSpPr>
          <p:cNvPr id="39939" name="Rectangle 2">
            <a:extLst>
              <a:ext uri="{FF2B5EF4-FFF2-40B4-BE49-F238E27FC236}">
                <a16:creationId xmlns:a16="http://schemas.microsoft.com/office/drawing/2014/main" id="{BFE7E962-FB79-4CB3-9E74-A36D674644C8}"/>
              </a:ext>
            </a:extLst>
          </p:cNvPr>
          <p:cNvSpPr>
            <a:spLocks noGrp="1"/>
          </p:cNvSpPr>
          <p:nvPr>
            <p:ph type="body" idx="1"/>
          </p:nvPr>
        </p:nvSpPr>
        <p:spPr>
          <a:xfrm>
            <a:off x="419100" y="3648075"/>
            <a:ext cx="10934700" cy="3671888"/>
          </a:xfrm>
        </p:spPr>
        <p:txBody>
          <a:bodyPr/>
          <a:lstStyle/>
          <a:p>
            <a:pPr marL="214313" indent="-214313" eaLnBrk="1"/>
            <a:r>
              <a:rPr lang="en-US" altLang="en-US" sz="2400" b="1" dirty="0"/>
              <a:t>Hydrogen will be capable of making up 30% of an 840 MW natural gas plant's generation beginning in 2025.  </a:t>
            </a:r>
          </a:p>
          <a:p>
            <a:pPr marL="214313" indent="-214313" eaLnBrk="1"/>
            <a:r>
              <a:rPr lang="en-US" altLang="en-US" sz="2400" b="1" dirty="0"/>
              <a:t>The plant would be the first power plant in the world to run on 100% hydrogen produced through electrolysis. </a:t>
            </a:r>
          </a:p>
          <a:p>
            <a:pPr marL="214313" indent="-214313" eaLnBrk="1"/>
            <a:r>
              <a:rPr lang="en-US" altLang="en-US" sz="2400" b="1" dirty="0"/>
              <a:t>LADWP said the project is necessary in order for the city to meet the state's 100% clean power by 2045 goal.</a:t>
            </a:r>
          </a:p>
          <a:p>
            <a:pPr marL="214313" indent="-214313" eaLnBrk="1">
              <a:buSzTx/>
              <a:buFont typeface="Century Gothic" panose="020B0502020202020204" pitchFamily="34" charset="0"/>
              <a:buNone/>
            </a:pPr>
            <a:r>
              <a:rPr lang="en-US" altLang="en-US" sz="1200" b="1" dirty="0"/>
              <a:t>From: https://www.utilitydive.com/news/natural-gas-plant-replacing-los-angeles-coal-power-to-be-100-hydrogen-by-2/568918/ </a:t>
            </a:r>
          </a:p>
        </p:txBody>
      </p:sp>
      <p:pic>
        <p:nvPicPr>
          <p:cNvPr id="39940" name="Picture 3">
            <a:extLst>
              <a:ext uri="{FF2B5EF4-FFF2-40B4-BE49-F238E27FC236}">
                <a16:creationId xmlns:a16="http://schemas.microsoft.com/office/drawing/2014/main" id="{C4E8C53D-9F7A-42D6-A092-9AE60371D7D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68850" y="341313"/>
            <a:ext cx="6813550" cy="3206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9941" name="Text Box 4">
            <a:extLst>
              <a:ext uri="{FF2B5EF4-FFF2-40B4-BE49-F238E27FC236}">
                <a16:creationId xmlns:a16="http://schemas.microsoft.com/office/drawing/2014/main" id="{80517E9F-8DF4-410D-8716-23AE5C63BB95}"/>
              </a:ext>
            </a:extLst>
          </p:cNvPr>
          <p:cNvSpPr txBox="1">
            <a:spLocks/>
          </p:cNvSpPr>
          <p:nvPr/>
        </p:nvSpPr>
        <p:spPr bwMode="auto">
          <a:xfrm>
            <a:off x="457201" y="1065213"/>
            <a:ext cx="3835400" cy="2674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720" rIns="45720">
            <a:spAutoFit/>
          </a:bodyPr>
          <a:lstStyle>
            <a:lvl1pPr marL="2286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81000"/>
              </a:lnSpc>
              <a:spcBef>
                <a:spcPts val="1000"/>
              </a:spcBef>
              <a:buSzPct val="100000"/>
              <a:buFont typeface="Arial" panose="020B0604020202020204" pitchFamily="34" charset="0"/>
              <a:buChar char="•"/>
            </a:pPr>
            <a:endParaRPr lang="en-US" altLang="en-US" sz="2400" b="1" dirty="0"/>
          </a:p>
          <a:p>
            <a:pPr eaLnBrk="1">
              <a:lnSpc>
                <a:spcPct val="81000"/>
              </a:lnSpc>
              <a:spcBef>
                <a:spcPts val="1000"/>
              </a:spcBef>
              <a:buSzPct val="100000"/>
              <a:buFont typeface="Arial" panose="020B0604020202020204" pitchFamily="34" charset="0"/>
              <a:buChar char="•"/>
            </a:pPr>
            <a:r>
              <a:rPr lang="en-US" altLang="en-US" sz="2400" b="1" dirty="0"/>
              <a:t>LADWP is planning to convert a Utah power plant from coal to natural gas, to 100% hydrogen by 2045 with a 3100 F Mitsubishi turbine.</a:t>
            </a:r>
          </a:p>
        </p:txBody>
      </p:sp>
      <p:sp>
        <p:nvSpPr>
          <p:cNvPr id="39942" name="Rectangle 5">
            <a:extLst>
              <a:ext uri="{FF2B5EF4-FFF2-40B4-BE49-F238E27FC236}">
                <a16:creationId xmlns:a16="http://schemas.microsoft.com/office/drawing/2014/main" id="{51CB371A-99B3-4EFB-AB0D-6EAF08CA9FD6}"/>
              </a:ext>
            </a:extLst>
          </p:cNvPr>
          <p:cNvSpPr>
            <a:spLocks noGrp="1"/>
          </p:cNvSpPr>
          <p:nvPr>
            <p:ph type="title"/>
          </p:nvPr>
        </p:nvSpPr>
        <p:spPr>
          <a:xfrm>
            <a:off x="228600" y="298450"/>
            <a:ext cx="4724400" cy="539750"/>
          </a:xfrm>
        </p:spPr>
        <p:txBody>
          <a:bodyPr/>
          <a:lstStyle/>
          <a:p>
            <a:pPr algn="ctr" defTabSz="831850" eaLnBrk="1"/>
            <a:r>
              <a:rPr lang="en-US" altLang="en-US" sz="2900" b="1" dirty="0"/>
              <a:t>LADWP UTAH POWER PLANT</a:t>
            </a:r>
          </a:p>
        </p:txBody>
      </p:sp>
      <p:sp>
        <p:nvSpPr>
          <p:cNvPr id="7" name="TextBox 6">
            <a:extLst>
              <a:ext uri="{FF2B5EF4-FFF2-40B4-BE49-F238E27FC236}">
                <a16:creationId xmlns:a16="http://schemas.microsoft.com/office/drawing/2014/main" id="{A533A238-80BB-4624-B698-C268FF809191}"/>
              </a:ext>
            </a:extLst>
          </p:cNvPr>
          <p:cNvSpPr txBox="1"/>
          <p:nvPr/>
        </p:nvSpPr>
        <p:spPr>
          <a:xfrm>
            <a:off x="7848600" y="6581001"/>
            <a:ext cx="533400" cy="276999"/>
          </a:xfrm>
          <a:prstGeom prst="rect">
            <a:avLst/>
          </a:prstGeom>
          <a:noFill/>
        </p:spPr>
        <p:txBody>
          <a:bodyPr wrap="square" rtlCol="0">
            <a:spAutoFit/>
          </a:bodyPr>
          <a:lstStyle/>
          <a:p>
            <a:r>
              <a:rPr lang="en-US" sz="1200" dirty="0"/>
              <a:t>S</a:t>
            </a:r>
            <a:endParaRPr lang="en-US" dirty="0"/>
          </a:p>
        </p:txBody>
      </p:sp>
      <p:sp>
        <p:nvSpPr>
          <p:cNvPr id="2" name="Slide Number Placeholder 1">
            <a:extLst>
              <a:ext uri="{FF2B5EF4-FFF2-40B4-BE49-F238E27FC236}">
                <a16:creationId xmlns:a16="http://schemas.microsoft.com/office/drawing/2014/main" id="{D239A715-5E1D-4F44-B24E-6858555375B9}"/>
              </a:ext>
            </a:extLst>
          </p:cNvPr>
          <p:cNvSpPr>
            <a:spLocks noGrp="1"/>
          </p:cNvSpPr>
          <p:nvPr>
            <p:ph type="sldNum" sz="quarter" idx="10"/>
          </p:nvPr>
        </p:nvSpPr>
        <p:spPr/>
        <p:txBody>
          <a:bodyPr/>
          <a:lstStyle/>
          <a:p>
            <a:pPr>
              <a:defRPr/>
            </a:pPr>
            <a:fld id="{197CC2BE-145E-4467-8F88-A39DA11696D6}" type="slidenum">
              <a:rPr lang="en-US" altLang="en-US" smtClean="0"/>
              <a:pPr>
                <a:defRPr/>
              </a:pPr>
              <a:t>21</a:t>
            </a:fld>
            <a:endParaRPr lang="en-US" altLang="en-US"/>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Text Box 1">
            <a:extLst>
              <a:ext uri="{FF2B5EF4-FFF2-40B4-BE49-F238E27FC236}">
                <a16:creationId xmlns:a16="http://schemas.microsoft.com/office/drawing/2014/main" id="{0E399D70-0DA3-47EF-A0BE-8B50A30F6815}"/>
              </a:ext>
            </a:extLst>
          </p:cNvPr>
          <p:cNvSpPr txBox="1">
            <a:spLocks/>
          </p:cNvSpPr>
          <p:nvPr/>
        </p:nvSpPr>
        <p:spPr bwMode="auto">
          <a:xfrm>
            <a:off x="100013" y="4572000"/>
            <a:ext cx="11930062" cy="20621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defTabSz="4572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defTabSz="4572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defTabSz="4572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defTabSz="4572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defTabSz="4572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defTabSz="4572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defTabSz="4572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defTabSz="4572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defTabSz="4572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endParaRPr lang="en-US" altLang="en-US" sz="1600" b="1" dirty="0">
              <a:solidFill>
                <a:srgbClr val="232323"/>
              </a:solidFill>
              <a:latin typeface="Arial" panose="020B0604020202020204" pitchFamily="34" charset="0"/>
              <a:cs typeface="Arial" panose="020B0604020202020204" pitchFamily="34" charset="0"/>
              <a:sym typeface="Arial" panose="020B0604020202020204" pitchFamily="34" charset="0"/>
            </a:endParaRPr>
          </a:p>
          <a:p>
            <a:pPr eaLnBrk="1"/>
            <a:endParaRPr lang="en-US" altLang="en-US" sz="1600" b="1" dirty="0">
              <a:solidFill>
                <a:srgbClr val="232323"/>
              </a:solidFill>
              <a:latin typeface="Arial" panose="020B0604020202020204" pitchFamily="34" charset="0"/>
              <a:cs typeface="Arial" panose="020B0604020202020204" pitchFamily="34" charset="0"/>
              <a:sym typeface="Arial" panose="020B0604020202020204" pitchFamily="34" charset="0"/>
            </a:endParaRPr>
          </a:p>
          <a:p>
            <a:pPr eaLnBrk="1"/>
            <a:r>
              <a:rPr lang="en-US" altLang="en-US" sz="2400" b="1" dirty="0">
                <a:solidFill>
                  <a:srgbClr val="232323"/>
                </a:solidFill>
                <a:latin typeface="Arial" panose="020B0604020202020204" pitchFamily="34" charset="0"/>
                <a:cs typeface="Arial" panose="020B0604020202020204" pitchFamily="34" charset="0"/>
                <a:sym typeface="Arial" panose="020B0604020202020204" pitchFamily="34" charset="0"/>
              </a:rPr>
              <a:t>The Tri-Gen plant built by Fuel Cell Energy will produce 2.35 megawatts of electricity and 1.2 tons of hydrogen per day to support Toyota’s hydrogen fueled fleet of sedans and heavy-duty trucks.  It will use California agricultural waste to produce the hydrogen. </a:t>
            </a:r>
          </a:p>
        </p:txBody>
      </p:sp>
      <p:sp>
        <p:nvSpPr>
          <p:cNvPr id="35843" name="Text Box 2">
            <a:extLst>
              <a:ext uri="{FF2B5EF4-FFF2-40B4-BE49-F238E27FC236}">
                <a16:creationId xmlns:a16="http://schemas.microsoft.com/office/drawing/2014/main" id="{C573043B-4B23-4A98-9E50-F3A8F945F25A}"/>
              </a:ext>
            </a:extLst>
          </p:cNvPr>
          <p:cNvSpPr txBox="1">
            <a:spLocks/>
          </p:cNvSpPr>
          <p:nvPr/>
        </p:nvSpPr>
        <p:spPr bwMode="auto">
          <a:xfrm>
            <a:off x="8153400" y="1263650"/>
            <a:ext cx="3875088" cy="170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defTabSz="4572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defTabSz="4572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defTabSz="4572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defTabSz="4572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defTabSz="4572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defTabSz="4572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defTabSz="4572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defTabSz="4572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defTabSz="4572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r>
              <a:rPr lang="en-US" altLang="en-US" sz="2100" b="1" dirty="0">
                <a:solidFill>
                  <a:srgbClr val="232323"/>
                </a:solidFill>
                <a:latin typeface="Arial" panose="020B0604020202020204" pitchFamily="34" charset="0"/>
                <a:cs typeface="Arial" panose="020B0604020202020204" pitchFamily="34" charset="0"/>
                <a:sym typeface="Arial" panose="020B0604020202020204" pitchFamily="34" charset="0"/>
              </a:rPr>
              <a:t>FUEL CELL ENERGY AND TOYOTA WILL BRING A HYDROGEN FUEL  PROJECT TO THE PORT OF LONG BEACH. </a:t>
            </a:r>
          </a:p>
        </p:txBody>
      </p:sp>
      <p:pic>
        <p:nvPicPr>
          <p:cNvPr id="35844" name="Picture 3" descr="FuelCell Energy and Toyota will bring a hydrogen fuel project to the Port of Long Beach in 2020.">
            <a:extLst>
              <a:ext uri="{FF2B5EF4-FFF2-40B4-BE49-F238E27FC236}">
                <a16:creationId xmlns:a16="http://schemas.microsoft.com/office/drawing/2014/main" id="{0F7966D0-FC4C-4367-A0F1-C3671DE7C42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9700" y="163513"/>
            <a:ext cx="8013700" cy="466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Box 4">
            <a:extLst>
              <a:ext uri="{FF2B5EF4-FFF2-40B4-BE49-F238E27FC236}">
                <a16:creationId xmlns:a16="http://schemas.microsoft.com/office/drawing/2014/main" id="{1ED7F972-4098-4223-9B30-0EF41F2B7909}"/>
              </a:ext>
            </a:extLst>
          </p:cNvPr>
          <p:cNvSpPr txBox="1"/>
          <p:nvPr/>
        </p:nvSpPr>
        <p:spPr>
          <a:xfrm>
            <a:off x="7848600" y="6581001"/>
            <a:ext cx="533400" cy="276999"/>
          </a:xfrm>
          <a:prstGeom prst="rect">
            <a:avLst/>
          </a:prstGeom>
          <a:noFill/>
        </p:spPr>
        <p:txBody>
          <a:bodyPr wrap="square" rtlCol="0">
            <a:spAutoFit/>
          </a:bodyPr>
          <a:lstStyle/>
          <a:p>
            <a:r>
              <a:rPr lang="en-US" sz="1200" dirty="0"/>
              <a:t>S</a:t>
            </a:r>
            <a:endParaRPr lang="en-US" dirty="0"/>
          </a:p>
        </p:txBody>
      </p:sp>
      <p:sp>
        <p:nvSpPr>
          <p:cNvPr id="2" name="Slide Number Placeholder 1">
            <a:extLst>
              <a:ext uri="{FF2B5EF4-FFF2-40B4-BE49-F238E27FC236}">
                <a16:creationId xmlns:a16="http://schemas.microsoft.com/office/drawing/2014/main" id="{0A115680-4C6C-4CF6-A151-D6F40CCF95D8}"/>
              </a:ext>
            </a:extLst>
          </p:cNvPr>
          <p:cNvSpPr>
            <a:spLocks noGrp="1"/>
          </p:cNvSpPr>
          <p:nvPr>
            <p:ph type="sldNum" sz="quarter" idx="10"/>
          </p:nvPr>
        </p:nvSpPr>
        <p:spPr/>
        <p:txBody>
          <a:bodyPr/>
          <a:lstStyle/>
          <a:p>
            <a:pPr>
              <a:defRPr/>
            </a:pPr>
            <a:fld id="{197CC2BE-145E-4467-8F88-A39DA11696D6}" type="slidenum">
              <a:rPr lang="en-US" altLang="en-US" smtClean="0"/>
              <a:pPr>
                <a:defRPr/>
              </a:pPr>
              <a:t>22</a:t>
            </a:fld>
            <a:endParaRPr lang="en-US" altLang="en-US"/>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
            <a:extLst>
              <a:ext uri="{FF2B5EF4-FFF2-40B4-BE49-F238E27FC236}">
                <a16:creationId xmlns:a16="http://schemas.microsoft.com/office/drawing/2014/main" id="{7F341892-D4DE-46A8-8599-46BF756E0B17}"/>
              </a:ext>
            </a:extLst>
          </p:cNvPr>
          <p:cNvSpPr>
            <a:spLocks noGrp="1"/>
          </p:cNvSpPr>
          <p:nvPr>
            <p:ph type="title"/>
          </p:nvPr>
        </p:nvSpPr>
        <p:spPr>
          <a:xfrm>
            <a:off x="76200" y="152400"/>
            <a:ext cx="12115800" cy="536575"/>
          </a:xfrm>
        </p:spPr>
        <p:txBody>
          <a:bodyPr/>
          <a:lstStyle/>
          <a:p>
            <a:pPr algn="ctr" defTabSz="365125" eaLnBrk="1"/>
            <a:r>
              <a:rPr lang="en-US" altLang="en-US" sz="4400" b="1" dirty="0"/>
              <a:t>COMPETITIVENESS OF HYDROGEN APPLICATIONS</a:t>
            </a:r>
            <a:br>
              <a:rPr lang="en-US" altLang="en-US" sz="2400" b="1" dirty="0"/>
            </a:br>
            <a:r>
              <a:rPr lang="en-US" altLang="en-US" sz="2800" b="1" dirty="0"/>
              <a:t>(HYDROGEN COUNCIL REPORT)</a:t>
            </a:r>
            <a:br>
              <a:rPr lang="en-US" altLang="en-US" sz="2400" b="1" dirty="0"/>
            </a:br>
            <a:endParaRPr lang="en-US" altLang="en-US" b="1" dirty="0"/>
          </a:p>
        </p:txBody>
      </p:sp>
      <p:sp>
        <p:nvSpPr>
          <p:cNvPr id="41987" name="Rectangle 2">
            <a:extLst>
              <a:ext uri="{FF2B5EF4-FFF2-40B4-BE49-F238E27FC236}">
                <a16:creationId xmlns:a16="http://schemas.microsoft.com/office/drawing/2014/main" id="{34C3A03E-1948-4DCC-A627-D1BE7B50BA9B}"/>
              </a:ext>
            </a:extLst>
          </p:cNvPr>
          <p:cNvSpPr>
            <a:spLocks noGrp="1"/>
          </p:cNvSpPr>
          <p:nvPr>
            <p:ph type="body" sz="half" idx="1"/>
          </p:nvPr>
        </p:nvSpPr>
        <p:spPr>
          <a:xfrm>
            <a:off x="428625" y="2106613"/>
            <a:ext cx="5667375" cy="4751387"/>
          </a:xfrm>
          <a:solidFill>
            <a:schemeClr val="bg1"/>
          </a:solidFill>
        </p:spPr>
        <p:txBody>
          <a:bodyPr/>
          <a:lstStyle/>
          <a:p>
            <a:pPr marL="228600" indent="-228600" algn="ctr" defTabSz="822325" eaLnBrk="1">
              <a:lnSpc>
                <a:spcPct val="100000"/>
              </a:lnSpc>
              <a:spcBef>
                <a:spcPts val="400"/>
              </a:spcBef>
              <a:buSzTx/>
              <a:buFont typeface="Century Gothic" panose="020B0502020202020204" pitchFamily="34" charset="0"/>
              <a:buNone/>
            </a:pPr>
            <a:r>
              <a:rPr lang="en-US" altLang="en-US" sz="2400" b="1" dirty="0"/>
              <a:t>HYDROGEN IS MORE-COMPETITIVE OPTION</a:t>
            </a:r>
          </a:p>
          <a:p>
            <a:pPr marL="228600" indent="-228600" defTabSz="822325" eaLnBrk="1">
              <a:lnSpc>
                <a:spcPct val="100000"/>
              </a:lnSpc>
              <a:spcBef>
                <a:spcPts val="400"/>
              </a:spcBef>
            </a:pPr>
            <a:r>
              <a:rPr lang="en-US" altLang="en-US" b="1" dirty="0"/>
              <a:t>Forklifts</a:t>
            </a:r>
          </a:p>
          <a:p>
            <a:pPr marL="228600" indent="-228600" defTabSz="822325" eaLnBrk="1">
              <a:lnSpc>
                <a:spcPct val="100000"/>
              </a:lnSpc>
              <a:spcBef>
                <a:spcPts val="400"/>
              </a:spcBef>
            </a:pPr>
            <a:r>
              <a:rPr lang="en-US" altLang="en-US" b="1" dirty="0"/>
              <a:t>Large passenger vehicles</a:t>
            </a:r>
          </a:p>
          <a:p>
            <a:pPr marL="228600" indent="-228600" defTabSz="822325" eaLnBrk="1">
              <a:lnSpc>
                <a:spcPct val="100000"/>
              </a:lnSpc>
              <a:spcBef>
                <a:spcPts val="400"/>
              </a:spcBef>
            </a:pPr>
            <a:r>
              <a:rPr lang="en-US" altLang="en-US" b="1" dirty="0"/>
              <a:t>SUVs</a:t>
            </a:r>
          </a:p>
          <a:p>
            <a:pPr marL="228600" indent="-228600" defTabSz="822325" eaLnBrk="1">
              <a:lnSpc>
                <a:spcPct val="100000"/>
              </a:lnSpc>
              <a:spcBef>
                <a:spcPts val="400"/>
              </a:spcBef>
            </a:pPr>
            <a:r>
              <a:rPr lang="en-US" altLang="en-US" b="1" dirty="0"/>
              <a:t>Taxi fleets</a:t>
            </a:r>
          </a:p>
          <a:p>
            <a:pPr marL="228600" indent="-228600" defTabSz="822325" eaLnBrk="1">
              <a:lnSpc>
                <a:spcPct val="100000"/>
              </a:lnSpc>
              <a:spcBef>
                <a:spcPts val="400"/>
              </a:spcBef>
            </a:pPr>
            <a:r>
              <a:rPr lang="en-US" altLang="en-US" b="1" dirty="0"/>
              <a:t>Heavy duty trucks</a:t>
            </a:r>
          </a:p>
          <a:p>
            <a:pPr marL="228600" indent="-228600" defTabSz="822325" eaLnBrk="1">
              <a:lnSpc>
                <a:spcPct val="100000"/>
              </a:lnSpc>
              <a:spcBef>
                <a:spcPts val="400"/>
              </a:spcBef>
            </a:pPr>
            <a:r>
              <a:rPr lang="en-US" altLang="en-US" b="1" dirty="0"/>
              <a:t>Long distance urban buses</a:t>
            </a:r>
          </a:p>
          <a:p>
            <a:pPr marL="228600" indent="-228600" defTabSz="822325" eaLnBrk="1">
              <a:lnSpc>
                <a:spcPct val="100000"/>
              </a:lnSpc>
              <a:spcBef>
                <a:spcPts val="400"/>
              </a:spcBef>
            </a:pPr>
            <a:r>
              <a:rPr lang="en-US" altLang="en-US" b="1" dirty="0"/>
              <a:t>Long distance coach</a:t>
            </a:r>
          </a:p>
          <a:p>
            <a:pPr marL="228600" indent="-228600" defTabSz="822325" eaLnBrk="1">
              <a:lnSpc>
                <a:spcPct val="100000"/>
              </a:lnSpc>
              <a:spcBef>
                <a:spcPts val="400"/>
              </a:spcBef>
            </a:pPr>
            <a:r>
              <a:rPr lang="en-US" altLang="en-US" b="1" dirty="0"/>
              <a:t>Regional trains</a:t>
            </a:r>
          </a:p>
        </p:txBody>
      </p:sp>
      <p:sp>
        <p:nvSpPr>
          <p:cNvPr id="41988" name="Text Box 3">
            <a:extLst>
              <a:ext uri="{FF2B5EF4-FFF2-40B4-BE49-F238E27FC236}">
                <a16:creationId xmlns:a16="http://schemas.microsoft.com/office/drawing/2014/main" id="{31E440A8-B36F-4E94-8136-9A26E730E8D5}"/>
              </a:ext>
            </a:extLst>
          </p:cNvPr>
          <p:cNvSpPr txBox="1">
            <a:spLocks/>
          </p:cNvSpPr>
          <p:nvPr/>
        </p:nvSpPr>
        <p:spPr bwMode="auto">
          <a:xfrm>
            <a:off x="6448425" y="2182813"/>
            <a:ext cx="5314950" cy="2737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marL="2286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spcBef>
                <a:spcPts val="1400"/>
              </a:spcBef>
            </a:pPr>
            <a:r>
              <a:rPr lang="en-US" altLang="en-US" sz="2400" b="1" dirty="0"/>
              <a:t>HYDROGEN IS LESS-COMPETITIVE OPTION	</a:t>
            </a:r>
            <a:endParaRPr lang="en-US" altLang="en-US" sz="2800" b="1" dirty="0"/>
          </a:p>
          <a:p>
            <a:pPr eaLnBrk="1">
              <a:spcBef>
                <a:spcPts val="500"/>
              </a:spcBef>
              <a:buClr>
                <a:srgbClr val="000000"/>
              </a:buClr>
              <a:buSzPct val="90000"/>
              <a:buFont typeface="Century Gothic" panose="020B0502020202020204" pitchFamily="34" charset="0"/>
              <a:buChar char="•"/>
            </a:pPr>
            <a:r>
              <a:rPr lang="en-US" altLang="en-US" sz="2800" b="1" dirty="0"/>
              <a:t>Compact urban car</a:t>
            </a:r>
            <a:endParaRPr lang="en-US" altLang="en-US" sz="3200" b="1" dirty="0"/>
          </a:p>
          <a:p>
            <a:pPr eaLnBrk="1">
              <a:spcBef>
                <a:spcPts val="500"/>
              </a:spcBef>
              <a:buClr>
                <a:srgbClr val="000000"/>
              </a:buClr>
              <a:buSzPct val="90000"/>
              <a:buFont typeface="Century Gothic" panose="020B0502020202020204" pitchFamily="34" charset="0"/>
              <a:buChar char="•"/>
            </a:pPr>
            <a:r>
              <a:rPr lang="en-US" altLang="en-US" sz="2800" b="1" dirty="0"/>
              <a:t>Mid-size short range vehicles</a:t>
            </a:r>
            <a:endParaRPr lang="en-US" altLang="en-US" sz="3200" b="1" dirty="0"/>
          </a:p>
          <a:p>
            <a:pPr eaLnBrk="1">
              <a:spcBef>
                <a:spcPts val="500"/>
              </a:spcBef>
              <a:buClr>
                <a:srgbClr val="000000"/>
              </a:buClr>
              <a:buSzPct val="90000"/>
              <a:buFont typeface="Century Gothic" panose="020B0502020202020204" pitchFamily="34" charset="0"/>
              <a:buChar char="•"/>
            </a:pPr>
            <a:r>
              <a:rPr lang="en-US" altLang="en-US" sz="2800" b="1" dirty="0"/>
              <a:t>Van for urban delivery</a:t>
            </a:r>
            <a:endParaRPr lang="en-US" altLang="en-US" sz="3200" b="1" dirty="0"/>
          </a:p>
          <a:p>
            <a:pPr eaLnBrk="1">
              <a:spcBef>
                <a:spcPts val="500"/>
              </a:spcBef>
              <a:buClr>
                <a:srgbClr val="000000"/>
              </a:buClr>
              <a:buSzPct val="90000"/>
              <a:buFont typeface="Century Gothic" panose="020B0502020202020204" pitchFamily="34" charset="0"/>
              <a:buChar char="•"/>
            </a:pPr>
            <a:r>
              <a:rPr lang="en-US" altLang="en-US" sz="2800" b="1" dirty="0"/>
              <a:t>Short distance urban bus</a:t>
            </a:r>
            <a:endParaRPr lang="en-US" altLang="en-US" sz="3200" b="1" dirty="0"/>
          </a:p>
        </p:txBody>
      </p:sp>
      <p:sp>
        <p:nvSpPr>
          <p:cNvPr id="5" name="TextBox 4">
            <a:extLst>
              <a:ext uri="{FF2B5EF4-FFF2-40B4-BE49-F238E27FC236}">
                <a16:creationId xmlns:a16="http://schemas.microsoft.com/office/drawing/2014/main" id="{B9D262FA-E37E-475B-BC03-DE13AC3E5969}"/>
              </a:ext>
            </a:extLst>
          </p:cNvPr>
          <p:cNvSpPr txBox="1"/>
          <p:nvPr/>
        </p:nvSpPr>
        <p:spPr>
          <a:xfrm>
            <a:off x="7848600" y="6581001"/>
            <a:ext cx="533400" cy="276999"/>
          </a:xfrm>
          <a:prstGeom prst="rect">
            <a:avLst/>
          </a:prstGeom>
          <a:noFill/>
        </p:spPr>
        <p:txBody>
          <a:bodyPr wrap="square" rtlCol="0">
            <a:spAutoFit/>
          </a:bodyPr>
          <a:lstStyle/>
          <a:p>
            <a:r>
              <a:rPr lang="en-US" sz="1200" dirty="0"/>
              <a:t>S</a:t>
            </a:r>
            <a:endParaRPr lang="en-US" dirty="0"/>
          </a:p>
        </p:txBody>
      </p:sp>
      <p:sp>
        <p:nvSpPr>
          <p:cNvPr id="2" name="Slide Number Placeholder 1">
            <a:extLst>
              <a:ext uri="{FF2B5EF4-FFF2-40B4-BE49-F238E27FC236}">
                <a16:creationId xmlns:a16="http://schemas.microsoft.com/office/drawing/2014/main" id="{721FBBA9-3FF4-46FC-B6B6-A3A8FE9F12B4}"/>
              </a:ext>
            </a:extLst>
          </p:cNvPr>
          <p:cNvSpPr>
            <a:spLocks noGrp="1"/>
          </p:cNvSpPr>
          <p:nvPr>
            <p:ph type="sldNum" sz="quarter" idx="10"/>
          </p:nvPr>
        </p:nvSpPr>
        <p:spPr/>
        <p:txBody>
          <a:bodyPr/>
          <a:lstStyle/>
          <a:p>
            <a:pPr>
              <a:defRPr/>
            </a:pPr>
            <a:fld id="{197CC2BE-145E-4467-8F88-A39DA11696D6}" type="slidenum">
              <a:rPr lang="en-US" altLang="en-US" smtClean="0"/>
              <a:pPr>
                <a:defRPr/>
              </a:pPr>
              <a:t>23</a:t>
            </a:fld>
            <a:endParaRPr lang="en-US" altLang="en-US"/>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676AF-8169-47B6-B4FB-00B39620FC3B}"/>
              </a:ext>
            </a:extLst>
          </p:cNvPr>
          <p:cNvSpPr>
            <a:spLocks noGrp="1"/>
          </p:cNvSpPr>
          <p:nvPr>
            <p:ph type="title"/>
          </p:nvPr>
        </p:nvSpPr>
        <p:spPr>
          <a:xfrm>
            <a:off x="383381" y="533400"/>
            <a:ext cx="11425238" cy="536575"/>
          </a:xfrm>
        </p:spPr>
        <p:txBody>
          <a:bodyPr/>
          <a:lstStyle/>
          <a:p>
            <a:pPr algn="ctr"/>
            <a:r>
              <a:rPr lang="en-US" b="1" dirty="0"/>
              <a:t>CLEANER ELECTRICITY</a:t>
            </a:r>
          </a:p>
        </p:txBody>
      </p:sp>
      <p:sp>
        <p:nvSpPr>
          <p:cNvPr id="3" name="Content Placeholder 2">
            <a:extLst>
              <a:ext uri="{FF2B5EF4-FFF2-40B4-BE49-F238E27FC236}">
                <a16:creationId xmlns:a16="http://schemas.microsoft.com/office/drawing/2014/main" id="{B60E7FDE-C2FC-49D9-BD72-24B2BD83EAE8}"/>
              </a:ext>
            </a:extLst>
          </p:cNvPr>
          <p:cNvSpPr>
            <a:spLocks noGrp="1"/>
          </p:cNvSpPr>
          <p:nvPr>
            <p:ph idx="1"/>
          </p:nvPr>
        </p:nvSpPr>
        <p:spPr>
          <a:xfrm>
            <a:off x="685800" y="1529843"/>
            <a:ext cx="11353800" cy="4261357"/>
          </a:xfrm>
          <a:solidFill>
            <a:srgbClr val="FFFFFF"/>
          </a:solidFill>
        </p:spPr>
        <p:txBody>
          <a:bodyPr/>
          <a:lstStyle/>
          <a:p>
            <a:pPr defTabSz="885825" eaLnBrk="1">
              <a:lnSpc>
                <a:spcPct val="100000"/>
              </a:lnSpc>
              <a:spcBef>
                <a:spcPct val="0"/>
              </a:spcBef>
              <a:spcAft>
                <a:spcPts val="500"/>
              </a:spcAft>
              <a:buSzTx/>
            </a:pPr>
            <a:r>
              <a:rPr lang="en-US" altLang="en-US" sz="3400" b="1" dirty="0"/>
              <a:t>Besides batteries, the Biden-Harris administration plans to:</a:t>
            </a:r>
          </a:p>
          <a:p>
            <a:pPr lvl="1" defTabSz="885825" eaLnBrk="1">
              <a:lnSpc>
                <a:spcPct val="100000"/>
              </a:lnSpc>
              <a:spcBef>
                <a:spcPct val="0"/>
              </a:spcBef>
              <a:spcAft>
                <a:spcPts val="500"/>
              </a:spcAft>
              <a:buSzTx/>
            </a:pPr>
            <a:r>
              <a:rPr lang="en-US" altLang="en-US" sz="3400" b="1" dirty="0"/>
              <a:t> Invest in negative-emissions technologies,</a:t>
            </a:r>
          </a:p>
          <a:p>
            <a:pPr lvl="1" defTabSz="885825" eaLnBrk="1">
              <a:lnSpc>
                <a:spcPct val="100000"/>
              </a:lnSpc>
              <a:spcBef>
                <a:spcPct val="0"/>
              </a:spcBef>
              <a:spcAft>
                <a:spcPts val="500"/>
              </a:spcAft>
              <a:buSzTx/>
            </a:pPr>
            <a:r>
              <a:rPr lang="en-US" altLang="en-US" sz="3400" b="1" dirty="0"/>
              <a:t>Speed up the natural process of removing carbon,</a:t>
            </a:r>
          </a:p>
          <a:p>
            <a:pPr lvl="1" defTabSz="885825" eaLnBrk="1">
              <a:lnSpc>
                <a:spcPct val="100000"/>
              </a:lnSpc>
              <a:spcBef>
                <a:spcPct val="0"/>
              </a:spcBef>
              <a:spcAft>
                <a:spcPts val="500"/>
              </a:spcAft>
              <a:buSzTx/>
            </a:pPr>
            <a:r>
              <a:rPr lang="en-US" altLang="en-US" sz="3400" b="1" dirty="0"/>
              <a:t>Allocate funding to plants that focus on bioenergy with carbon capture and sequestration.</a:t>
            </a:r>
          </a:p>
        </p:txBody>
      </p:sp>
      <p:sp>
        <p:nvSpPr>
          <p:cNvPr id="4" name="TextBox 3">
            <a:extLst>
              <a:ext uri="{FF2B5EF4-FFF2-40B4-BE49-F238E27FC236}">
                <a16:creationId xmlns:a16="http://schemas.microsoft.com/office/drawing/2014/main" id="{CC914D5E-3552-4EAB-B2E0-6CC9E7D52933}"/>
              </a:ext>
            </a:extLst>
          </p:cNvPr>
          <p:cNvSpPr txBox="1"/>
          <p:nvPr/>
        </p:nvSpPr>
        <p:spPr>
          <a:xfrm>
            <a:off x="7848600" y="6609576"/>
            <a:ext cx="533400" cy="276999"/>
          </a:xfrm>
          <a:prstGeom prst="rect">
            <a:avLst/>
          </a:prstGeom>
          <a:noFill/>
        </p:spPr>
        <p:txBody>
          <a:bodyPr wrap="square" rtlCol="0">
            <a:spAutoFit/>
          </a:bodyPr>
          <a:lstStyle/>
          <a:p>
            <a:r>
              <a:rPr lang="en-US" sz="1200" dirty="0"/>
              <a:t>S</a:t>
            </a:r>
            <a:endParaRPr lang="en-US" dirty="0"/>
          </a:p>
        </p:txBody>
      </p:sp>
      <p:sp>
        <p:nvSpPr>
          <p:cNvPr id="5" name="Slide Number Placeholder 4">
            <a:extLst>
              <a:ext uri="{FF2B5EF4-FFF2-40B4-BE49-F238E27FC236}">
                <a16:creationId xmlns:a16="http://schemas.microsoft.com/office/drawing/2014/main" id="{A5699AD6-6D9D-44F1-AEB9-7D0ADFF5D2FE}"/>
              </a:ext>
            </a:extLst>
          </p:cNvPr>
          <p:cNvSpPr>
            <a:spLocks noGrp="1"/>
          </p:cNvSpPr>
          <p:nvPr>
            <p:ph type="sldNum" sz="quarter" idx="10"/>
          </p:nvPr>
        </p:nvSpPr>
        <p:spPr/>
        <p:txBody>
          <a:bodyPr/>
          <a:lstStyle/>
          <a:p>
            <a:pPr>
              <a:defRPr/>
            </a:pPr>
            <a:fld id="{197CC2BE-145E-4467-8F88-A39DA11696D6}" type="slidenum">
              <a:rPr lang="en-US" altLang="en-US" smtClean="0"/>
              <a:pPr>
                <a:defRPr/>
              </a:pPr>
              <a:t>24</a:t>
            </a:fld>
            <a:endParaRPr lang="en-US" altLang="en-US"/>
          </a:p>
        </p:txBody>
      </p:sp>
    </p:spTree>
    <p:extLst>
      <p:ext uri="{BB962C8B-B14F-4D97-AF65-F5344CB8AC3E}">
        <p14:creationId xmlns:p14="http://schemas.microsoft.com/office/powerpoint/2010/main" val="30036983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9ED73-CEEE-4BB3-935B-759E88505D86}"/>
              </a:ext>
            </a:extLst>
          </p:cNvPr>
          <p:cNvSpPr>
            <a:spLocks noGrp="1"/>
          </p:cNvSpPr>
          <p:nvPr>
            <p:ph type="title"/>
          </p:nvPr>
        </p:nvSpPr>
        <p:spPr>
          <a:xfrm>
            <a:off x="428625" y="76200"/>
            <a:ext cx="11425238" cy="536575"/>
          </a:xfrm>
        </p:spPr>
        <p:txBody>
          <a:bodyPr/>
          <a:lstStyle/>
          <a:p>
            <a:pPr algn="ctr"/>
            <a:r>
              <a:rPr lang="en-US" b="1" dirty="0"/>
              <a:t>PROPOSED STUDY</a:t>
            </a:r>
          </a:p>
        </p:txBody>
      </p:sp>
      <p:sp>
        <p:nvSpPr>
          <p:cNvPr id="3" name="Content Placeholder 2">
            <a:extLst>
              <a:ext uri="{FF2B5EF4-FFF2-40B4-BE49-F238E27FC236}">
                <a16:creationId xmlns:a16="http://schemas.microsoft.com/office/drawing/2014/main" id="{49461096-793A-45FF-B924-7A3341926E87}"/>
              </a:ext>
            </a:extLst>
          </p:cNvPr>
          <p:cNvSpPr>
            <a:spLocks noGrp="1"/>
          </p:cNvSpPr>
          <p:nvPr>
            <p:ph idx="1"/>
          </p:nvPr>
        </p:nvSpPr>
        <p:spPr>
          <a:xfrm>
            <a:off x="457200" y="609600"/>
            <a:ext cx="11244263" cy="6172200"/>
          </a:xfrm>
          <a:solidFill>
            <a:schemeClr val="bg1"/>
          </a:solidFill>
        </p:spPr>
        <p:txBody>
          <a:bodyPr/>
          <a:lstStyle/>
          <a:p>
            <a:pPr>
              <a:spcBef>
                <a:spcPts val="1000"/>
              </a:spcBef>
            </a:pPr>
            <a:r>
              <a:rPr lang="en-US" b="1" dirty="0"/>
              <a:t>It is proposed to expand the previous EFI/Stanford </a:t>
            </a:r>
            <a:r>
              <a:rPr lang="en-US" b="1" dirty="0" err="1"/>
              <a:t>Precourt</a:t>
            </a:r>
            <a:r>
              <a:rPr lang="en-US" b="1" dirty="0"/>
              <a:t> study for an economic evaluation of: </a:t>
            </a:r>
          </a:p>
          <a:p>
            <a:pPr lvl="1">
              <a:spcBef>
                <a:spcPts val="1000"/>
              </a:spcBef>
            </a:pPr>
            <a:r>
              <a:rPr lang="en-US" b="1" dirty="0"/>
              <a:t>400 MW city-gate 3100F hydrogen turbine plants fueled by RNG and NG.</a:t>
            </a:r>
          </a:p>
          <a:p>
            <a:pPr lvl="1">
              <a:spcBef>
                <a:spcPts val="1000"/>
              </a:spcBef>
            </a:pPr>
            <a:r>
              <a:rPr lang="en-US" b="1" dirty="0"/>
              <a:t>200 MW city-gate SOFC plants fueled by RNG and NG.</a:t>
            </a:r>
          </a:p>
          <a:p>
            <a:pPr lvl="1">
              <a:spcBef>
                <a:spcPts val="1000"/>
              </a:spcBef>
            </a:pPr>
            <a:r>
              <a:rPr lang="en-US" b="1" dirty="0"/>
              <a:t>With carbon capture and storage.</a:t>
            </a:r>
          </a:p>
          <a:p>
            <a:pPr lvl="1">
              <a:spcBef>
                <a:spcPts val="1000"/>
              </a:spcBef>
            </a:pPr>
            <a:r>
              <a:rPr lang="en-US" b="1" dirty="0"/>
              <a:t>Investigate ability to sell carbon dioxide for industrial applications.</a:t>
            </a:r>
          </a:p>
          <a:p>
            <a:pPr>
              <a:spcBef>
                <a:spcPts val="1000"/>
              </a:spcBef>
            </a:pPr>
            <a:r>
              <a:rPr lang="en-US" b="1" dirty="0"/>
              <a:t>Compare to competitive high-performance PV/Wind systems.</a:t>
            </a:r>
          </a:p>
          <a:p>
            <a:pPr>
              <a:spcBef>
                <a:spcPts val="1000"/>
              </a:spcBef>
            </a:pPr>
            <a:r>
              <a:rPr lang="en-US" b="1" dirty="0"/>
              <a:t>Incorporate CCS in the cap-and-trade program.</a:t>
            </a:r>
          </a:p>
          <a:p>
            <a:pPr>
              <a:spcBef>
                <a:spcPts val="1000"/>
              </a:spcBef>
            </a:pPr>
            <a:r>
              <a:rPr lang="en-US" b="1" dirty="0"/>
              <a:t>Develop plan consistent with $1 trillion Federal Infrastructure Bill for H</a:t>
            </a:r>
            <a:r>
              <a:rPr lang="en-US" b="1" baseline="-25000" dirty="0"/>
              <a:t>2</a:t>
            </a:r>
            <a:r>
              <a:rPr lang="en-US" b="1" dirty="0"/>
              <a:t> CCS demonstrations with industry.</a:t>
            </a:r>
          </a:p>
          <a:p>
            <a:pPr marL="0" indent="0">
              <a:spcBef>
                <a:spcPts val="1000"/>
              </a:spcBef>
              <a:buNone/>
            </a:pPr>
            <a:endParaRPr lang="en-US" b="1" dirty="0"/>
          </a:p>
        </p:txBody>
      </p:sp>
      <p:sp>
        <p:nvSpPr>
          <p:cNvPr id="4" name="TextBox 3">
            <a:extLst>
              <a:ext uri="{FF2B5EF4-FFF2-40B4-BE49-F238E27FC236}">
                <a16:creationId xmlns:a16="http://schemas.microsoft.com/office/drawing/2014/main" id="{66193AE6-175E-495C-AFA2-D692F72DC65D}"/>
              </a:ext>
            </a:extLst>
          </p:cNvPr>
          <p:cNvSpPr txBox="1"/>
          <p:nvPr/>
        </p:nvSpPr>
        <p:spPr>
          <a:xfrm>
            <a:off x="7848600" y="6609576"/>
            <a:ext cx="533400" cy="276999"/>
          </a:xfrm>
          <a:prstGeom prst="rect">
            <a:avLst/>
          </a:prstGeom>
          <a:noFill/>
        </p:spPr>
        <p:txBody>
          <a:bodyPr wrap="square" rtlCol="0">
            <a:spAutoFit/>
          </a:bodyPr>
          <a:lstStyle/>
          <a:p>
            <a:r>
              <a:rPr lang="en-US" sz="1200" dirty="0"/>
              <a:t>S</a:t>
            </a:r>
            <a:endParaRPr lang="en-US" dirty="0"/>
          </a:p>
        </p:txBody>
      </p:sp>
      <p:sp>
        <p:nvSpPr>
          <p:cNvPr id="5" name="Slide Number Placeholder 4">
            <a:extLst>
              <a:ext uri="{FF2B5EF4-FFF2-40B4-BE49-F238E27FC236}">
                <a16:creationId xmlns:a16="http://schemas.microsoft.com/office/drawing/2014/main" id="{7C637425-51F8-448B-BE97-E337A75A7C5E}"/>
              </a:ext>
            </a:extLst>
          </p:cNvPr>
          <p:cNvSpPr>
            <a:spLocks noGrp="1"/>
          </p:cNvSpPr>
          <p:nvPr>
            <p:ph type="sldNum" sz="quarter" idx="10"/>
          </p:nvPr>
        </p:nvSpPr>
        <p:spPr/>
        <p:txBody>
          <a:bodyPr/>
          <a:lstStyle/>
          <a:p>
            <a:pPr>
              <a:defRPr/>
            </a:pPr>
            <a:fld id="{197CC2BE-145E-4467-8F88-A39DA11696D6}" type="slidenum">
              <a:rPr lang="en-US" altLang="en-US" smtClean="0"/>
              <a:pPr>
                <a:defRPr/>
              </a:pPr>
              <a:t>25</a:t>
            </a:fld>
            <a:endParaRPr lang="en-US" altLang="en-US"/>
          </a:p>
        </p:txBody>
      </p:sp>
    </p:spTree>
    <p:extLst>
      <p:ext uri="{BB962C8B-B14F-4D97-AF65-F5344CB8AC3E}">
        <p14:creationId xmlns:p14="http://schemas.microsoft.com/office/powerpoint/2010/main" val="41520184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2C0F5-150A-41D0-BC38-0EF428410399}"/>
              </a:ext>
            </a:extLst>
          </p:cNvPr>
          <p:cNvSpPr>
            <a:spLocks noGrp="1"/>
          </p:cNvSpPr>
          <p:nvPr>
            <p:ph type="title"/>
          </p:nvPr>
        </p:nvSpPr>
        <p:spPr/>
        <p:txBody>
          <a:bodyPr/>
          <a:lstStyle/>
          <a:p>
            <a:pPr algn="ctr"/>
            <a:r>
              <a:rPr lang="en-US" b="1" dirty="0"/>
              <a:t>CONTACT	</a:t>
            </a:r>
          </a:p>
        </p:txBody>
      </p:sp>
      <p:sp>
        <p:nvSpPr>
          <p:cNvPr id="3" name="Content Placeholder 2">
            <a:extLst>
              <a:ext uri="{FF2B5EF4-FFF2-40B4-BE49-F238E27FC236}">
                <a16:creationId xmlns:a16="http://schemas.microsoft.com/office/drawing/2014/main" id="{58073D55-3B67-4E5D-96E5-BDD294571DEB}"/>
              </a:ext>
            </a:extLst>
          </p:cNvPr>
          <p:cNvSpPr>
            <a:spLocks noGrp="1"/>
          </p:cNvSpPr>
          <p:nvPr>
            <p:ph idx="1"/>
          </p:nvPr>
        </p:nvSpPr>
        <p:spPr>
          <a:xfrm>
            <a:off x="609600" y="1600200"/>
            <a:ext cx="5105400" cy="5257800"/>
          </a:xfrm>
        </p:spPr>
        <p:txBody>
          <a:bodyPr/>
          <a:lstStyle/>
          <a:p>
            <a:pPr>
              <a:spcBef>
                <a:spcPts val="0"/>
              </a:spcBef>
            </a:pPr>
            <a:r>
              <a:rPr lang="en-US" b="1" dirty="0"/>
              <a:t>Dr Sigmund Gronich</a:t>
            </a:r>
          </a:p>
          <a:p>
            <a:pPr marL="284163" indent="0">
              <a:spcBef>
                <a:spcPts val="0"/>
              </a:spcBef>
              <a:buNone/>
            </a:pPr>
            <a:r>
              <a:rPr lang="en-US" b="1" dirty="0"/>
              <a:t>President</a:t>
            </a:r>
          </a:p>
          <a:p>
            <a:pPr marL="284163" indent="0">
              <a:spcBef>
                <a:spcPts val="0"/>
              </a:spcBef>
              <a:buNone/>
            </a:pPr>
            <a:r>
              <a:rPr lang="en-US" b="1" dirty="0"/>
              <a:t>Charisma Consulting</a:t>
            </a:r>
          </a:p>
          <a:p>
            <a:pPr marL="284163" indent="0">
              <a:spcBef>
                <a:spcPts val="0"/>
              </a:spcBef>
              <a:buNone/>
            </a:pPr>
            <a:r>
              <a:rPr lang="en-US" b="1" dirty="0"/>
              <a:t>760 639 5417</a:t>
            </a:r>
          </a:p>
          <a:p>
            <a:pPr marL="284163" indent="0">
              <a:spcBef>
                <a:spcPts val="0"/>
              </a:spcBef>
              <a:buNone/>
            </a:pPr>
            <a:r>
              <a:rPr lang="en-US" b="1" dirty="0"/>
              <a:t>sigmundgronich@aol.com</a:t>
            </a:r>
          </a:p>
          <a:p>
            <a:pPr>
              <a:spcBef>
                <a:spcPts val="0"/>
              </a:spcBef>
            </a:pPr>
            <a:endParaRPr lang="en-US" b="1" dirty="0"/>
          </a:p>
        </p:txBody>
      </p:sp>
      <p:sp>
        <p:nvSpPr>
          <p:cNvPr id="4" name="Content Placeholder 2">
            <a:extLst>
              <a:ext uri="{FF2B5EF4-FFF2-40B4-BE49-F238E27FC236}">
                <a16:creationId xmlns:a16="http://schemas.microsoft.com/office/drawing/2014/main" id="{F06C217A-38B5-4EA7-9252-E7249D8D3970}"/>
              </a:ext>
            </a:extLst>
          </p:cNvPr>
          <p:cNvSpPr txBox="1">
            <a:spLocks/>
          </p:cNvSpPr>
          <p:nvPr/>
        </p:nvSpPr>
        <p:spPr bwMode="auto">
          <a:xfrm>
            <a:off x="6019800" y="1597152"/>
            <a:ext cx="5943600" cy="5257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5720" tIns="45720" rIns="45720" bIns="45720" numCol="1" anchor="t" anchorCtr="0" compatLnSpc="1">
            <a:prstTxWarp prst="textNoShape">
              <a:avLst/>
            </a:prstTxWarp>
          </a:bodyPr>
          <a:lstStyle>
            <a:lvl1pPr marL="287338" indent="-287338" algn="l" rtl="0" eaLnBrk="0" fontAlgn="base" hangingPunct="0">
              <a:lnSpc>
                <a:spcPct val="90000"/>
              </a:lnSpc>
              <a:spcBef>
                <a:spcPts val="1400"/>
              </a:spcBef>
              <a:spcAft>
                <a:spcPct val="0"/>
              </a:spcAft>
              <a:buClr>
                <a:srgbClr val="000000"/>
              </a:buClr>
              <a:buSzPct val="90000"/>
              <a:buFont typeface="Century Gothic" panose="020B0502020202020204" pitchFamily="34" charset="0"/>
              <a:buChar char="•"/>
              <a:defRPr sz="2800" kern="1200">
                <a:solidFill>
                  <a:srgbClr val="000000"/>
                </a:solidFill>
                <a:latin typeface="+mn-lt"/>
                <a:ea typeface="+mn-ea"/>
                <a:cs typeface="+mn-cs"/>
                <a:sym typeface="Century Gothic" panose="020B0502020202020204" pitchFamily="34" charset="0"/>
              </a:defRPr>
            </a:lvl1pPr>
            <a:lvl2pPr marL="736600" indent="-333375" algn="l" rtl="0" eaLnBrk="0" fontAlgn="base" hangingPunct="0">
              <a:lnSpc>
                <a:spcPct val="90000"/>
              </a:lnSpc>
              <a:spcBef>
                <a:spcPts val="1400"/>
              </a:spcBef>
              <a:spcAft>
                <a:spcPct val="0"/>
              </a:spcAft>
              <a:buClr>
                <a:srgbClr val="000000"/>
              </a:buClr>
              <a:buSzPct val="90000"/>
              <a:buFont typeface="Century Gothic" panose="020B0502020202020204" pitchFamily="34" charset="0"/>
              <a:buChar char="–"/>
              <a:defRPr sz="2800" kern="1200">
                <a:solidFill>
                  <a:srgbClr val="000000"/>
                </a:solidFill>
                <a:latin typeface="+mn-lt"/>
                <a:ea typeface="+mn-ea"/>
                <a:cs typeface="+mn-cs"/>
                <a:sym typeface="Century Gothic" panose="020B0502020202020204" pitchFamily="34" charset="0"/>
              </a:defRPr>
            </a:lvl2pPr>
            <a:lvl3pPr marL="1144588" indent="-400050" algn="l" rtl="0" eaLnBrk="0" fontAlgn="base" hangingPunct="0">
              <a:lnSpc>
                <a:spcPct val="90000"/>
              </a:lnSpc>
              <a:spcBef>
                <a:spcPts val="1400"/>
              </a:spcBef>
              <a:spcAft>
                <a:spcPct val="0"/>
              </a:spcAft>
              <a:buClr>
                <a:srgbClr val="000000"/>
              </a:buClr>
              <a:buSzPct val="90000"/>
              <a:buFont typeface="Century Gothic" panose="020B0502020202020204" pitchFamily="34" charset="0"/>
              <a:buChar char="•"/>
              <a:defRPr sz="2800" kern="1200">
                <a:solidFill>
                  <a:srgbClr val="000000"/>
                </a:solidFill>
                <a:latin typeface="+mn-lt"/>
                <a:ea typeface="+mn-ea"/>
                <a:cs typeface="+mn-cs"/>
                <a:sym typeface="Century Gothic" panose="020B0502020202020204" pitchFamily="34" charset="0"/>
              </a:defRPr>
            </a:lvl3pPr>
            <a:lvl4pPr marL="1239838" indent="-268288" algn="l" rtl="0"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kern="1200">
                <a:solidFill>
                  <a:srgbClr val="000000"/>
                </a:solidFill>
                <a:latin typeface="+mn-lt"/>
                <a:ea typeface="+mn-ea"/>
                <a:cs typeface="+mn-cs"/>
                <a:sym typeface="Century Gothic" panose="020B0502020202020204" pitchFamily="34" charset="0"/>
              </a:defRPr>
            </a:lvl4pPr>
            <a:lvl5pPr marL="1604963" indent="-344488" algn="l" rtl="0"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kern="1200">
                <a:solidFill>
                  <a:srgbClr val="000000"/>
                </a:solidFill>
                <a:latin typeface="+mn-lt"/>
                <a:ea typeface="+mn-ea"/>
                <a:cs typeface="+mn-cs"/>
                <a:sym typeface="Century Gothic" panose="020B0502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US" b="1" dirty="0"/>
              <a:t>Dr Matthew Langholtz</a:t>
            </a:r>
          </a:p>
          <a:p>
            <a:pPr marL="284163" indent="0">
              <a:spcBef>
                <a:spcPts val="0"/>
              </a:spcBef>
              <a:buNone/>
            </a:pPr>
            <a:r>
              <a:rPr lang="en-US" b="1" dirty="0"/>
              <a:t>Natural Resource Economist</a:t>
            </a:r>
          </a:p>
          <a:p>
            <a:pPr marL="284163" indent="0">
              <a:spcBef>
                <a:spcPts val="0"/>
              </a:spcBef>
              <a:buNone/>
            </a:pPr>
            <a:r>
              <a:rPr lang="en-US" b="1" dirty="0"/>
              <a:t>Oak Ridge National Laboratory</a:t>
            </a:r>
          </a:p>
          <a:p>
            <a:pPr marL="284163" indent="0">
              <a:spcBef>
                <a:spcPts val="0"/>
              </a:spcBef>
              <a:buNone/>
            </a:pPr>
            <a:r>
              <a:rPr lang="en-US" b="1" dirty="0"/>
              <a:t>352-246-7091</a:t>
            </a:r>
          </a:p>
          <a:p>
            <a:pPr marL="284163" indent="0">
              <a:spcBef>
                <a:spcPts val="0"/>
              </a:spcBef>
              <a:buNone/>
            </a:pPr>
            <a:r>
              <a:rPr lang="en-US" b="1" dirty="0"/>
              <a:t>langholtzmh@ornl.gov</a:t>
            </a:r>
          </a:p>
        </p:txBody>
      </p:sp>
      <p:sp>
        <p:nvSpPr>
          <p:cNvPr id="5" name="Slide Number Placeholder 4">
            <a:extLst>
              <a:ext uri="{FF2B5EF4-FFF2-40B4-BE49-F238E27FC236}">
                <a16:creationId xmlns:a16="http://schemas.microsoft.com/office/drawing/2014/main" id="{E43E4D20-9646-419A-9758-33A31E44DF1C}"/>
              </a:ext>
            </a:extLst>
          </p:cNvPr>
          <p:cNvSpPr>
            <a:spLocks noGrp="1"/>
          </p:cNvSpPr>
          <p:nvPr>
            <p:ph type="sldNum" sz="quarter" idx="10"/>
          </p:nvPr>
        </p:nvSpPr>
        <p:spPr/>
        <p:txBody>
          <a:bodyPr/>
          <a:lstStyle/>
          <a:p>
            <a:pPr>
              <a:defRPr/>
            </a:pPr>
            <a:fld id="{197CC2BE-145E-4467-8F88-A39DA11696D6}" type="slidenum">
              <a:rPr lang="en-US" altLang="en-US" smtClean="0"/>
              <a:pPr>
                <a:defRPr/>
              </a:pPr>
              <a:t>26</a:t>
            </a:fld>
            <a:endParaRPr lang="en-US" altLang="en-US"/>
          </a:p>
        </p:txBody>
      </p:sp>
    </p:spTree>
    <p:extLst>
      <p:ext uri="{BB962C8B-B14F-4D97-AF65-F5344CB8AC3E}">
        <p14:creationId xmlns:p14="http://schemas.microsoft.com/office/powerpoint/2010/main" val="9015203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F2320-0B03-4F1F-BE4A-A45F0E46C3B9}"/>
              </a:ext>
            </a:extLst>
          </p:cNvPr>
          <p:cNvSpPr>
            <a:spLocks noGrp="1"/>
          </p:cNvSpPr>
          <p:nvPr>
            <p:ph type="title"/>
          </p:nvPr>
        </p:nvSpPr>
        <p:spPr/>
        <p:txBody>
          <a:bodyPr/>
          <a:lstStyle/>
          <a:p>
            <a:pPr algn="ctr"/>
            <a:r>
              <a:rPr lang="en-US" b="1" dirty="0"/>
              <a:t>REFERENCES</a:t>
            </a:r>
          </a:p>
        </p:txBody>
      </p:sp>
      <p:sp>
        <p:nvSpPr>
          <p:cNvPr id="3" name="Content Placeholder 2">
            <a:extLst>
              <a:ext uri="{FF2B5EF4-FFF2-40B4-BE49-F238E27FC236}">
                <a16:creationId xmlns:a16="http://schemas.microsoft.com/office/drawing/2014/main" id="{C85E15A8-C285-4D6F-B18D-508B8E486081}"/>
              </a:ext>
            </a:extLst>
          </p:cNvPr>
          <p:cNvSpPr>
            <a:spLocks noGrp="1"/>
          </p:cNvSpPr>
          <p:nvPr>
            <p:ph idx="1"/>
          </p:nvPr>
        </p:nvSpPr>
        <p:spPr>
          <a:xfrm>
            <a:off x="416433" y="815720"/>
            <a:ext cx="10972800" cy="5966079"/>
          </a:xfrm>
          <a:solidFill>
            <a:schemeClr val="bg1"/>
          </a:solidFill>
        </p:spPr>
        <p:txBody>
          <a:bodyPr/>
          <a:lstStyle/>
          <a:p>
            <a:r>
              <a:rPr lang="en-US" sz="2200" b="1" dirty="0"/>
              <a:t>Current and Future Technologies for Gasification –Fossil Based Power Generation, Revision 1, November, 2010, DOE/NETL – 2009/1389  </a:t>
            </a:r>
          </a:p>
          <a:p>
            <a:r>
              <a:rPr lang="en-US" sz="2200" b="1" dirty="0"/>
              <a:t>Cost and Performance Baseline for Fossil Energy Plants, Volume 1, Bituminous Coal and Natural Gas to Electricity, Revision 2a, September 2013, DOE/NETL – 2010/1397</a:t>
            </a:r>
          </a:p>
          <a:p>
            <a:r>
              <a:rPr lang="en-US" sz="2200" b="1" dirty="0"/>
              <a:t>Sarah E. Baker, et al., Getting to Neutral: Options for Negative Carbon Emissions in California, January, 2020, LLNL, LLNL-TR-796100 An Action Plan for Carbon Capture and Storage in California: Opportunities, Challenges, and Solutions, Stanford Research Center, Energy Futures Initiative, Stanford </a:t>
            </a:r>
            <a:r>
              <a:rPr lang="en-US" sz="2200" b="1" dirty="0" err="1"/>
              <a:t>Precourt</a:t>
            </a:r>
            <a:r>
              <a:rPr lang="en-US" sz="2200" b="1" dirty="0"/>
              <a:t> Institute of Energy, Stanford Earth</a:t>
            </a:r>
          </a:p>
          <a:p>
            <a:r>
              <a:rPr lang="en-US" sz="2200" b="1" dirty="0"/>
              <a:t>USDOE (2016). 2016 Billion-ton Report: Advancing Domestic Resources for a Thriving Bioeconomy, Volume 1: Economic Availability of Feedstocks. M. Langholtz, B. Stokes and L. Eaton. Oak Ridge, TN, Oak Ridge National Laboratory: 448. </a:t>
            </a:r>
            <a:r>
              <a:rPr lang="en-US" sz="2200" b="1" dirty="0">
                <a:hlinkClick r:id="rId2"/>
              </a:rPr>
              <a:t>https://bioenergykdf.net/billionton2016/overview</a:t>
            </a:r>
            <a:r>
              <a:rPr lang="en-US" sz="2200" b="1" dirty="0"/>
              <a:t> </a:t>
            </a:r>
          </a:p>
          <a:p>
            <a:r>
              <a:rPr lang="en-US" sz="2200" b="1" dirty="0"/>
              <a:t>Langholtz, M., et al. (2020). "The Economic Accessibility of CO2 Sequestration through Bioenergy with Carbon Capture and Storage (BECCS) in the US." Land 9(9). </a:t>
            </a:r>
            <a:r>
              <a:rPr lang="en-US" sz="2200" b="1" dirty="0">
                <a:hlinkClick r:id="rId3"/>
              </a:rPr>
              <a:t>https://doi.org/10.3390/land9090299</a:t>
            </a:r>
            <a:r>
              <a:rPr lang="en-US" sz="2200" b="1" dirty="0"/>
              <a:t> </a:t>
            </a:r>
          </a:p>
        </p:txBody>
      </p:sp>
      <p:sp>
        <p:nvSpPr>
          <p:cNvPr id="4" name="Slide Number Placeholder 3">
            <a:extLst>
              <a:ext uri="{FF2B5EF4-FFF2-40B4-BE49-F238E27FC236}">
                <a16:creationId xmlns:a16="http://schemas.microsoft.com/office/drawing/2014/main" id="{994281C1-D432-4AC2-8795-1CF6BF293849}"/>
              </a:ext>
            </a:extLst>
          </p:cNvPr>
          <p:cNvSpPr>
            <a:spLocks noGrp="1"/>
          </p:cNvSpPr>
          <p:nvPr>
            <p:ph type="sldNum" sz="quarter" idx="10"/>
          </p:nvPr>
        </p:nvSpPr>
        <p:spPr/>
        <p:txBody>
          <a:bodyPr/>
          <a:lstStyle/>
          <a:p>
            <a:pPr>
              <a:defRPr/>
            </a:pPr>
            <a:fld id="{197CC2BE-145E-4467-8F88-A39DA11696D6}" type="slidenum">
              <a:rPr lang="en-US" altLang="en-US" smtClean="0"/>
              <a:pPr>
                <a:defRPr/>
              </a:pPr>
              <a:t>27</a:t>
            </a:fld>
            <a:endParaRPr lang="en-US" altLang="en-US"/>
          </a:p>
        </p:txBody>
      </p:sp>
    </p:spTree>
    <p:extLst>
      <p:ext uri="{BB962C8B-B14F-4D97-AF65-F5344CB8AC3E}">
        <p14:creationId xmlns:p14="http://schemas.microsoft.com/office/powerpoint/2010/main" val="21866527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F2320-0B03-4F1F-BE4A-A45F0E46C3B9}"/>
              </a:ext>
            </a:extLst>
          </p:cNvPr>
          <p:cNvSpPr>
            <a:spLocks noGrp="1"/>
          </p:cNvSpPr>
          <p:nvPr>
            <p:ph type="title"/>
          </p:nvPr>
        </p:nvSpPr>
        <p:spPr/>
        <p:txBody>
          <a:bodyPr/>
          <a:lstStyle/>
          <a:p>
            <a:pPr algn="ctr"/>
            <a:r>
              <a:rPr lang="en-US" b="1" dirty="0"/>
              <a:t>REFERENCES, CONTINUED</a:t>
            </a:r>
          </a:p>
        </p:txBody>
      </p:sp>
      <p:sp>
        <p:nvSpPr>
          <p:cNvPr id="3" name="Content Placeholder 2">
            <a:extLst>
              <a:ext uri="{FF2B5EF4-FFF2-40B4-BE49-F238E27FC236}">
                <a16:creationId xmlns:a16="http://schemas.microsoft.com/office/drawing/2014/main" id="{C85E15A8-C285-4D6F-B18D-508B8E486081}"/>
              </a:ext>
            </a:extLst>
          </p:cNvPr>
          <p:cNvSpPr>
            <a:spLocks noGrp="1"/>
          </p:cNvSpPr>
          <p:nvPr>
            <p:ph idx="1"/>
          </p:nvPr>
        </p:nvSpPr>
        <p:spPr>
          <a:xfrm>
            <a:off x="416433" y="815720"/>
            <a:ext cx="10972800" cy="5966079"/>
          </a:xfrm>
          <a:solidFill>
            <a:schemeClr val="bg1"/>
          </a:solidFill>
        </p:spPr>
        <p:txBody>
          <a:bodyPr/>
          <a:lstStyle/>
          <a:p>
            <a:r>
              <a:rPr lang="en-US" sz="2200" b="1" dirty="0"/>
              <a:t>An Action Plan for Carbon Capture and Storage In California: Opportunities, Challenges &amp; Solutions, Stanford Center for Carbon Storage, 2020. </a:t>
            </a:r>
          </a:p>
          <a:p>
            <a:pPr lvl="1"/>
            <a:r>
              <a:rPr lang="en-US" sz="2200" b="1" dirty="0">
                <a:hlinkClick r:id="rId2"/>
              </a:rPr>
              <a:t>https://earth.stanford.edu/events/action-plan-carbon-capture-and-storage-california-opportunities-challenges-solutions#gs.kquxz6</a:t>
            </a:r>
            <a:r>
              <a:rPr lang="en-US" sz="2200" b="1" dirty="0"/>
              <a:t>  </a:t>
            </a:r>
          </a:p>
          <a:p>
            <a:pPr lvl="1"/>
            <a:r>
              <a:rPr lang="en-US" sz="2200" b="1" dirty="0">
                <a:hlinkClick r:id="rId3"/>
              </a:rPr>
              <a:t>https://static1.squarespace.com/static/58ec123cb3db2bd94e057628/t/5f91b40c83851c7382efd1f0/1603384344275/EFI-Stanford-CA-CCS-FULL-10.22.20.pdf</a:t>
            </a:r>
            <a:r>
              <a:rPr lang="en-US" sz="2200" b="1" dirty="0"/>
              <a:t> </a:t>
            </a:r>
          </a:p>
        </p:txBody>
      </p:sp>
      <p:sp>
        <p:nvSpPr>
          <p:cNvPr id="4" name="Slide Number Placeholder 3">
            <a:extLst>
              <a:ext uri="{FF2B5EF4-FFF2-40B4-BE49-F238E27FC236}">
                <a16:creationId xmlns:a16="http://schemas.microsoft.com/office/drawing/2014/main" id="{E3727B85-7968-4C23-8C6D-D1B288E254F6}"/>
              </a:ext>
            </a:extLst>
          </p:cNvPr>
          <p:cNvSpPr>
            <a:spLocks noGrp="1"/>
          </p:cNvSpPr>
          <p:nvPr>
            <p:ph type="sldNum" sz="quarter" idx="10"/>
          </p:nvPr>
        </p:nvSpPr>
        <p:spPr/>
        <p:txBody>
          <a:bodyPr/>
          <a:lstStyle/>
          <a:p>
            <a:pPr>
              <a:defRPr/>
            </a:pPr>
            <a:fld id="{197CC2BE-145E-4467-8F88-A39DA11696D6}" type="slidenum">
              <a:rPr lang="en-US" altLang="en-US" smtClean="0"/>
              <a:pPr>
                <a:defRPr/>
              </a:pPr>
              <a:t>28</a:t>
            </a:fld>
            <a:endParaRPr lang="en-US" altLang="en-US"/>
          </a:p>
        </p:txBody>
      </p:sp>
    </p:spTree>
    <p:extLst>
      <p:ext uri="{BB962C8B-B14F-4D97-AF65-F5344CB8AC3E}">
        <p14:creationId xmlns:p14="http://schemas.microsoft.com/office/powerpoint/2010/main" val="3278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a:extLst>
              <a:ext uri="{FF2B5EF4-FFF2-40B4-BE49-F238E27FC236}">
                <a16:creationId xmlns:a16="http://schemas.microsoft.com/office/drawing/2014/main" id="{4A30FFB5-4B3D-4998-AD9F-C762178760CC}"/>
              </a:ext>
            </a:extLst>
          </p:cNvPr>
          <p:cNvSpPr>
            <a:spLocks noGrp="1"/>
          </p:cNvSpPr>
          <p:nvPr>
            <p:ph type="title"/>
          </p:nvPr>
        </p:nvSpPr>
        <p:spPr>
          <a:xfrm>
            <a:off x="427038" y="273050"/>
            <a:ext cx="11426825" cy="536575"/>
          </a:xfrm>
        </p:spPr>
        <p:txBody>
          <a:bodyPr/>
          <a:lstStyle/>
          <a:p>
            <a:pPr algn="ctr" defTabSz="831850" eaLnBrk="1"/>
            <a:r>
              <a:rPr lang="en-US" altLang="en-US" sz="3600" b="1" dirty="0"/>
              <a:t>EUROPEAN HYDROGEN TURBINE PROJECTS</a:t>
            </a:r>
          </a:p>
        </p:txBody>
      </p:sp>
      <p:sp>
        <p:nvSpPr>
          <p:cNvPr id="37891" name="Rectangle 2">
            <a:extLst>
              <a:ext uri="{FF2B5EF4-FFF2-40B4-BE49-F238E27FC236}">
                <a16:creationId xmlns:a16="http://schemas.microsoft.com/office/drawing/2014/main" id="{6A6DA175-5C33-40A5-AE2C-8A2A690B4C45}"/>
              </a:ext>
            </a:extLst>
          </p:cNvPr>
          <p:cNvSpPr>
            <a:spLocks noGrp="1"/>
          </p:cNvSpPr>
          <p:nvPr>
            <p:ph type="body" idx="1"/>
          </p:nvPr>
        </p:nvSpPr>
        <p:spPr>
          <a:xfrm>
            <a:off x="609600" y="990600"/>
            <a:ext cx="10972800" cy="5257800"/>
          </a:xfrm>
        </p:spPr>
        <p:txBody>
          <a:bodyPr/>
          <a:lstStyle/>
          <a:p>
            <a:pPr marL="179388" indent="-179388" defTabSz="822325" eaLnBrk="1">
              <a:lnSpc>
                <a:spcPct val="100000"/>
              </a:lnSpc>
              <a:spcBef>
                <a:spcPct val="0"/>
              </a:spcBef>
              <a:buSzTx/>
              <a:buFont typeface="Century Gothic" panose="020B0502020202020204" pitchFamily="34" charset="0"/>
              <a:buNone/>
            </a:pPr>
            <a:r>
              <a:rPr lang="en-US" altLang="en-US" sz="2500" b="1" dirty="0"/>
              <a:t>PHOENIX BIOPOWER ROAD MAP (NON-HYDROGEN OPTION)</a:t>
            </a:r>
          </a:p>
          <a:p>
            <a:pPr marL="179388" indent="-179388" defTabSz="822325" eaLnBrk="1">
              <a:lnSpc>
                <a:spcPct val="100000"/>
              </a:lnSpc>
              <a:spcBef>
                <a:spcPct val="0"/>
              </a:spcBef>
            </a:pPr>
            <a:r>
              <a:rPr lang="en-US" altLang="en-US" sz="2500" b="1" dirty="0"/>
              <a:t>Feasibility- 2020. </a:t>
            </a:r>
          </a:p>
          <a:p>
            <a:pPr marL="179388" indent="-179388" defTabSz="822325" eaLnBrk="1">
              <a:lnSpc>
                <a:spcPct val="100000"/>
              </a:lnSpc>
              <a:spcBef>
                <a:spcPct val="0"/>
              </a:spcBef>
            </a:pPr>
            <a:r>
              <a:rPr lang="en-US" altLang="en-US" sz="2500" b="1" dirty="0"/>
              <a:t>5 MW power plant- 2022. </a:t>
            </a:r>
          </a:p>
          <a:p>
            <a:pPr marL="179388" indent="-179388" defTabSz="822325" eaLnBrk="1">
              <a:lnSpc>
                <a:spcPct val="100000"/>
              </a:lnSpc>
              <a:spcBef>
                <a:spcPct val="0"/>
              </a:spcBef>
            </a:pPr>
            <a:r>
              <a:rPr lang="en-US" altLang="en-US" sz="2500" b="1" dirty="0"/>
              <a:t>20-30 MW industrial plant 50% efficiency- 2026.</a:t>
            </a:r>
          </a:p>
          <a:p>
            <a:pPr marL="179388" indent="-179388" defTabSz="822325" eaLnBrk="1">
              <a:lnSpc>
                <a:spcPct val="100000"/>
              </a:lnSpc>
              <a:spcBef>
                <a:spcPct val="0"/>
              </a:spcBef>
            </a:pPr>
            <a:r>
              <a:rPr lang="en-US" altLang="en-US" sz="2500" b="1" dirty="0"/>
              <a:t>100 MW generating plant 60+% efficiency- 2030.</a:t>
            </a:r>
          </a:p>
          <a:p>
            <a:pPr marL="179388" indent="-179388" defTabSz="822325" eaLnBrk="1">
              <a:lnSpc>
                <a:spcPct val="100000"/>
              </a:lnSpc>
              <a:spcBef>
                <a:spcPct val="0"/>
              </a:spcBef>
              <a:buSzTx/>
              <a:buFont typeface="Century Gothic" panose="020B0502020202020204" pitchFamily="34" charset="0"/>
              <a:buNone/>
            </a:pPr>
            <a:endParaRPr lang="en-US" altLang="en-US" sz="2500" b="1" dirty="0"/>
          </a:p>
          <a:p>
            <a:pPr marL="179388" indent="-179388" defTabSz="822325" eaLnBrk="1">
              <a:lnSpc>
                <a:spcPct val="100000"/>
              </a:lnSpc>
              <a:spcBef>
                <a:spcPct val="0"/>
              </a:spcBef>
              <a:buSzTx/>
              <a:buFont typeface="Century Gothic" panose="020B0502020202020204" pitchFamily="34" charset="0"/>
              <a:buNone/>
            </a:pPr>
            <a:r>
              <a:rPr lang="en-US" altLang="en-US" sz="2500" b="1" dirty="0"/>
              <a:t>NORWAY PROJECT</a:t>
            </a:r>
          </a:p>
          <a:p>
            <a:pPr marL="179388" indent="-179388" defTabSz="822325" eaLnBrk="1">
              <a:lnSpc>
                <a:spcPct val="100000"/>
              </a:lnSpc>
              <a:spcBef>
                <a:spcPct val="0"/>
              </a:spcBef>
            </a:pPr>
            <a:r>
              <a:rPr lang="en-US" altLang="en-US" sz="2500" b="1" dirty="0"/>
              <a:t>IGCC 440 MW powerplant to be operated on 100% hydrogen by 2025 in the Netherlands.</a:t>
            </a:r>
          </a:p>
          <a:p>
            <a:pPr marL="179388" indent="-179388" defTabSz="822325" eaLnBrk="1">
              <a:lnSpc>
                <a:spcPct val="100000"/>
              </a:lnSpc>
              <a:spcBef>
                <a:spcPct val="0"/>
              </a:spcBef>
            </a:pPr>
            <a:r>
              <a:rPr lang="en-US" altLang="en-US" sz="2500" b="1" dirty="0"/>
              <a:t>Mitsubishi Hitachi Power Systems to develop appropriate turbine technology.</a:t>
            </a:r>
          </a:p>
          <a:p>
            <a:pPr marL="179388" indent="-179388" defTabSz="822325" eaLnBrk="1">
              <a:lnSpc>
                <a:spcPct val="100000"/>
              </a:lnSpc>
              <a:spcBef>
                <a:spcPct val="0"/>
              </a:spcBef>
            </a:pPr>
            <a:r>
              <a:rPr lang="en-US" altLang="en-US" sz="2500" b="1" dirty="0"/>
              <a:t>CO</a:t>
            </a:r>
            <a:r>
              <a:rPr lang="en-US" altLang="en-US" sz="2500" b="1" baseline="-25000" dirty="0"/>
              <a:t>2</a:t>
            </a:r>
            <a:r>
              <a:rPr lang="en-US" altLang="en-US" sz="2500" b="1" dirty="0"/>
              <a:t> released during hydrogen production process is to be stored in underground facilities off the Norwegian coast. </a:t>
            </a:r>
          </a:p>
        </p:txBody>
      </p:sp>
      <p:sp>
        <p:nvSpPr>
          <p:cNvPr id="4" name="TextBox 3">
            <a:extLst>
              <a:ext uri="{FF2B5EF4-FFF2-40B4-BE49-F238E27FC236}">
                <a16:creationId xmlns:a16="http://schemas.microsoft.com/office/drawing/2014/main" id="{BA82C44C-CCDA-4EFD-B04D-DF0679963DD4}"/>
              </a:ext>
            </a:extLst>
          </p:cNvPr>
          <p:cNvSpPr txBox="1"/>
          <p:nvPr/>
        </p:nvSpPr>
        <p:spPr>
          <a:xfrm>
            <a:off x="7848600" y="6581001"/>
            <a:ext cx="533400" cy="276999"/>
          </a:xfrm>
          <a:prstGeom prst="rect">
            <a:avLst/>
          </a:prstGeom>
          <a:noFill/>
        </p:spPr>
        <p:txBody>
          <a:bodyPr wrap="square" rtlCol="0">
            <a:spAutoFit/>
          </a:bodyPr>
          <a:lstStyle/>
          <a:p>
            <a:r>
              <a:rPr lang="en-US" sz="1200" dirty="0"/>
              <a:t>S</a:t>
            </a:r>
            <a:endParaRPr lang="en-US" dirty="0"/>
          </a:p>
        </p:txBody>
      </p:sp>
      <p:sp>
        <p:nvSpPr>
          <p:cNvPr id="2" name="Slide Number Placeholder 1">
            <a:extLst>
              <a:ext uri="{FF2B5EF4-FFF2-40B4-BE49-F238E27FC236}">
                <a16:creationId xmlns:a16="http://schemas.microsoft.com/office/drawing/2014/main" id="{DF001507-BFC0-4277-BEF9-7B28E6312AB1}"/>
              </a:ext>
            </a:extLst>
          </p:cNvPr>
          <p:cNvSpPr>
            <a:spLocks noGrp="1"/>
          </p:cNvSpPr>
          <p:nvPr>
            <p:ph type="sldNum" sz="quarter" idx="10"/>
          </p:nvPr>
        </p:nvSpPr>
        <p:spPr/>
        <p:txBody>
          <a:bodyPr/>
          <a:lstStyle/>
          <a:p>
            <a:pPr>
              <a:defRPr/>
            </a:pPr>
            <a:fld id="{197CC2BE-145E-4467-8F88-A39DA11696D6}" type="slidenum">
              <a:rPr lang="en-US" altLang="en-US" smtClean="0"/>
              <a:pPr>
                <a:defRPr/>
              </a:pPr>
              <a:t>29</a:t>
            </a:fld>
            <a:endParaRPr lang="en-US" altLang="en-US"/>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a:extLst>
              <a:ext uri="{FF2B5EF4-FFF2-40B4-BE49-F238E27FC236}">
                <a16:creationId xmlns:a16="http://schemas.microsoft.com/office/drawing/2014/main" id="{64E9DAC9-7BC5-434E-B7A1-B6A369BB96E1}"/>
              </a:ext>
            </a:extLst>
          </p:cNvPr>
          <p:cNvSpPr txBox="1">
            <a:spLocks noChangeArrowheads="1"/>
          </p:cNvSpPr>
          <p:nvPr/>
        </p:nvSpPr>
        <p:spPr bwMode="auto">
          <a:xfrm>
            <a:off x="609600" y="76200"/>
            <a:ext cx="10972800" cy="13255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400"/>
              </a:spcBef>
              <a:buClr>
                <a:srgbClr val="000000"/>
              </a:buClr>
              <a:buSzPct val="9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36600" indent="-333375">
              <a:lnSpc>
                <a:spcPct val="90000"/>
              </a:lnSpc>
              <a:spcBef>
                <a:spcPts val="1400"/>
              </a:spcBef>
              <a:buClr>
                <a:srgbClr val="000000"/>
              </a:buClr>
              <a:buSzPct val="9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4588" indent="-400050">
              <a:lnSpc>
                <a:spcPct val="90000"/>
              </a:lnSpc>
              <a:spcBef>
                <a:spcPts val="1400"/>
              </a:spcBef>
              <a:buClr>
                <a:srgbClr val="000000"/>
              </a:buClr>
              <a:buSzPct val="9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239838" indent="-268288">
              <a:lnSpc>
                <a:spcPct val="90000"/>
              </a:lnSpc>
              <a:spcBef>
                <a:spcPts val="1400"/>
              </a:spcBef>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1604963" indent="-344488">
              <a:lnSpc>
                <a:spcPct val="90000"/>
              </a:lnSpc>
              <a:spcBef>
                <a:spcPts val="1400"/>
              </a:spcBef>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062163" indent="-344488"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519363" indent="-344488"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2976563" indent="-344488"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433763" indent="-344488"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100000"/>
              </a:lnSpc>
              <a:spcBef>
                <a:spcPct val="0"/>
              </a:spcBef>
              <a:buClrTx/>
              <a:buSzTx/>
              <a:buFontTx/>
              <a:buNone/>
            </a:pPr>
            <a:r>
              <a:rPr lang="en-US" altLang="en-US" sz="3800" b="1" dirty="0"/>
              <a:t>STRATEGIC POINTS:</a:t>
            </a:r>
          </a:p>
        </p:txBody>
      </p:sp>
      <p:sp>
        <p:nvSpPr>
          <p:cNvPr id="5123" name="Rectangle 2">
            <a:extLst>
              <a:ext uri="{FF2B5EF4-FFF2-40B4-BE49-F238E27FC236}">
                <a16:creationId xmlns:a16="http://schemas.microsoft.com/office/drawing/2014/main" id="{75B62036-88EA-44AC-B594-29885B0979B9}"/>
              </a:ext>
            </a:extLst>
          </p:cNvPr>
          <p:cNvSpPr txBox="1">
            <a:spLocks noChangeArrowheads="1"/>
          </p:cNvSpPr>
          <p:nvPr/>
        </p:nvSpPr>
        <p:spPr bwMode="auto">
          <a:xfrm>
            <a:off x="609600" y="1023390"/>
            <a:ext cx="10972800" cy="5285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7338" indent="-287338">
              <a:lnSpc>
                <a:spcPct val="90000"/>
              </a:lnSpc>
              <a:spcBef>
                <a:spcPts val="1400"/>
              </a:spcBef>
              <a:buClr>
                <a:srgbClr val="000000"/>
              </a:buClr>
              <a:buSzPct val="9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36600" indent="-333375">
              <a:lnSpc>
                <a:spcPct val="90000"/>
              </a:lnSpc>
              <a:spcBef>
                <a:spcPts val="1400"/>
              </a:spcBef>
              <a:buClr>
                <a:srgbClr val="000000"/>
              </a:buClr>
              <a:buSzPct val="9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4588" indent="-400050">
              <a:lnSpc>
                <a:spcPct val="90000"/>
              </a:lnSpc>
              <a:spcBef>
                <a:spcPts val="1400"/>
              </a:spcBef>
              <a:buClr>
                <a:srgbClr val="000000"/>
              </a:buClr>
              <a:buSzPct val="9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239838" indent="-268288">
              <a:lnSpc>
                <a:spcPct val="90000"/>
              </a:lnSpc>
              <a:spcBef>
                <a:spcPts val="1400"/>
              </a:spcBef>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1604963" indent="-344488">
              <a:lnSpc>
                <a:spcPct val="90000"/>
              </a:lnSpc>
              <a:spcBef>
                <a:spcPts val="1400"/>
              </a:spcBef>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062163" indent="-344488"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519363" indent="-344488"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2976563" indent="-344488"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433763" indent="-344488" eaLnBrk="0" fontAlgn="base" hangingPunct="0">
              <a:lnSpc>
                <a:spcPct val="90000"/>
              </a:lnSpc>
              <a:spcBef>
                <a:spcPts val="1400"/>
              </a:spcBef>
              <a:spcAft>
                <a:spcPct val="0"/>
              </a:spcAft>
              <a:buClr>
                <a:srgbClr val="000000"/>
              </a:buClr>
              <a:buSzPct val="100000"/>
              <a:buFont typeface="Century Gothic" panose="020B0502020202020204" pitchFamily="34" charset="0"/>
              <a:buChar char="»"/>
              <a:defRPr sz="2800">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r>
              <a:rPr lang="en-US" altLang="en-US" b="1" dirty="0"/>
              <a:t>Mitsubishi is developing a high-temperature turbine (3100 F) and others SOFCs to achieve more economic fossil power generation systems with CCS.</a:t>
            </a:r>
          </a:p>
          <a:p>
            <a:pPr eaLnBrk="1"/>
            <a:r>
              <a:rPr lang="en-US" altLang="en-US" b="1" dirty="0"/>
              <a:t>Oxy fuel cycles are being developed to generate power from CO</a:t>
            </a:r>
            <a:r>
              <a:rPr lang="en-US" altLang="en-US" b="1" baseline="-25000" dirty="0"/>
              <a:t>2</a:t>
            </a:r>
            <a:r>
              <a:rPr lang="en-US" altLang="en-US" b="1" dirty="0"/>
              <a:t>/steam.</a:t>
            </a:r>
          </a:p>
          <a:p>
            <a:pPr eaLnBrk="1"/>
            <a:r>
              <a:rPr lang="en-US" altLang="en-US" b="1" dirty="0"/>
              <a:t>Biomethane and methane (BAM) will minimize the need to modify the national natural gas pipeline system to carry hydrogen or bring hydrogen into people’s homes.</a:t>
            </a:r>
          </a:p>
          <a:p>
            <a:pPr eaLnBrk="1"/>
            <a:r>
              <a:rPr lang="en-US" altLang="en-US" b="1" dirty="0"/>
              <a:t>City gate plants can co-produce hydrogen for the grid and hydrogen fuel cell vehicles (HFCVs) to eliminate the need for new pipelines and improve system economics.</a:t>
            </a:r>
          </a:p>
          <a:p>
            <a:pPr marL="0" indent="0" eaLnBrk="1">
              <a:buNone/>
            </a:pPr>
            <a:endParaRPr lang="en-US" altLang="en-US" b="1" dirty="0"/>
          </a:p>
        </p:txBody>
      </p:sp>
      <p:sp>
        <p:nvSpPr>
          <p:cNvPr id="2" name="TextBox 1">
            <a:extLst>
              <a:ext uri="{FF2B5EF4-FFF2-40B4-BE49-F238E27FC236}">
                <a16:creationId xmlns:a16="http://schemas.microsoft.com/office/drawing/2014/main" id="{BA5F4832-F2A0-42E7-A7D9-16805EE1701B}"/>
              </a:ext>
            </a:extLst>
          </p:cNvPr>
          <p:cNvSpPr txBox="1"/>
          <p:nvPr/>
        </p:nvSpPr>
        <p:spPr>
          <a:xfrm>
            <a:off x="9067800" y="6657201"/>
            <a:ext cx="533400" cy="276999"/>
          </a:xfrm>
          <a:prstGeom prst="rect">
            <a:avLst/>
          </a:prstGeom>
          <a:noFill/>
        </p:spPr>
        <p:txBody>
          <a:bodyPr wrap="square" rtlCol="0">
            <a:spAutoFit/>
          </a:bodyPr>
          <a:lstStyle/>
          <a:p>
            <a:r>
              <a:rPr lang="en-US" sz="1200" dirty="0"/>
              <a:t>S</a:t>
            </a:r>
            <a:endParaRPr lang="en-US" dirty="0"/>
          </a:p>
        </p:txBody>
      </p:sp>
      <p:sp>
        <p:nvSpPr>
          <p:cNvPr id="3" name="Slide Number Placeholder 2">
            <a:extLst>
              <a:ext uri="{FF2B5EF4-FFF2-40B4-BE49-F238E27FC236}">
                <a16:creationId xmlns:a16="http://schemas.microsoft.com/office/drawing/2014/main" id="{C1650F4A-76A8-49E7-AC62-901C0BC7A7F3}"/>
              </a:ext>
            </a:extLst>
          </p:cNvPr>
          <p:cNvSpPr>
            <a:spLocks noGrp="1"/>
          </p:cNvSpPr>
          <p:nvPr>
            <p:ph type="sldNum" sz="quarter" idx="10"/>
          </p:nvPr>
        </p:nvSpPr>
        <p:spPr/>
        <p:txBody>
          <a:bodyPr/>
          <a:lstStyle/>
          <a:p>
            <a:pPr>
              <a:defRPr/>
            </a:pPr>
            <a:fld id="{726DDC42-BA3E-4CEC-AE83-560578B118A5}" type="slidenum">
              <a:rPr lang="en-US" altLang="en-US" smtClean="0"/>
              <a:pPr>
                <a:defRPr/>
              </a:pPr>
              <a:t>3</a:t>
            </a:fld>
            <a:endParaRPr lang="en-US" altLang="en-US"/>
          </a:p>
        </p:txBody>
      </p:sp>
    </p:spTree>
    <p:extLst>
      <p:ext uri="{BB962C8B-B14F-4D97-AF65-F5344CB8AC3E}">
        <p14:creationId xmlns:p14="http://schemas.microsoft.com/office/powerpoint/2010/main" val="13311528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1">
            <a:extLst>
              <a:ext uri="{FF2B5EF4-FFF2-40B4-BE49-F238E27FC236}">
                <a16:creationId xmlns:a16="http://schemas.microsoft.com/office/drawing/2014/main" id="{AFAF5B01-F5E7-403D-B0E5-D6D6BC9516C1}"/>
              </a:ext>
            </a:extLst>
          </p:cNvPr>
          <p:cNvSpPr txBox="1">
            <a:spLocks/>
          </p:cNvSpPr>
          <p:nvPr/>
        </p:nvSpPr>
        <p:spPr bwMode="auto">
          <a:xfrm>
            <a:off x="1752600" y="6587351"/>
            <a:ext cx="127000" cy="13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fld id="{8C891098-BEEB-4AC5-BAAE-8CB8029C1F1A}" type="slidenum">
              <a:rPr lang="en-US" altLang="en-US" sz="900"/>
              <a:pPr algn="ctr" eaLnBrk="1">
                <a:lnSpc>
                  <a:spcPct val="90000"/>
                </a:lnSpc>
              </a:pPr>
              <a:t>4</a:t>
            </a:fld>
            <a:endParaRPr lang="en-US" altLang="en-US" sz="900" dirty="0"/>
          </a:p>
        </p:txBody>
      </p:sp>
      <p:sp>
        <p:nvSpPr>
          <p:cNvPr id="7172" name="AutoShape 3">
            <a:extLst>
              <a:ext uri="{FF2B5EF4-FFF2-40B4-BE49-F238E27FC236}">
                <a16:creationId xmlns:a16="http://schemas.microsoft.com/office/drawing/2014/main" id="{F6E74ECE-F477-4C07-848C-6438B7B6CBCF}"/>
              </a:ext>
            </a:extLst>
          </p:cNvPr>
          <p:cNvSpPr>
            <a:spLocks/>
          </p:cNvSpPr>
          <p:nvPr/>
        </p:nvSpPr>
        <p:spPr bwMode="auto">
          <a:xfrm>
            <a:off x="5575300" y="1236946"/>
            <a:ext cx="1900238" cy="646113"/>
          </a:xfrm>
          <a:prstGeom prst="roundRect">
            <a:avLst>
              <a:gd name="adj" fmla="val 16667"/>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73" name="Rectangle 4">
            <a:extLst>
              <a:ext uri="{FF2B5EF4-FFF2-40B4-BE49-F238E27FC236}">
                <a16:creationId xmlns:a16="http://schemas.microsoft.com/office/drawing/2014/main" id="{BDF51641-1F82-4668-A97F-7515F2EF855C}"/>
              </a:ext>
            </a:extLst>
          </p:cNvPr>
          <p:cNvSpPr>
            <a:spLocks noGrp="1"/>
          </p:cNvSpPr>
          <p:nvPr>
            <p:ph type="title"/>
          </p:nvPr>
        </p:nvSpPr>
        <p:spPr>
          <a:xfrm>
            <a:off x="428625" y="0"/>
            <a:ext cx="11430000" cy="536575"/>
          </a:xfrm>
        </p:spPr>
        <p:txBody>
          <a:bodyPr/>
          <a:lstStyle/>
          <a:p>
            <a:pPr algn="ctr" defTabSz="739775" eaLnBrk="1"/>
            <a:r>
              <a:rPr lang="en-US" altLang="en-US" b="1" dirty="0">
                <a:solidFill>
                  <a:srgbClr val="0070C0"/>
                </a:solidFill>
              </a:rPr>
              <a:t>ALTERNATIVE RENEWABLE OPTIONS FOR POWER &amp; FUEL</a:t>
            </a:r>
          </a:p>
        </p:txBody>
      </p:sp>
      <p:sp>
        <p:nvSpPr>
          <p:cNvPr id="7176" name="Text Box 7">
            <a:extLst>
              <a:ext uri="{FF2B5EF4-FFF2-40B4-BE49-F238E27FC236}">
                <a16:creationId xmlns:a16="http://schemas.microsoft.com/office/drawing/2014/main" id="{132A83E7-A90C-4E14-BB3E-6C059E181BF2}"/>
              </a:ext>
            </a:extLst>
          </p:cNvPr>
          <p:cNvSpPr txBox="1">
            <a:spLocks/>
          </p:cNvSpPr>
          <p:nvPr/>
        </p:nvSpPr>
        <p:spPr bwMode="auto">
          <a:xfrm>
            <a:off x="1055997" y="662331"/>
            <a:ext cx="6623050"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r>
              <a:rPr lang="en-US" altLang="en-US" sz="2000" dirty="0">
                <a:solidFill>
                  <a:srgbClr val="1D5157"/>
                </a:solidFill>
                <a:latin typeface="Arial" panose="020B0604020202020204" pitchFamily="34" charset="0"/>
                <a:cs typeface="Arial" panose="020B0604020202020204" pitchFamily="34" charset="0"/>
                <a:sym typeface="Arial" panose="020B0604020202020204" pitchFamily="34" charset="0"/>
              </a:rPr>
              <a:t>Solar &amp; Wind Power</a:t>
            </a:r>
            <a:endParaRPr lang="en-US" altLang="en-US" sz="2400" dirty="0">
              <a:solidFill>
                <a:srgbClr val="1D5157"/>
              </a:solidFill>
              <a:latin typeface="Arial" panose="020B0604020202020204" pitchFamily="34" charset="0"/>
              <a:cs typeface="Arial" panose="020B0604020202020204" pitchFamily="34" charset="0"/>
              <a:sym typeface="Arial" panose="020B0604020202020204" pitchFamily="34" charset="0"/>
            </a:endParaRPr>
          </a:p>
        </p:txBody>
      </p:sp>
      <p:sp>
        <p:nvSpPr>
          <p:cNvPr id="7177" name="AutoShape 8">
            <a:extLst>
              <a:ext uri="{FF2B5EF4-FFF2-40B4-BE49-F238E27FC236}">
                <a16:creationId xmlns:a16="http://schemas.microsoft.com/office/drawing/2014/main" id="{7A99BFE7-0752-4340-AC3F-0D9A64886A4E}"/>
              </a:ext>
            </a:extLst>
          </p:cNvPr>
          <p:cNvSpPr>
            <a:spLocks/>
          </p:cNvSpPr>
          <p:nvPr/>
        </p:nvSpPr>
        <p:spPr bwMode="auto">
          <a:xfrm>
            <a:off x="1323975" y="1452846"/>
            <a:ext cx="4251325" cy="290513"/>
          </a:xfrm>
          <a:prstGeom prst="rightArrow">
            <a:avLst>
              <a:gd name="adj1" fmla="val 50000"/>
              <a:gd name="adj2" fmla="val 49864"/>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78" name="Text Box 9">
            <a:extLst>
              <a:ext uri="{FF2B5EF4-FFF2-40B4-BE49-F238E27FC236}">
                <a16:creationId xmlns:a16="http://schemas.microsoft.com/office/drawing/2014/main" id="{F5209B48-59FB-4654-9875-C13FD061D727}"/>
              </a:ext>
            </a:extLst>
          </p:cNvPr>
          <p:cNvSpPr txBox="1">
            <a:spLocks/>
          </p:cNvSpPr>
          <p:nvPr/>
        </p:nvSpPr>
        <p:spPr bwMode="auto">
          <a:xfrm>
            <a:off x="1576388" y="1760821"/>
            <a:ext cx="2947987"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r>
              <a:rPr lang="en-US" altLang="en-US">
                <a:solidFill>
                  <a:srgbClr val="1D5157"/>
                </a:solidFill>
                <a:latin typeface="Arial" panose="020B0604020202020204" pitchFamily="34" charset="0"/>
                <a:cs typeface="Arial" panose="020B0604020202020204" pitchFamily="34" charset="0"/>
                <a:sym typeface="Arial" panose="020B0604020202020204" pitchFamily="34" charset="0"/>
              </a:rPr>
              <a:t>Electric Grid</a:t>
            </a:r>
          </a:p>
        </p:txBody>
      </p:sp>
      <p:sp>
        <p:nvSpPr>
          <p:cNvPr id="7181" name="Text Box 12">
            <a:extLst>
              <a:ext uri="{FF2B5EF4-FFF2-40B4-BE49-F238E27FC236}">
                <a16:creationId xmlns:a16="http://schemas.microsoft.com/office/drawing/2014/main" id="{17EE12CB-988F-4C17-963D-B9322B6FD809}"/>
              </a:ext>
            </a:extLst>
          </p:cNvPr>
          <p:cNvSpPr txBox="1">
            <a:spLocks/>
          </p:cNvSpPr>
          <p:nvPr/>
        </p:nvSpPr>
        <p:spPr bwMode="auto">
          <a:xfrm>
            <a:off x="5827713" y="1297271"/>
            <a:ext cx="1393825" cy="573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r>
              <a:rPr lang="en-US" altLang="en-US" sz="1600" b="1">
                <a:solidFill>
                  <a:srgbClr val="FFFFFF"/>
                </a:solidFill>
              </a:rPr>
              <a:t>Water Electrolysis</a:t>
            </a:r>
          </a:p>
        </p:txBody>
      </p:sp>
      <p:sp>
        <p:nvSpPr>
          <p:cNvPr id="7182" name="Oval 13">
            <a:extLst>
              <a:ext uri="{FF2B5EF4-FFF2-40B4-BE49-F238E27FC236}">
                <a16:creationId xmlns:a16="http://schemas.microsoft.com/office/drawing/2014/main" id="{76ACCFC9-F071-4364-A004-4D72C9D792A1}"/>
              </a:ext>
            </a:extLst>
          </p:cNvPr>
          <p:cNvSpPr>
            <a:spLocks/>
          </p:cNvSpPr>
          <p:nvPr/>
        </p:nvSpPr>
        <p:spPr bwMode="auto">
          <a:xfrm>
            <a:off x="6076950" y="2592671"/>
            <a:ext cx="1133475" cy="1012825"/>
          </a:xfrm>
          <a:prstGeom prst="ellipse">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83" name="Text Box 14">
            <a:extLst>
              <a:ext uri="{FF2B5EF4-FFF2-40B4-BE49-F238E27FC236}">
                <a16:creationId xmlns:a16="http://schemas.microsoft.com/office/drawing/2014/main" id="{B0A60142-F526-43E1-B0F5-ED05B1DE7E97}"/>
              </a:ext>
            </a:extLst>
          </p:cNvPr>
          <p:cNvSpPr txBox="1">
            <a:spLocks/>
          </p:cNvSpPr>
          <p:nvPr/>
        </p:nvSpPr>
        <p:spPr bwMode="auto">
          <a:xfrm>
            <a:off x="5921375" y="2757771"/>
            <a:ext cx="1393825" cy="809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r>
              <a:rPr lang="en-US" altLang="en-US" sz="4000" b="1">
                <a:solidFill>
                  <a:srgbClr val="FFFFFF"/>
                </a:solidFill>
              </a:rPr>
              <a:t>H</a:t>
            </a:r>
            <a:r>
              <a:rPr lang="en-US" altLang="en-US" sz="4000" b="1" baseline="-25000">
                <a:solidFill>
                  <a:srgbClr val="FFFFFF"/>
                </a:solidFill>
              </a:rPr>
              <a:t>2</a:t>
            </a:r>
            <a:endParaRPr lang="en-US" altLang="en-US" sz="4000" b="1">
              <a:solidFill>
                <a:srgbClr val="FFFFFF"/>
              </a:solidFill>
            </a:endParaRPr>
          </a:p>
        </p:txBody>
      </p:sp>
      <p:sp>
        <p:nvSpPr>
          <p:cNvPr id="7184" name="AutoShape 15">
            <a:extLst>
              <a:ext uri="{FF2B5EF4-FFF2-40B4-BE49-F238E27FC236}">
                <a16:creationId xmlns:a16="http://schemas.microsoft.com/office/drawing/2014/main" id="{F276B71C-BC2A-44B0-B419-DA9C1CD9B398}"/>
              </a:ext>
            </a:extLst>
          </p:cNvPr>
          <p:cNvSpPr>
            <a:spLocks/>
          </p:cNvSpPr>
          <p:nvPr/>
        </p:nvSpPr>
        <p:spPr bwMode="auto">
          <a:xfrm rot="5400000">
            <a:off x="6256338" y="2075146"/>
            <a:ext cx="746125" cy="288925"/>
          </a:xfrm>
          <a:prstGeom prst="rightArrow">
            <a:avLst>
              <a:gd name="adj1" fmla="val 50000"/>
              <a:gd name="adj2" fmla="val 50202"/>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86" name="AutoShape 17">
            <a:extLst>
              <a:ext uri="{FF2B5EF4-FFF2-40B4-BE49-F238E27FC236}">
                <a16:creationId xmlns:a16="http://schemas.microsoft.com/office/drawing/2014/main" id="{7519DB4F-0212-4DF0-A2CF-A28D5C890005}"/>
              </a:ext>
            </a:extLst>
          </p:cNvPr>
          <p:cNvSpPr>
            <a:spLocks/>
          </p:cNvSpPr>
          <p:nvPr/>
        </p:nvSpPr>
        <p:spPr bwMode="auto">
          <a:xfrm>
            <a:off x="7197725" y="2957796"/>
            <a:ext cx="2327275" cy="288925"/>
          </a:xfrm>
          <a:prstGeom prst="rightArrow">
            <a:avLst>
              <a:gd name="adj1" fmla="val 50000"/>
              <a:gd name="adj2" fmla="val 50194"/>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93" name="AutoShape 24">
            <a:extLst>
              <a:ext uri="{FF2B5EF4-FFF2-40B4-BE49-F238E27FC236}">
                <a16:creationId xmlns:a16="http://schemas.microsoft.com/office/drawing/2014/main" id="{F6FD827A-BCB4-4F6A-A1E8-FFE2EEADFE0F}"/>
              </a:ext>
            </a:extLst>
          </p:cNvPr>
          <p:cNvSpPr>
            <a:spLocks/>
          </p:cNvSpPr>
          <p:nvPr/>
        </p:nvSpPr>
        <p:spPr bwMode="auto">
          <a:xfrm rot="-5400000">
            <a:off x="9432925" y="2492659"/>
            <a:ext cx="1438275" cy="12573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4967" y="0"/>
                </a:lnTo>
                <a:lnTo>
                  <a:pt x="16633" y="0"/>
                </a:lnTo>
                <a:lnTo>
                  <a:pt x="216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sp>
        <p:nvSpPr>
          <p:cNvPr id="7194" name="Text Box 25">
            <a:extLst>
              <a:ext uri="{FF2B5EF4-FFF2-40B4-BE49-F238E27FC236}">
                <a16:creationId xmlns:a16="http://schemas.microsoft.com/office/drawing/2014/main" id="{E48BB419-16E7-432F-8EDD-AEBC56FE94D2}"/>
              </a:ext>
            </a:extLst>
          </p:cNvPr>
          <p:cNvSpPr txBox="1">
            <a:spLocks/>
          </p:cNvSpPr>
          <p:nvPr/>
        </p:nvSpPr>
        <p:spPr bwMode="auto">
          <a:xfrm>
            <a:off x="9490075" y="2711734"/>
            <a:ext cx="1260475" cy="882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r>
              <a:rPr lang="en-US" altLang="en-US">
                <a:solidFill>
                  <a:srgbClr val="FFFFFF"/>
                </a:solidFill>
                <a:latin typeface="Arial" panose="020B0604020202020204" pitchFamily="34" charset="0"/>
                <a:cs typeface="Arial" panose="020B0604020202020204" pitchFamily="34" charset="0"/>
                <a:sym typeface="Arial" panose="020B0604020202020204" pitchFamily="34" charset="0"/>
              </a:rPr>
              <a:t>3100F Turbine or SOFC  </a:t>
            </a:r>
          </a:p>
        </p:txBody>
      </p:sp>
      <p:sp>
        <p:nvSpPr>
          <p:cNvPr id="7195" name="AutoShape 26">
            <a:extLst>
              <a:ext uri="{FF2B5EF4-FFF2-40B4-BE49-F238E27FC236}">
                <a16:creationId xmlns:a16="http://schemas.microsoft.com/office/drawing/2014/main" id="{19FB9931-52DF-4313-B50B-F2F4DB397B96}"/>
              </a:ext>
            </a:extLst>
          </p:cNvPr>
          <p:cNvSpPr>
            <a:spLocks/>
          </p:cNvSpPr>
          <p:nvPr/>
        </p:nvSpPr>
        <p:spPr bwMode="auto">
          <a:xfrm>
            <a:off x="8039100" y="1475071"/>
            <a:ext cx="590550" cy="157321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0" y="4562"/>
                </a:lnTo>
                <a:cubicBezTo>
                  <a:pt x="0" y="2602"/>
                  <a:pt x="4231" y="1014"/>
                  <a:pt x="9450" y="1014"/>
                </a:cubicBezTo>
                <a:lnTo>
                  <a:pt x="16200" y="1014"/>
                </a:lnTo>
                <a:lnTo>
                  <a:pt x="16200" y="0"/>
                </a:lnTo>
                <a:lnTo>
                  <a:pt x="21600" y="2028"/>
                </a:lnTo>
                <a:lnTo>
                  <a:pt x="16200" y="4055"/>
                </a:lnTo>
                <a:lnTo>
                  <a:pt x="16200" y="3041"/>
                </a:lnTo>
                <a:lnTo>
                  <a:pt x="9450" y="3041"/>
                </a:lnTo>
                <a:cubicBezTo>
                  <a:pt x="7213" y="3041"/>
                  <a:pt x="5400" y="3722"/>
                  <a:pt x="5400" y="4562"/>
                </a:cubicBezTo>
                <a:lnTo>
                  <a:pt x="54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sp>
        <p:nvSpPr>
          <p:cNvPr id="7196" name="AutoShape 27">
            <a:extLst>
              <a:ext uri="{FF2B5EF4-FFF2-40B4-BE49-F238E27FC236}">
                <a16:creationId xmlns:a16="http://schemas.microsoft.com/office/drawing/2014/main" id="{7CAEA542-A346-42CE-BED5-8869AA4C8F1A}"/>
              </a:ext>
            </a:extLst>
          </p:cNvPr>
          <p:cNvSpPr>
            <a:spLocks/>
          </p:cNvSpPr>
          <p:nvPr/>
        </p:nvSpPr>
        <p:spPr bwMode="auto">
          <a:xfrm>
            <a:off x="9524048" y="4224622"/>
            <a:ext cx="1416050" cy="668338"/>
          </a:xfrm>
          <a:prstGeom prst="roundRect">
            <a:avLst>
              <a:gd name="adj" fmla="val 16667"/>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97" name="Text Box 28">
            <a:extLst>
              <a:ext uri="{FF2B5EF4-FFF2-40B4-BE49-F238E27FC236}">
                <a16:creationId xmlns:a16="http://schemas.microsoft.com/office/drawing/2014/main" id="{1B307499-8530-4EFA-AB4A-06038FF28AA8}"/>
              </a:ext>
            </a:extLst>
          </p:cNvPr>
          <p:cNvSpPr txBox="1">
            <a:spLocks/>
          </p:cNvSpPr>
          <p:nvPr/>
        </p:nvSpPr>
        <p:spPr bwMode="auto">
          <a:xfrm>
            <a:off x="9630410" y="4224622"/>
            <a:ext cx="1254125"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r>
              <a:rPr lang="en-US" altLang="en-US">
                <a:solidFill>
                  <a:srgbClr val="FFFFFF"/>
                </a:solidFill>
                <a:latin typeface="Arial" panose="020B0604020202020204" pitchFamily="34" charset="0"/>
                <a:cs typeface="Arial" panose="020B0604020202020204" pitchFamily="34" charset="0"/>
                <a:sym typeface="Arial" panose="020B0604020202020204" pitchFamily="34" charset="0"/>
              </a:rPr>
              <a:t>H</a:t>
            </a:r>
            <a:r>
              <a:rPr lang="en-US" altLang="en-US" baseline="-25000">
                <a:solidFill>
                  <a:srgbClr val="FFFFFF"/>
                </a:solidFill>
                <a:latin typeface="Arial" panose="020B0604020202020204" pitchFamily="34" charset="0"/>
                <a:cs typeface="Arial" panose="020B0604020202020204" pitchFamily="34" charset="0"/>
                <a:sym typeface="Arial" panose="020B0604020202020204" pitchFamily="34" charset="0"/>
              </a:rPr>
              <a:t>2</a:t>
            </a:r>
            <a:r>
              <a:rPr lang="en-US" altLang="en-US">
                <a:solidFill>
                  <a:srgbClr val="FFFFFF"/>
                </a:solidFill>
                <a:latin typeface="Arial" panose="020B0604020202020204" pitchFamily="34" charset="0"/>
                <a:cs typeface="Arial" panose="020B0604020202020204" pitchFamily="34" charset="0"/>
                <a:sym typeface="Arial" panose="020B0604020202020204" pitchFamily="34" charset="0"/>
              </a:rPr>
              <a:t> fuel for vehicles</a:t>
            </a:r>
          </a:p>
        </p:txBody>
      </p:sp>
      <p:sp>
        <p:nvSpPr>
          <p:cNvPr id="7198" name="AutoShape 29">
            <a:extLst>
              <a:ext uri="{FF2B5EF4-FFF2-40B4-BE49-F238E27FC236}">
                <a16:creationId xmlns:a16="http://schemas.microsoft.com/office/drawing/2014/main" id="{182A42DA-2634-451B-9782-697031FDB80D}"/>
              </a:ext>
            </a:extLst>
          </p:cNvPr>
          <p:cNvSpPr>
            <a:spLocks/>
          </p:cNvSpPr>
          <p:nvPr/>
        </p:nvSpPr>
        <p:spPr bwMode="auto">
          <a:xfrm flipV="1">
            <a:off x="8047038" y="3178459"/>
            <a:ext cx="588962" cy="15049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0" y="4752"/>
                </a:lnTo>
                <a:cubicBezTo>
                  <a:pt x="0" y="2711"/>
                  <a:pt x="4231" y="1056"/>
                  <a:pt x="9450" y="1056"/>
                </a:cubicBezTo>
                <a:lnTo>
                  <a:pt x="16200" y="1056"/>
                </a:lnTo>
                <a:lnTo>
                  <a:pt x="16200" y="0"/>
                </a:lnTo>
                <a:lnTo>
                  <a:pt x="21600" y="2112"/>
                </a:lnTo>
                <a:lnTo>
                  <a:pt x="16200" y="4224"/>
                </a:lnTo>
                <a:lnTo>
                  <a:pt x="16200" y="3168"/>
                </a:lnTo>
                <a:lnTo>
                  <a:pt x="9450" y="3168"/>
                </a:lnTo>
                <a:cubicBezTo>
                  <a:pt x="7213" y="3168"/>
                  <a:pt x="5400" y="3877"/>
                  <a:pt x="5400" y="4752"/>
                </a:cubicBezTo>
                <a:lnTo>
                  <a:pt x="54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sp>
        <p:nvSpPr>
          <p:cNvPr id="7199" name="Rectangle 30">
            <a:extLst>
              <a:ext uri="{FF2B5EF4-FFF2-40B4-BE49-F238E27FC236}">
                <a16:creationId xmlns:a16="http://schemas.microsoft.com/office/drawing/2014/main" id="{4D758AA5-B4EF-448A-9627-E8DE3EA63242}"/>
              </a:ext>
            </a:extLst>
          </p:cNvPr>
          <p:cNvSpPr>
            <a:spLocks/>
          </p:cNvSpPr>
          <p:nvPr/>
        </p:nvSpPr>
        <p:spPr bwMode="auto">
          <a:xfrm>
            <a:off x="8331200" y="1421096"/>
            <a:ext cx="588963" cy="461963"/>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200" name="AutoShape 31">
            <a:extLst>
              <a:ext uri="{FF2B5EF4-FFF2-40B4-BE49-F238E27FC236}">
                <a16:creationId xmlns:a16="http://schemas.microsoft.com/office/drawing/2014/main" id="{42B87CA2-43D5-4D67-8A1D-1947CF390C17}"/>
              </a:ext>
            </a:extLst>
          </p:cNvPr>
          <p:cNvSpPr>
            <a:spLocks/>
          </p:cNvSpPr>
          <p:nvPr/>
        </p:nvSpPr>
        <p:spPr bwMode="auto">
          <a:xfrm>
            <a:off x="8331200" y="1475071"/>
            <a:ext cx="1062038" cy="285750"/>
          </a:xfrm>
          <a:prstGeom prst="rightArrow">
            <a:avLst>
              <a:gd name="adj1" fmla="val 50000"/>
              <a:gd name="adj2" fmla="val 49865"/>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201" name="AutoShape 32">
            <a:extLst>
              <a:ext uri="{FF2B5EF4-FFF2-40B4-BE49-F238E27FC236}">
                <a16:creationId xmlns:a16="http://schemas.microsoft.com/office/drawing/2014/main" id="{DB21A0FB-0D84-4B00-936D-1906966A3B3A}"/>
              </a:ext>
            </a:extLst>
          </p:cNvPr>
          <p:cNvSpPr>
            <a:spLocks/>
          </p:cNvSpPr>
          <p:nvPr/>
        </p:nvSpPr>
        <p:spPr bwMode="auto">
          <a:xfrm>
            <a:off x="9369426" y="1066800"/>
            <a:ext cx="1772284" cy="1012913"/>
          </a:xfrm>
          <a:prstGeom prst="roundRect">
            <a:avLst>
              <a:gd name="adj" fmla="val 16667"/>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202" name="Text Box 33">
            <a:extLst>
              <a:ext uri="{FF2B5EF4-FFF2-40B4-BE49-F238E27FC236}">
                <a16:creationId xmlns:a16="http://schemas.microsoft.com/office/drawing/2014/main" id="{A48219EC-82E1-4FA9-99EA-6900EC6FFD74}"/>
              </a:ext>
            </a:extLst>
          </p:cNvPr>
          <p:cNvSpPr txBox="1">
            <a:spLocks/>
          </p:cNvSpPr>
          <p:nvPr/>
        </p:nvSpPr>
        <p:spPr bwMode="auto">
          <a:xfrm>
            <a:off x="9370060" y="1066800"/>
            <a:ext cx="1771650"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H</a:t>
            </a:r>
            <a:r>
              <a:rPr lang="en-US" altLang="en-US" baseline="-25000" dirty="0">
                <a:solidFill>
                  <a:srgbClr val="FFFFFF"/>
                </a:solidFill>
                <a:latin typeface="Arial" panose="020B0604020202020204" pitchFamily="34" charset="0"/>
                <a:cs typeface="Arial" panose="020B0604020202020204" pitchFamily="34" charset="0"/>
                <a:sym typeface="Arial" panose="020B0604020202020204" pitchFamily="34" charset="0"/>
              </a:rPr>
              <a:t>2</a:t>
            </a:r>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 storage for peaking and seasonal power</a:t>
            </a:r>
          </a:p>
        </p:txBody>
      </p:sp>
      <p:sp>
        <p:nvSpPr>
          <p:cNvPr id="7203" name="Rectangle 34">
            <a:extLst>
              <a:ext uri="{FF2B5EF4-FFF2-40B4-BE49-F238E27FC236}">
                <a16:creationId xmlns:a16="http://schemas.microsoft.com/office/drawing/2014/main" id="{870ACDE7-D8AC-4FBB-B14C-79F3EE8E36DA}"/>
              </a:ext>
            </a:extLst>
          </p:cNvPr>
          <p:cNvSpPr>
            <a:spLocks/>
          </p:cNvSpPr>
          <p:nvPr/>
        </p:nvSpPr>
        <p:spPr bwMode="auto">
          <a:xfrm>
            <a:off x="8464550" y="4340509"/>
            <a:ext cx="588963" cy="461962"/>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204" name="AutoShape 35">
            <a:extLst>
              <a:ext uri="{FF2B5EF4-FFF2-40B4-BE49-F238E27FC236}">
                <a16:creationId xmlns:a16="http://schemas.microsoft.com/office/drawing/2014/main" id="{375573E4-961C-4FDD-A3E8-F33F6D964C36}"/>
              </a:ext>
            </a:extLst>
          </p:cNvPr>
          <p:cNvSpPr>
            <a:spLocks/>
          </p:cNvSpPr>
          <p:nvPr/>
        </p:nvSpPr>
        <p:spPr bwMode="auto">
          <a:xfrm>
            <a:off x="8451850" y="4405596"/>
            <a:ext cx="1087438" cy="279400"/>
          </a:xfrm>
          <a:prstGeom prst="rightArrow">
            <a:avLst>
              <a:gd name="adj1" fmla="val 50000"/>
              <a:gd name="adj2" fmla="val 50182"/>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37" name="TextBox 36">
            <a:extLst>
              <a:ext uri="{FF2B5EF4-FFF2-40B4-BE49-F238E27FC236}">
                <a16:creationId xmlns:a16="http://schemas.microsoft.com/office/drawing/2014/main" id="{83137DC6-0D7C-4603-B1A1-434000989137}"/>
              </a:ext>
            </a:extLst>
          </p:cNvPr>
          <p:cNvSpPr txBox="1"/>
          <p:nvPr/>
        </p:nvSpPr>
        <p:spPr>
          <a:xfrm>
            <a:off x="9067800" y="6657201"/>
            <a:ext cx="533400" cy="276999"/>
          </a:xfrm>
          <a:prstGeom prst="rect">
            <a:avLst/>
          </a:prstGeom>
          <a:noFill/>
        </p:spPr>
        <p:txBody>
          <a:bodyPr wrap="square" rtlCol="0">
            <a:spAutoFit/>
          </a:bodyPr>
          <a:lstStyle/>
          <a:p>
            <a:r>
              <a:rPr lang="en-US" sz="1200" dirty="0"/>
              <a:t>S</a:t>
            </a:r>
            <a:endParaRPr lang="en-US" dirty="0"/>
          </a:p>
        </p:txBody>
      </p:sp>
      <p:pic>
        <p:nvPicPr>
          <p:cNvPr id="41" name="Picture 2" descr="Windmill Icon Royalty Free Cliparts, Vectors, And Stock Illustration. Image  45755352.">
            <a:extLst>
              <a:ext uri="{FF2B5EF4-FFF2-40B4-BE49-F238E27FC236}">
                <a16:creationId xmlns:a16="http://schemas.microsoft.com/office/drawing/2014/main" id="{711190CB-8B93-4E03-B589-3B2BC263F14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392" t="10001" r="12084" b="8611"/>
          <a:stretch/>
        </p:blipFill>
        <p:spPr bwMode="auto">
          <a:xfrm>
            <a:off x="533400" y="457200"/>
            <a:ext cx="500673" cy="532499"/>
          </a:xfrm>
          <a:prstGeom prst="rect">
            <a:avLst/>
          </a:prstGeom>
          <a:noFill/>
          <a:extLst>
            <a:ext uri="{909E8E84-426E-40DD-AFC4-6F175D3DCCD1}">
              <a14:hiddenFill xmlns:a14="http://schemas.microsoft.com/office/drawing/2010/main">
                <a:solidFill>
                  <a:srgbClr val="FFFFFF"/>
                </a:solidFill>
              </a14:hiddenFill>
            </a:ext>
          </a:extLst>
        </p:spPr>
      </p:pic>
      <p:pic>
        <p:nvPicPr>
          <p:cNvPr id="43" name="Graphic 42" descr="Sun">
            <a:extLst>
              <a:ext uri="{FF2B5EF4-FFF2-40B4-BE49-F238E27FC236}">
                <a16:creationId xmlns:a16="http://schemas.microsoft.com/office/drawing/2014/main" id="{902CB6BE-568C-451D-BA02-16B400CADF1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1987" y="1079904"/>
            <a:ext cx="606425" cy="606425"/>
          </a:xfrm>
          <a:prstGeom prst="rect">
            <a:avLst/>
          </a:prstGeom>
        </p:spPr>
      </p:pic>
      <p:sp>
        <p:nvSpPr>
          <p:cNvPr id="2" name="Slide Number Placeholder 1">
            <a:extLst>
              <a:ext uri="{FF2B5EF4-FFF2-40B4-BE49-F238E27FC236}">
                <a16:creationId xmlns:a16="http://schemas.microsoft.com/office/drawing/2014/main" id="{3B5C5421-E807-4C4F-98BF-0B82DFDFF04D}"/>
              </a:ext>
            </a:extLst>
          </p:cNvPr>
          <p:cNvSpPr>
            <a:spLocks noGrp="1"/>
          </p:cNvSpPr>
          <p:nvPr>
            <p:ph type="sldNum" sz="quarter" idx="10"/>
          </p:nvPr>
        </p:nvSpPr>
        <p:spPr/>
        <p:txBody>
          <a:bodyPr/>
          <a:lstStyle/>
          <a:p>
            <a:pPr>
              <a:defRPr/>
            </a:pPr>
            <a:fld id="{197CC2BE-145E-4467-8F88-A39DA11696D6}" type="slidenum">
              <a:rPr lang="en-US" altLang="en-US" smtClean="0"/>
              <a:pPr>
                <a:defRPr/>
              </a:pPr>
              <a:t>4</a:t>
            </a:fld>
            <a:endParaRPr lang="en-US" altLang="en-US"/>
          </a:p>
        </p:txBody>
      </p:sp>
      <p:sp>
        <p:nvSpPr>
          <p:cNvPr id="3" name="Rectangle 2">
            <a:extLst>
              <a:ext uri="{FF2B5EF4-FFF2-40B4-BE49-F238E27FC236}">
                <a16:creationId xmlns:a16="http://schemas.microsoft.com/office/drawing/2014/main" id="{6A63BADA-4E85-4137-A7FA-D562D2F8E891}"/>
              </a:ext>
            </a:extLst>
          </p:cNvPr>
          <p:cNvSpPr/>
          <p:nvPr/>
        </p:nvSpPr>
        <p:spPr>
          <a:xfrm>
            <a:off x="781994" y="3761636"/>
            <a:ext cx="6693544" cy="3046988"/>
          </a:xfrm>
          <a:prstGeom prst="rect">
            <a:avLst/>
          </a:prstGeom>
          <a:solidFill>
            <a:schemeClr val="bg1"/>
          </a:solidFill>
        </p:spPr>
        <p:txBody>
          <a:bodyPr wrap="square">
            <a:spAutoFit/>
          </a:bodyPr>
          <a:lstStyle/>
          <a:p>
            <a:pPr marL="0" marR="0">
              <a:spcBef>
                <a:spcPts val="0"/>
              </a:spcBef>
              <a:spcAft>
                <a:spcPts val="0"/>
              </a:spcAft>
            </a:pPr>
            <a:r>
              <a:rPr lang="en-US" sz="2400" b="1" dirty="0">
                <a:latin typeface="Calibri" panose="020F0502020204030204" pitchFamily="34" charset="0"/>
                <a:ea typeface="Times New Roman" panose="02020603050405020304" pitchFamily="18" charset="0"/>
              </a:rPr>
              <a:t>While gas with 100% (complete) carbon capture would meet this criterion, that technology is not yet commercially available, and we were not confident in the speculative cost and performance data. Therefore, while it was not included in the current SB 100 analysis, we would consider this to be a zero-carbon technology based on our agreed-upon definition.</a:t>
            </a:r>
            <a:endParaRPr lang="en-US" sz="2400" b="1"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1256891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a:extLst>
              <a:ext uri="{FF2B5EF4-FFF2-40B4-BE49-F238E27FC236}">
                <a16:creationId xmlns:a16="http://schemas.microsoft.com/office/drawing/2014/main" id="{8F0FF7E4-F0AC-4ACC-AA8E-914FCE474D22}"/>
              </a:ext>
            </a:extLst>
          </p:cNvPr>
          <p:cNvSpPr txBox="1"/>
          <p:nvPr/>
        </p:nvSpPr>
        <p:spPr>
          <a:xfrm>
            <a:off x="4568179" y="3396631"/>
            <a:ext cx="1742780" cy="646331"/>
          </a:xfrm>
          <a:prstGeom prst="rect">
            <a:avLst/>
          </a:prstGeom>
          <a:solidFill>
            <a:schemeClr val="bg1"/>
          </a:solidFill>
        </p:spPr>
        <p:txBody>
          <a:bodyPr wrap="square" rtlCol="0">
            <a:spAutoFit/>
          </a:bodyPr>
          <a:lstStyle/>
          <a:p>
            <a:r>
              <a:rPr lang="en-US" u="sng" dirty="0"/>
              <a:t>[Residential or any NG use]</a:t>
            </a:r>
            <a:endParaRPr lang="en-US" dirty="0"/>
          </a:p>
        </p:txBody>
      </p:sp>
      <p:sp>
        <p:nvSpPr>
          <p:cNvPr id="7170" name="Text Box 1">
            <a:extLst>
              <a:ext uri="{FF2B5EF4-FFF2-40B4-BE49-F238E27FC236}">
                <a16:creationId xmlns:a16="http://schemas.microsoft.com/office/drawing/2014/main" id="{AFAF5B01-F5E7-403D-B0E5-D6D6BC9516C1}"/>
              </a:ext>
            </a:extLst>
          </p:cNvPr>
          <p:cNvSpPr txBox="1">
            <a:spLocks/>
          </p:cNvSpPr>
          <p:nvPr/>
        </p:nvSpPr>
        <p:spPr bwMode="auto">
          <a:xfrm>
            <a:off x="1752600" y="6587351"/>
            <a:ext cx="127000" cy="13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fld id="{8C891098-BEEB-4AC5-BAAE-8CB8029C1F1A}" type="slidenum">
              <a:rPr lang="en-US" altLang="en-US" sz="900"/>
              <a:pPr algn="ctr" eaLnBrk="1">
                <a:lnSpc>
                  <a:spcPct val="90000"/>
                </a:lnSpc>
              </a:pPr>
              <a:t>5</a:t>
            </a:fld>
            <a:endParaRPr lang="en-US" altLang="en-US" sz="900" dirty="0"/>
          </a:p>
        </p:txBody>
      </p:sp>
      <p:sp>
        <p:nvSpPr>
          <p:cNvPr id="7172" name="AutoShape 3">
            <a:extLst>
              <a:ext uri="{FF2B5EF4-FFF2-40B4-BE49-F238E27FC236}">
                <a16:creationId xmlns:a16="http://schemas.microsoft.com/office/drawing/2014/main" id="{F6E74ECE-F477-4C07-848C-6438B7B6CBCF}"/>
              </a:ext>
            </a:extLst>
          </p:cNvPr>
          <p:cNvSpPr>
            <a:spLocks/>
          </p:cNvSpPr>
          <p:nvPr/>
        </p:nvSpPr>
        <p:spPr bwMode="auto">
          <a:xfrm>
            <a:off x="5575300" y="1236946"/>
            <a:ext cx="1900238" cy="646113"/>
          </a:xfrm>
          <a:prstGeom prst="roundRect">
            <a:avLst>
              <a:gd name="adj" fmla="val 16667"/>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73" name="Rectangle 4">
            <a:extLst>
              <a:ext uri="{FF2B5EF4-FFF2-40B4-BE49-F238E27FC236}">
                <a16:creationId xmlns:a16="http://schemas.microsoft.com/office/drawing/2014/main" id="{BDF51641-1F82-4668-A97F-7515F2EF855C}"/>
              </a:ext>
            </a:extLst>
          </p:cNvPr>
          <p:cNvSpPr>
            <a:spLocks noGrp="1"/>
          </p:cNvSpPr>
          <p:nvPr>
            <p:ph type="title"/>
          </p:nvPr>
        </p:nvSpPr>
        <p:spPr>
          <a:xfrm>
            <a:off x="428625" y="0"/>
            <a:ext cx="11430000" cy="536575"/>
          </a:xfrm>
        </p:spPr>
        <p:txBody>
          <a:bodyPr/>
          <a:lstStyle/>
          <a:p>
            <a:pPr algn="ctr" defTabSz="739775" eaLnBrk="1"/>
            <a:r>
              <a:rPr lang="en-US" altLang="en-US" b="1" dirty="0">
                <a:solidFill>
                  <a:srgbClr val="0070C0"/>
                </a:solidFill>
              </a:rPr>
              <a:t>ALTERNATIVE RENEWABLE OPTIONS FOR POWER &amp; FUEL</a:t>
            </a:r>
          </a:p>
        </p:txBody>
      </p:sp>
      <p:sp>
        <p:nvSpPr>
          <p:cNvPr id="7174" name="Text Box 5">
            <a:extLst>
              <a:ext uri="{FF2B5EF4-FFF2-40B4-BE49-F238E27FC236}">
                <a16:creationId xmlns:a16="http://schemas.microsoft.com/office/drawing/2014/main" id="{09386CE5-BAF1-4B18-A616-FAD31CA97B6E}"/>
              </a:ext>
            </a:extLst>
          </p:cNvPr>
          <p:cNvSpPr txBox="1">
            <a:spLocks/>
          </p:cNvSpPr>
          <p:nvPr/>
        </p:nvSpPr>
        <p:spPr bwMode="auto">
          <a:xfrm>
            <a:off x="500161" y="3362022"/>
            <a:ext cx="3943350"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r>
              <a:rPr lang="en-US" altLang="en-US" sz="2000" dirty="0">
                <a:solidFill>
                  <a:srgbClr val="1D5157"/>
                </a:solidFill>
                <a:latin typeface="Arial" panose="020B0604020202020204" pitchFamily="34" charset="0"/>
                <a:cs typeface="Arial" panose="020B0604020202020204" pitchFamily="34" charset="0"/>
                <a:sym typeface="Arial" panose="020B0604020202020204" pitchFamily="34" charset="0"/>
              </a:rPr>
              <a:t>Fossil/</a:t>
            </a:r>
            <a:r>
              <a:rPr lang="en-US" altLang="en-US" sz="2000" dirty="0" err="1">
                <a:solidFill>
                  <a:srgbClr val="1D5157"/>
                </a:solidFill>
                <a:latin typeface="Arial" panose="020B0604020202020204" pitchFamily="34" charset="0"/>
                <a:cs typeface="Arial" panose="020B0604020202020204" pitchFamily="34" charset="0"/>
                <a:sym typeface="Arial" panose="020B0604020202020204" pitchFamily="34" charset="0"/>
              </a:rPr>
              <a:t>BioMethane</a:t>
            </a:r>
            <a:endParaRPr lang="en-US" altLang="en-US" sz="2000" dirty="0">
              <a:solidFill>
                <a:srgbClr val="1D5157"/>
              </a:solidFill>
              <a:latin typeface="Arial" panose="020B0604020202020204" pitchFamily="34" charset="0"/>
              <a:cs typeface="Arial" panose="020B0604020202020204" pitchFamily="34" charset="0"/>
              <a:sym typeface="Arial" panose="020B0604020202020204" pitchFamily="34" charset="0"/>
            </a:endParaRPr>
          </a:p>
        </p:txBody>
      </p:sp>
      <p:sp>
        <p:nvSpPr>
          <p:cNvPr id="7175" name="Text Box 6">
            <a:extLst>
              <a:ext uri="{FF2B5EF4-FFF2-40B4-BE49-F238E27FC236}">
                <a16:creationId xmlns:a16="http://schemas.microsoft.com/office/drawing/2014/main" id="{F7CA77B0-816F-4851-8BDD-90C7ADA6FBBD}"/>
              </a:ext>
            </a:extLst>
          </p:cNvPr>
          <p:cNvSpPr txBox="1">
            <a:spLocks/>
          </p:cNvSpPr>
          <p:nvPr/>
        </p:nvSpPr>
        <p:spPr bwMode="auto">
          <a:xfrm>
            <a:off x="1941512" y="3987236"/>
            <a:ext cx="2947987"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r>
              <a:rPr lang="en-US" altLang="en-US" dirty="0">
                <a:solidFill>
                  <a:srgbClr val="1D5157"/>
                </a:solidFill>
                <a:latin typeface="Arial" panose="020B0604020202020204" pitchFamily="34" charset="0"/>
                <a:cs typeface="Arial" panose="020B0604020202020204" pitchFamily="34" charset="0"/>
                <a:sym typeface="Arial" panose="020B0604020202020204" pitchFamily="34" charset="0"/>
              </a:rPr>
              <a:t>Natural Gas Pipeline</a:t>
            </a:r>
          </a:p>
        </p:txBody>
      </p:sp>
      <p:sp>
        <p:nvSpPr>
          <p:cNvPr id="7176" name="Text Box 7">
            <a:extLst>
              <a:ext uri="{FF2B5EF4-FFF2-40B4-BE49-F238E27FC236}">
                <a16:creationId xmlns:a16="http://schemas.microsoft.com/office/drawing/2014/main" id="{132A83E7-A90C-4E14-BB3E-6C059E181BF2}"/>
              </a:ext>
            </a:extLst>
          </p:cNvPr>
          <p:cNvSpPr txBox="1">
            <a:spLocks/>
          </p:cNvSpPr>
          <p:nvPr/>
        </p:nvSpPr>
        <p:spPr bwMode="auto">
          <a:xfrm>
            <a:off x="1055997" y="662331"/>
            <a:ext cx="6623050"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r>
              <a:rPr lang="en-US" altLang="en-US" sz="2000" dirty="0">
                <a:solidFill>
                  <a:srgbClr val="1D5157"/>
                </a:solidFill>
                <a:latin typeface="Arial" panose="020B0604020202020204" pitchFamily="34" charset="0"/>
                <a:cs typeface="Arial" panose="020B0604020202020204" pitchFamily="34" charset="0"/>
                <a:sym typeface="Arial" panose="020B0604020202020204" pitchFamily="34" charset="0"/>
              </a:rPr>
              <a:t>Solar &amp; Wind Power</a:t>
            </a:r>
            <a:endParaRPr lang="en-US" altLang="en-US" sz="2400" dirty="0">
              <a:solidFill>
                <a:srgbClr val="1D5157"/>
              </a:solidFill>
              <a:latin typeface="Arial" panose="020B0604020202020204" pitchFamily="34" charset="0"/>
              <a:cs typeface="Arial" panose="020B0604020202020204" pitchFamily="34" charset="0"/>
              <a:sym typeface="Arial" panose="020B0604020202020204" pitchFamily="34" charset="0"/>
            </a:endParaRPr>
          </a:p>
        </p:txBody>
      </p:sp>
      <p:sp>
        <p:nvSpPr>
          <p:cNvPr id="7177" name="AutoShape 8">
            <a:extLst>
              <a:ext uri="{FF2B5EF4-FFF2-40B4-BE49-F238E27FC236}">
                <a16:creationId xmlns:a16="http://schemas.microsoft.com/office/drawing/2014/main" id="{7A99BFE7-0752-4340-AC3F-0D9A64886A4E}"/>
              </a:ext>
            </a:extLst>
          </p:cNvPr>
          <p:cNvSpPr>
            <a:spLocks/>
          </p:cNvSpPr>
          <p:nvPr/>
        </p:nvSpPr>
        <p:spPr bwMode="auto">
          <a:xfrm>
            <a:off x="1323975" y="1452846"/>
            <a:ext cx="4251325" cy="290513"/>
          </a:xfrm>
          <a:prstGeom prst="rightArrow">
            <a:avLst>
              <a:gd name="adj1" fmla="val 50000"/>
              <a:gd name="adj2" fmla="val 49864"/>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78" name="Text Box 9">
            <a:extLst>
              <a:ext uri="{FF2B5EF4-FFF2-40B4-BE49-F238E27FC236}">
                <a16:creationId xmlns:a16="http://schemas.microsoft.com/office/drawing/2014/main" id="{F5209B48-59FB-4654-9875-C13FD061D727}"/>
              </a:ext>
            </a:extLst>
          </p:cNvPr>
          <p:cNvSpPr txBox="1">
            <a:spLocks/>
          </p:cNvSpPr>
          <p:nvPr/>
        </p:nvSpPr>
        <p:spPr bwMode="auto">
          <a:xfrm>
            <a:off x="1576388" y="1760821"/>
            <a:ext cx="2947987"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r>
              <a:rPr lang="en-US" altLang="en-US">
                <a:solidFill>
                  <a:srgbClr val="1D5157"/>
                </a:solidFill>
                <a:latin typeface="Arial" panose="020B0604020202020204" pitchFamily="34" charset="0"/>
                <a:cs typeface="Arial" panose="020B0604020202020204" pitchFamily="34" charset="0"/>
                <a:sym typeface="Arial" panose="020B0604020202020204" pitchFamily="34" charset="0"/>
              </a:rPr>
              <a:t>Electric Grid</a:t>
            </a:r>
          </a:p>
        </p:txBody>
      </p:sp>
      <p:sp>
        <p:nvSpPr>
          <p:cNvPr id="7179" name="AutoShape 10">
            <a:extLst>
              <a:ext uri="{FF2B5EF4-FFF2-40B4-BE49-F238E27FC236}">
                <a16:creationId xmlns:a16="http://schemas.microsoft.com/office/drawing/2014/main" id="{D2542084-9722-4E88-8B1F-8875E7CC3A4E}"/>
              </a:ext>
            </a:extLst>
          </p:cNvPr>
          <p:cNvSpPr>
            <a:spLocks/>
          </p:cNvSpPr>
          <p:nvPr/>
        </p:nvSpPr>
        <p:spPr bwMode="auto">
          <a:xfrm>
            <a:off x="5757863" y="4175409"/>
            <a:ext cx="1606550" cy="669925"/>
          </a:xfrm>
          <a:prstGeom prst="roundRect">
            <a:avLst>
              <a:gd name="adj" fmla="val 16667"/>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80" name="AutoShape 11">
            <a:extLst>
              <a:ext uri="{FF2B5EF4-FFF2-40B4-BE49-F238E27FC236}">
                <a16:creationId xmlns:a16="http://schemas.microsoft.com/office/drawing/2014/main" id="{8F3F5F08-D519-4ECB-9CD1-99FF5323BCE6}"/>
              </a:ext>
            </a:extLst>
          </p:cNvPr>
          <p:cNvSpPr>
            <a:spLocks/>
          </p:cNvSpPr>
          <p:nvPr/>
        </p:nvSpPr>
        <p:spPr bwMode="auto">
          <a:xfrm>
            <a:off x="1504950" y="4319048"/>
            <a:ext cx="4252913" cy="367634"/>
          </a:xfrm>
          <a:prstGeom prst="rightArrow">
            <a:avLst>
              <a:gd name="adj1" fmla="val 50000"/>
              <a:gd name="adj2" fmla="val 50156"/>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81" name="Text Box 12">
            <a:extLst>
              <a:ext uri="{FF2B5EF4-FFF2-40B4-BE49-F238E27FC236}">
                <a16:creationId xmlns:a16="http://schemas.microsoft.com/office/drawing/2014/main" id="{17EE12CB-988F-4C17-963D-B9322B6FD809}"/>
              </a:ext>
            </a:extLst>
          </p:cNvPr>
          <p:cNvSpPr txBox="1">
            <a:spLocks/>
          </p:cNvSpPr>
          <p:nvPr/>
        </p:nvSpPr>
        <p:spPr bwMode="auto">
          <a:xfrm>
            <a:off x="5827713" y="1297271"/>
            <a:ext cx="1393825" cy="573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r>
              <a:rPr lang="en-US" altLang="en-US" sz="1600" b="1">
                <a:solidFill>
                  <a:srgbClr val="FFFFFF"/>
                </a:solidFill>
              </a:rPr>
              <a:t>Water Electrolysis</a:t>
            </a:r>
          </a:p>
        </p:txBody>
      </p:sp>
      <p:sp>
        <p:nvSpPr>
          <p:cNvPr id="7182" name="Oval 13">
            <a:extLst>
              <a:ext uri="{FF2B5EF4-FFF2-40B4-BE49-F238E27FC236}">
                <a16:creationId xmlns:a16="http://schemas.microsoft.com/office/drawing/2014/main" id="{76ACCFC9-F071-4364-A004-4D72C9D792A1}"/>
              </a:ext>
            </a:extLst>
          </p:cNvPr>
          <p:cNvSpPr>
            <a:spLocks/>
          </p:cNvSpPr>
          <p:nvPr/>
        </p:nvSpPr>
        <p:spPr bwMode="auto">
          <a:xfrm>
            <a:off x="6076950" y="2592671"/>
            <a:ext cx="1133475" cy="1012825"/>
          </a:xfrm>
          <a:prstGeom prst="ellipse">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83" name="Text Box 14">
            <a:extLst>
              <a:ext uri="{FF2B5EF4-FFF2-40B4-BE49-F238E27FC236}">
                <a16:creationId xmlns:a16="http://schemas.microsoft.com/office/drawing/2014/main" id="{B0A60142-F526-43E1-B0F5-ED05B1DE7E97}"/>
              </a:ext>
            </a:extLst>
          </p:cNvPr>
          <p:cNvSpPr txBox="1">
            <a:spLocks/>
          </p:cNvSpPr>
          <p:nvPr/>
        </p:nvSpPr>
        <p:spPr bwMode="auto">
          <a:xfrm>
            <a:off x="5921375" y="2757771"/>
            <a:ext cx="1393825" cy="809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r>
              <a:rPr lang="en-US" altLang="en-US" sz="4000" b="1">
                <a:solidFill>
                  <a:srgbClr val="FFFFFF"/>
                </a:solidFill>
              </a:rPr>
              <a:t>H</a:t>
            </a:r>
            <a:r>
              <a:rPr lang="en-US" altLang="en-US" sz="4000" b="1" baseline="-25000">
                <a:solidFill>
                  <a:srgbClr val="FFFFFF"/>
                </a:solidFill>
              </a:rPr>
              <a:t>2</a:t>
            </a:r>
            <a:endParaRPr lang="en-US" altLang="en-US" sz="4000" b="1">
              <a:solidFill>
                <a:srgbClr val="FFFFFF"/>
              </a:solidFill>
            </a:endParaRPr>
          </a:p>
        </p:txBody>
      </p:sp>
      <p:sp>
        <p:nvSpPr>
          <p:cNvPr id="7184" name="AutoShape 15">
            <a:extLst>
              <a:ext uri="{FF2B5EF4-FFF2-40B4-BE49-F238E27FC236}">
                <a16:creationId xmlns:a16="http://schemas.microsoft.com/office/drawing/2014/main" id="{F276B71C-BC2A-44B0-B419-DA9C1CD9B398}"/>
              </a:ext>
            </a:extLst>
          </p:cNvPr>
          <p:cNvSpPr>
            <a:spLocks/>
          </p:cNvSpPr>
          <p:nvPr/>
        </p:nvSpPr>
        <p:spPr bwMode="auto">
          <a:xfrm rot="5400000">
            <a:off x="6256338" y="2075146"/>
            <a:ext cx="746125" cy="288925"/>
          </a:xfrm>
          <a:prstGeom prst="rightArrow">
            <a:avLst>
              <a:gd name="adj1" fmla="val 50000"/>
              <a:gd name="adj2" fmla="val 50202"/>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85" name="AutoShape 16">
            <a:extLst>
              <a:ext uri="{FF2B5EF4-FFF2-40B4-BE49-F238E27FC236}">
                <a16:creationId xmlns:a16="http://schemas.microsoft.com/office/drawing/2014/main" id="{C1EEF040-8BDF-441A-AF08-9F89A8E90F84}"/>
              </a:ext>
            </a:extLst>
          </p:cNvPr>
          <p:cNvSpPr>
            <a:spLocks/>
          </p:cNvSpPr>
          <p:nvPr/>
        </p:nvSpPr>
        <p:spPr bwMode="auto">
          <a:xfrm rot="-5400000">
            <a:off x="6277769" y="3788852"/>
            <a:ext cx="668338" cy="288925"/>
          </a:xfrm>
          <a:prstGeom prst="rightArrow">
            <a:avLst>
              <a:gd name="adj1" fmla="val 50000"/>
              <a:gd name="adj2" fmla="val 50130"/>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86" name="AutoShape 17">
            <a:extLst>
              <a:ext uri="{FF2B5EF4-FFF2-40B4-BE49-F238E27FC236}">
                <a16:creationId xmlns:a16="http://schemas.microsoft.com/office/drawing/2014/main" id="{7519DB4F-0212-4DF0-A2CF-A28D5C890005}"/>
              </a:ext>
            </a:extLst>
          </p:cNvPr>
          <p:cNvSpPr>
            <a:spLocks/>
          </p:cNvSpPr>
          <p:nvPr/>
        </p:nvSpPr>
        <p:spPr bwMode="auto">
          <a:xfrm>
            <a:off x="7197725" y="2957796"/>
            <a:ext cx="2327275" cy="288925"/>
          </a:xfrm>
          <a:prstGeom prst="rightArrow">
            <a:avLst>
              <a:gd name="adj1" fmla="val 50000"/>
              <a:gd name="adj2" fmla="val 50194"/>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89" name="AutoShape 20">
            <a:extLst>
              <a:ext uri="{FF2B5EF4-FFF2-40B4-BE49-F238E27FC236}">
                <a16:creationId xmlns:a16="http://schemas.microsoft.com/office/drawing/2014/main" id="{68F2C1A9-A8EF-486E-B4BE-5591A1B4132A}"/>
              </a:ext>
            </a:extLst>
          </p:cNvPr>
          <p:cNvSpPr>
            <a:spLocks/>
          </p:cNvSpPr>
          <p:nvPr/>
        </p:nvSpPr>
        <p:spPr bwMode="auto">
          <a:xfrm>
            <a:off x="9059863" y="5335871"/>
            <a:ext cx="2062162" cy="666750"/>
          </a:xfrm>
          <a:prstGeom prst="roundRect">
            <a:avLst>
              <a:gd name="adj" fmla="val 16667"/>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90" name="Text Box 21">
            <a:extLst>
              <a:ext uri="{FF2B5EF4-FFF2-40B4-BE49-F238E27FC236}">
                <a16:creationId xmlns:a16="http://schemas.microsoft.com/office/drawing/2014/main" id="{FB931476-C98F-43BF-ACEA-47955B5A9322}"/>
              </a:ext>
            </a:extLst>
          </p:cNvPr>
          <p:cNvSpPr txBox="1">
            <a:spLocks/>
          </p:cNvSpPr>
          <p:nvPr/>
        </p:nvSpPr>
        <p:spPr bwMode="auto">
          <a:xfrm>
            <a:off x="9221788" y="5335871"/>
            <a:ext cx="1898650"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CO</a:t>
            </a:r>
            <a:r>
              <a:rPr lang="en-US" altLang="en-US" baseline="-25000" dirty="0">
                <a:solidFill>
                  <a:srgbClr val="FFFFFF"/>
                </a:solidFill>
                <a:latin typeface="Arial" panose="020B0604020202020204" pitchFamily="34" charset="0"/>
                <a:cs typeface="Arial" panose="020B0604020202020204" pitchFamily="34" charset="0"/>
                <a:sym typeface="Arial" panose="020B0604020202020204" pitchFamily="34" charset="0"/>
              </a:rPr>
              <a:t>2</a:t>
            </a:r>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 capture and storage</a:t>
            </a:r>
          </a:p>
        </p:txBody>
      </p:sp>
      <p:sp>
        <p:nvSpPr>
          <p:cNvPr id="7193" name="AutoShape 24">
            <a:extLst>
              <a:ext uri="{FF2B5EF4-FFF2-40B4-BE49-F238E27FC236}">
                <a16:creationId xmlns:a16="http://schemas.microsoft.com/office/drawing/2014/main" id="{F6FD827A-BCB4-4F6A-A1E8-FFE2EEADFE0F}"/>
              </a:ext>
            </a:extLst>
          </p:cNvPr>
          <p:cNvSpPr>
            <a:spLocks/>
          </p:cNvSpPr>
          <p:nvPr/>
        </p:nvSpPr>
        <p:spPr bwMode="auto">
          <a:xfrm rot="-5400000">
            <a:off x="9432925" y="2492659"/>
            <a:ext cx="1438275" cy="12573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4967" y="0"/>
                </a:lnTo>
                <a:lnTo>
                  <a:pt x="16633" y="0"/>
                </a:lnTo>
                <a:lnTo>
                  <a:pt x="216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sp>
        <p:nvSpPr>
          <p:cNvPr id="7194" name="Text Box 25">
            <a:extLst>
              <a:ext uri="{FF2B5EF4-FFF2-40B4-BE49-F238E27FC236}">
                <a16:creationId xmlns:a16="http://schemas.microsoft.com/office/drawing/2014/main" id="{E48BB419-16E7-432F-8EDD-AEBC56FE94D2}"/>
              </a:ext>
            </a:extLst>
          </p:cNvPr>
          <p:cNvSpPr txBox="1">
            <a:spLocks/>
          </p:cNvSpPr>
          <p:nvPr/>
        </p:nvSpPr>
        <p:spPr bwMode="auto">
          <a:xfrm>
            <a:off x="9490075" y="2711734"/>
            <a:ext cx="1260475" cy="882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r>
              <a:rPr lang="en-US" altLang="en-US">
                <a:solidFill>
                  <a:srgbClr val="FFFFFF"/>
                </a:solidFill>
                <a:latin typeface="Arial" panose="020B0604020202020204" pitchFamily="34" charset="0"/>
                <a:cs typeface="Arial" panose="020B0604020202020204" pitchFamily="34" charset="0"/>
                <a:sym typeface="Arial" panose="020B0604020202020204" pitchFamily="34" charset="0"/>
              </a:rPr>
              <a:t>3100F Turbine or SOFC  </a:t>
            </a:r>
          </a:p>
        </p:txBody>
      </p:sp>
      <p:sp>
        <p:nvSpPr>
          <p:cNvPr id="7195" name="AutoShape 26">
            <a:extLst>
              <a:ext uri="{FF2B5EF4-FFF2-40B4-BE49-F238E27FC236}">
                <a16:creationId xmlns:a16="http://schemas.microsoft.com/office/drawing/2014/main" id="{19FB9931-52DF-4313-B50B-F2F4DB397B96}"/>
              </a:ext>
            </a:extLst>
          </p:cNvPr>
          <p:cNvSpPr>
            <a:spLocks/>
          </p:cNvSpPr>
          <p:nvPr/>
        </p:nvSpPr>
        <p:spPr bwMode="auto">
          <a:xfrm>
            <a:off x="8039100" y="1475071"/>
            <a:ext cx="590550" cy="157321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0" y="4562"/>
                </a:lnTo>
                <a:cubicBezTo>
                  <a:pt x="0" y="2602"/>
                  <a:pt x="4231" y="1014"/>
                  <a:pt x="9450" y="1014"/>
                </a:cubicBezTo>
                <a:lnTo>
                  <a:pt x="16200" y="1014"/>
                </a:lnTo>
                <a:lnTo>
                  <a:pt x="16200" y="0"/>
                </a:lnTo>
                <a:lnTo>
                  <a:pt x="21600" y="2028"/>
                </a:lnTo>
                <a:lnTo>
                  <a:pt x="16200" y="4055"/>
                </a:lnTo>
                <a:lnTo>
                  <a:pt x="16200" y="3041"/>
                </a:lnTo>
                <a:lnTo>
                  <a:pt x="9450" y="3041"/>
                </a:lnTo>
                <a:cubicBezTo>
                  <a:pt x="7213" y="3041"/>
                  <a:pt x="5400" y="3722"/>
                  <a:pt x="5400" y="4562"/>
                </a:cubicBezTo>
                <a:lnTo>
                  <a:pt x="54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sp>
        <p:nvSpPr>
          <p:cNvPr id="7196" name="AutoShape 27">
            <a:extLst>
              <a:ext uri="{FF2B5EF4-FFF2-40B4-BE49-F238E27FC236}">
                <a16:creationId xmlns:a16="http://schemas.microsoft.com/office/drawing/2014/main" id="{7CAEA542-A346-42CE-BED5-8869AA4C8F1A}"/>
              </a:ext>
            </a:extLst>
          </p:cNvPr>
          <p:cNvSpPr>
            <a:spLocks/>
          </p:cNvSpPr>
          <p:nvPr/>
        </p:nvSpPr>
        <p:spPr bwMode="auto">
          <a:xfrm>
            <a:off x="9441180" y="4158089"/>
            <a:ext cx="1416050" cy="668338"/>
          </a:xfrm>
          <a:prstGeom prst="roundRect">
            <a:avLst>
              <a:gd name="adj" fmla="val 16667"/>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97" name="Text Box 28">
            <a:extLst>
              <a:ext uri="{FF2B5EF4-FFF2-40B4-BE49-F238E27FC236}">
                <a16:creationId xmlns:a16="http://schemas.microsoft.com/office/drawing/2014/main" id="{1B307499-8530-4EFA-AB4A-06038FF28AA8}"/>
              </a:ext>
            </a:extLst>
          </p:cNvPr>
          <p:cNvSpPr txBox="1">
            <a:spLocks/>
          </p:cNvSpPr>
          <p:nvPr/>
        </p:nvSpPr>
        <p:spPr bwMode="auto">
          <a:xfrm>
            <a:off x="9547542" y="4158089"/>
            <a:ext cx="1254125"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H</a:t>
            </a:r>
            <a:r>
              <a:rPr lang="en-US" altLang="en-US" baseline="-25000" dirty="0">
                <a:solidFill>
                  <a:srgbClr val="FFFFFF"/>
                </a:solidFill>
                <a:latin typeface="Arial" panose="020B0604020202020204" pitchFamily="34" charset="0"/>
                <a:cs typeface="Arial" panose="020B0604020202020204" pitchFamily="34" charset="0"/>
                <a:sym typeface="Arial" panose="020B0604020202020204" pitchFamily="34" charset="0"/>
              </a:rPr>
              <a:t>2</a:t>
            </a:r>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 fuel for vehicles</a:t>
            </a:r>
          </a:p>
        </p:txBody>
      </p:sp>
      <p:sp>
        <p:nvSpPr>
          <p:cNvPr id="7199" name="Rectangle 30">
            <a:extLst>
              <a:ext uri="{FF2B5EF4-FFF2-40B4-BE49-F238E27FC236}">
                <a16:creationId xmlns:a16="http://schemas.microsoft.com/office/drawing/2014/main" id="{4D758AA5-B4EF-448A-9627-E8DE3EA63242}"/>
              </a:ext>
            </a:extLst>
          </p:cNvPr>
          <p:cNvSpPr>
            <a:spLocks/>
          </p:cNvSpPr>
          <p:nvPr/>
        </p:nvSpPr>
        <p:spPr bwMode="auto">
          <a:xfrm>
            <a:off x="8331200" y="1421096"/>
            <a:ext cx="588963" cy="461963"/>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200" name="AutoShape 31">
            <a:extLst>
              <a:ext uri="{FF2B5EF4-FFF2-40B4-BE49-F238E27FC236}">
                <a16:creationId xmlns:a16="http://schemas.microsoft.com/office/drawing/2014/main" id="{42B87CA2-43D5-4D67-8A1D-1947CF390C17}"/>
              </a:ext>
            </a:extLst>
          </p:cNvPr>
          <p:cNvSpPr>
            <a:spLocks/>
          </p:cNvSpPr>
          <p:nvPr/>
        </p:nvSpPr>
        <p:spPr bwMode="auto">
          <a:xfrm>
            <a:off x="8331200" y="1475071"/>
            <a:ext cx="1062038" cy="285750"/>
          </a:xfrm>
          <a:prstGeom prst="rightArrow">
            <a:avLst>
              <a:gd name="adj1" fmla="val 50000"/>
              <a:gd name="adj2" fmla="val 49865"/>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203" name="Rectangle 34">
            <a:extLst>
              <a:ext uri="{FF2B5EF4-FFF2-40B4-BE49-F238E27FC236}">
                <a16:creationId xmlns:a16="http://schemas.microsoft.com/office/drawing/2014/main" id="{870ACDE7-D8AC-4FBB-B14C-79F3EE8E36DA}"/>
              </a:ext>
            </a:extLst>
          </p:cNvPr>
          <p:cNvSpPr>
            <a:spLocks/>
          </p:cNvSpPr>
          <p:nvPr/>
        </p:nvSpPr>
        <p:spPr bwMode="auto">
          <a:xfrm>
            <a:off x="8464550" y="4491038"/>
            <a:ext cx="588963" cy="461962"/>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37" name="TextBox 36">
            <a:extLst>
              <a:ext uri="{FF2B5EF4-FFF2-40B4-BE49-F238E27FC236}">
                <a16:creationId xmlns:a16="http://schemas.microsoft.com/office/drawing/2014/main" id="{83137DC6-0D7C-4603-B1A1-434000989137}"/>
              </a:ext>
            </a:extLst>
          </p:cNvPr>
          <p:cNvSpPr txBox="1"/>
          <p:nvPr/>
        </p:nvSpPr>
        <p:spPr>
          <a:xfrm>
            <a:off x="8531225" y="6657201"/>
            <a:ext cx="533400" cy="276999"/>
          </a:xfrm>
          <a:prstGeom prst="rect">
            <a:avLst/>
          </a:prstGeom>
          <a:noFill/>
        </p:spPr>
        <p:txBody>
          <a:bodyPr wrap="square" rtlCol="0">
            <a:spAutoFit/>
          </a:bodyPr>
          <a:lstStyle/>
          <a:p>
            <a:r>
              <a:rPr lang="en-US" sz="1200" dirty="0"/>
              <a:t>S</a:t>
            </a:r>
            <a:endParaRPr lang="en-US" dirty="0"/>
          </a:p>
        </p:txBody>
      </p:sp>
      <p:sp>
        <p:nvSpPr>
          <p:cNvPr id="38" name="AutoShape 29">
            <a:extLst>
              <a:ext uri="{FF2B5EF4-FFF2-40B4-BE49-F238E27FC236}">
                <a16:creationId xmlns:a16="http://schemas.microsoft.com/office/drawing/2014/main" id="{6B14FEC2-4CBF-471C-9B86-3914935439DA}"/>
              </a:ext>
            </a:extLst>
          </p:cNvPr>
          <p:cNvSpPr>
            <a:spLocks/>
          </p:cNvSpPr>
          <p:nvPr/>
        </p:nvSpPr>
        <p:spPr bwMode="auto">
          <a:xfrm rot="16200000" flipV="1">
            <a:off x="4218866" y="3507369"/>
            <a:ext cx="588962" cy="15049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0" y="4752"/>
                </a:lnTo>
                <a:cubicBezTo>
                  <a:pt x="0" y="2711"/>
                  <a:pt x="4231" y="1056"/>
                  <a:pt x="9450" y="1056"/>
                </a:cubicBezTo>
                <a:lnTo>
                  <a:pt x="16200" y="1056"/>
                </a:lnTo>
                <a:lnTo>
                  <a:pt x="16200" y="0"/>
                </a:lnTo>
                <a:lnTo>
                  <a:pt x="21600" y="2112"/>
                </a:lnTo>
                <a:lnTo>
                  <a:pt x="16200" y="4224"/>
                </a:lnTo>
                <a:lnTo>
                  <a:pt x="16200" y="3168"/>
                </a:lnTo>
                <a:lnTo>
                  <a:pt x="9450" y="3168"/>
                </a:lnTo>
                <a:cubicBezTo>
                  <a:pt x="7213" y="3168"/>
                  <a:pt x="5400" y="3877"/>
                  <a:pt x="5400" y="4752"/>
                </a:cubicBezTo>
                <a:lnTo>
                  <a:pt x="54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pic>
        <p:nvPicPr>
          <p:cNvPr id="41" name="Picture 2" descr="Windmill Icon Royalty Free Cliparts, Vectors, And Stock Illustration. Image  45755352.">
            <a:extLst>
              <a:ext uri="{FF2B5EF4-FFF2-40B4-BE49-F238E27FC236}">
                <a16:creationId xmlns:a16="http://schemas.microsoft.com/office/drawing/2014/main" id="{711190CB-8B93-4E03-B589-3B2BC263F14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392" t="10001" r="12084" b="8611"/>
          <a:stretch/>
        </p:blipFill>
        <p:spPr bwMode="auto">
          <a:xfrm>
            <a:off x="533400" y="457200"/>
            <a:ext cx="500673" cy="532499"/>
          </a:xfrm>
          <a:prstGeom prst="rect">
            <a:avLst/>
          </a:prstGeom>
          <a:noFill/>
          <a:extLst>
            <a:ext uri="{909E8E84-426E-40DD-AFC4-6F175D3DCCD1}">
              <a14:hiddenFill xmlns:a14="http://schemas.microsoft.com/office/drawing/2010/main">
                <a:solidFill>
                  <a:srgbClr val="FFFFFF"/>
                </a:solidFill>
              </a14:hiddenFill>
            </a:ext>
          </a:extLst>
        </p:spPr>
      </p:pic>
      <p:pic>
        <p:nvPicPr>
          <p:cNvPr id="42" name="Graphic 41" descr="Forest scene">
            <a:extLst>
              <a:ext uri="{FF2B5EF4-FFF2-40B4-BE49-F238E27FC236}">
                <a16:creationId xmlns:a16="http://schemas.microsoft.com/office/drawing/2014/main" id="{14F203E2-179B-49F9-85D0-0E79EF71999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44487" y="3672171"/>
            <a:ext cx="914400" cy="914400"/>
          </a:xfrm>
          <a:prstGeom prst="rect">
            <a:avLst/>
          </a:prstGeom>
        </p:spPr>
      </p:pic>
      <p:pic>
        <p:nvPicPr>
          <p:cNvPr id="43" name="Graphic 42" descr="Sun">
            <a:extLst>
              <a:ext uri="{FF2B5EF4-FFF2-40B4-BE49-F238E27FC236}">
                <a16:creationId xmlns:a16="http://schemas.microsoft.com/office/drawing/2014/main" id="{902CB6BE-568C-451D-BA02-16B400CADF1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1987" y="1079904"/>
            <a:ext cx="606425" cy="606425"/>
          </a:xfrm>
          <a:prstGeom prst="rect">
            <a:avLst/>
          </a:prstGeom>
        </p:spPr>
      </p:pic>
      <p:pic>
        <p:nvPicPr>
          <p:cNvPr id="44" name="Graphic 43" descr="House">
            <a:extLst>
              <a:ext uri="{FF2B5EF4-FFF2-40B4-BE49-F238E27FC236}">
                <a16:creationId xmlns:a16="http://schemas.microsoft.com/office/drawing/2014/main" id="{C912E6D7-3167-4C98-A561-0AA6E5BD066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256784" y="2672047"/>
            <a:ext cx="723900" cy="723900"/>
          </a:xfrm>
          <a:prstGeom prst="rect">
            <a:avLst/>
          </a:prstGeom>
        </p:spPr>
      </p:pic>
      <p:sp>
        <p:nvSpPr>
          <p:cNvPr id="50" name="AutoShape 29">
            <a:extLst>
              <a:ext uri="{FF2B5EF4-FFF2-40B4-BE49-F238E27FC236}">
                <a16:creationId xmlns:a16="http://schemas.microsoft.com/office/drawing/2014/main" id="{BFC2692B-405B-4114-B361-7FCC1CB4E720}"/>
              </a:ext>
            </a:extLst>
          </p:cNvPr>
          <p:cNvSpPr>
            <a:spLocks/>
          </p:cNvSpPr>
          <p:nvPr/>
        </p:nvSpPr>
        <p:spPr bwMode="auto">
          <a:xfrm flipV="1">
            <a:off x="7464425" y="5609415"/>
            <a:ext cx="606569" cy="1019984"/>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0" y="4752"/>
                </a:lnTo>
                <a:cubicBezTo>
                  <a:pt x="0" y="2711"/>
                  <a:pt x="4231" y="1056"/>
                  <a:pt x="9450" y="1056"/>
                </a:cubicBezTo>
                <a:lnTo>
                  <a:pt x="16200" y="1056"/>
                </a:lnTo>
                <a:lnTo>
                  <a:pt x="16200" y="0"/>
                </a:lnTo>
                <a:lnTo>
                  <a:pt x="21600" y="2112"/>
                </a:lnTo>
                <a:lnTo>
                  <a:pt x="16200" y="4224"/>
                </a:lnTo>
                <a:lnTo>
                  <a:pt x="16200" y="3168"/>
                </a:lnTo>
                <a:lnTo>
                  <a:pt x="9450" y="3168"/>
                </a:lnTo>
                <a:cubicBezTo>
                  <a:pt x="7213" y="3168"/>
                  <a:pt x="5400" y="3877"/>
                  <a:pt x="5400" y="4752"/>
                </a:cubicBezTo>
                <a:lnTo>
                  <a:pt x="54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sp>
        <p:nvSpPr>
          <p:cNvPr id="51" name="AutoShape 20">
            <a:extLst>
              <a:ext uri="{FF2B5EF4-FFF2-40B4-BE49-F238E27FC236}">
                <a16:creationId xmlns:a16="http://schemas.microsoft.com/office/drawing/2014/main" id="{46174875-5AB9-4FA8-AA29-83CF1B06065A}"/>
              </a:ext>
            </a:extLst>
          </p:cNvPr>
          <p:cNvSpPr>
            <a:spLocks/>
          </p:cNvSpPr>
          <p:nvPr/>
        </p:nvSpPr>
        <p:spPr bwMode="auto">
          <a:xfrm>
            <a:off x="9051130" y="6109887"/>
            <a:ext cx="2062162" cy="666750"/>
          </a:xfrm>
          <a:prstGeom prst="roundRect">
            <a:avLst>
              <a:gd name="adj" fmla="val 16667"/>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52" name="Text Box 21">
            <a:extLst>
              <a:ext uri="{FF2B5EF4-FFF2-40B4-BE49-F238E27FC236}">
                <a16:creationId xmlns:a16="http://schemas.microsoft.com/office/drawing/2014/main" id="{F6E7D659-B6DC-4026-AFF4-321689F2D913}"/>
              </a:ext>
            </a:extLst>
          </p:cNvPr>
          <p:cNvSpPr txBox="1">
            <a:spLocks/>
          </p:cNvSpPr>
          <p:nvPr/>
        </p:nvSpPr>
        <p:spPr bwMode="auto">
          <a:xfrm>
            <a:off x="9213055" y="6109887"/>
            <a:ext cx="1898650"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Industrial applications</a:t>
            </a:r>
          </a:p>
        </p:txBody>
      </p:sp>
      <p:sp>
        <p:nvSpPr>
          <p:cNvPr id="53" name="Rectangle 30">
            <a:extLst>
              <a:ext uri="{FF2B5EF4-FFF2-40B4-BE49-F238E27FC236}">
                <a16:creationId xmlns:a16="http://schemas.microsoft.com/office/drawing/2014/main" id="{CF4C9C81-0F95-436B-B2B7-498AB375BEA6}"/>
              </a:ext>
            </a:extLst>
          </p:cNvPr>
          <p:cNvSpPr>
            <a:spLocks/>
          </p:cNvSpPr>
          <p:nvPr/>
        </p:nvSpPr>
        <p:spPr bwMode="auto">
          <a:xfrm>
            <a:off x="7751690" y="6190265"/>
            <a:ext cx="588963" cy="461963"/>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54" name="AutoShape 35">
            <a:extLst>
              <a:ext uri="{FF2B5EF4-FFF2-40B4-BE49-F238E27FC236}">
                <a16:creationId xmlns:a16="http://schemas.microsoft.com/office/drawing/2014/main" id="{E9E94DBA-E48A-4FE6-92DE-313C92155932}"/>
              </a:ext>
            </a:extLst>
          </p:cNvPr>
          <p:cNvSpPr>
            <a:spLocks/>
          </p:cNvSpPr>
          <p:nvPr/>
        </p:nvSpPr>
        <p:spPr bwMode="auto">
          <a:xfrm>
            <a:off x="7632700" y="6400800"/>
            <a:ext cx="1438275" cy="243417"/>
          </a:xfrm>
          <a:prstGeom prst="rightArrow">
            <a:avLst>
              <a:gd name="adj1" fmla="val 50000"/>
              <a:gd name="adj2" fmla="val 50182"/>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57" name="AutoShape 15">
            <a:extLst>
              <a:ext uri="{FF2B5EF4-FFF2-40B4-BE49-F238E27FC236}">
                <a16:creationId xmlns:a16="http://schemas.microsoft.com/office/drawing/2014/main" id="{FAEF233C-BFD8-4662-BC47-A214C6149600}"/>
              </a:ext>
            </a:extLst>
          </p:cNvPr>
          <p:cNvSpPr>
            <a:spLocks/>
          </p:cNvSpPr>
          <p:nvPr/>
        </p:nvSpPr>
        <p:spPr bwMode="auto">
          <a:xfrm>
            <a:off x="7336517" y="4499808"/>
            <a:ext cx="2099583" cy="301627"/>
          </a:xfrm>
          <a:prstGeom prst="rightArrow">
            <a:avLst>
              <a:gd name="adj1" fmla="val 50000"/>
              <a:gd name="adj2" fmla="val 50202"/>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40" name="Text Box 18">
            <a:extLst>
              <a:ext uri="{FF2B5EF4-FFF2-40B4-BE49-F238E27FC236}">
                <a16:creationId xmlns:a16="http://schemas.microsoft.com/office/drawing/2014/main" id="{5567B65D-99C4-44B4-B20D-DC88F49472B3}"/>
              </a:ext>
            </a:extLst>
          </p:cNvPr>
          <p:cNvSpPr txBox="1">
            <a:spLocks/>
          </p:cNvSpPr>
          <p:nvPr/>
        </p:nvSpPr>
        <p:spPr bwMode="auto">
          <a:xfrm>
            <a:off x="6046786" y="4129371"/>
            <a:ext cx="1116014" cy="7571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r>
              <a:rPr lang="en-US" altLang="en-US" sz="1600" b="1" dirty="0">
                <a:solidFill>
                  <a:srgbClr val="FFFFFF"/>
                </a:solidFill>
              </a:rPr>
              <a:t>Steam methane reformer</a:t>
            </a:r>
          </a:p>
        </p:txBody>
      </p:sp>
      <p:sp>
        <p:nvSpPr>
          <p:cNvPr id="2" name="Slide Number Placeholder 1">
            <a:extLst>
              <a:ext uri="{FF2B5EF4-FFF2-40B4-BE49-F238E27FC236}">
                <a16:creationId xmlns:a16="http://schemas.microsoft.com/office/drawing/2014/main" id="{3537269C-29AE-48A1-9885-939DE9423681}"/>
              </a:ext>
            </a:extLst>
          </p:cNvPr>
          <p:cNvSpPr>
            <a:spLocks noGrp="1"/>
          </p:cNvSpPr>
          <p:nvPr>
            <p:ph type="sldNum" sz="quarter" idx="10"/>
          </p:nvPr>
        </p:nvSpPr>
        <p:spPr/>
        <p:txBody>
          <a:bodyPr/>
          <a:lstStyle/>
          <a:p>
            <a:pPr>
              <a:defRPr/>
            </a:pPr>
            <a:fld id="{197CC2BE-145E-4467-8F88-A39DA11696D6}" type="slidenum">
              <a:rPr lang="en-US" altLang="en-US" smtClean="0"/>
              <a:pPr>
                <a:defRPr/>
              </a:pPr>
              <a:t>5</a:t>
            </a:fld>
            <a:endParaRPr lang="en-US" altLang="en-US"/>
          </a:p>
        </p:txBody>
      </p:sp>
      <p:sp>
        <p:nvSpPr>
          <p:cNvPr id="59" name="Rectangle 30">
            <a:extLst>
              <a:ext uri="{FF2B5EF4-FFF2-40B4-BE49-F238E27FC236}">
                <a16:creationId xmlns:a16="http://schemas.microsoft.com/office/drawing/2014/main" id="{2324870C-6384-4273-8E70-278B6BED72D9}"/>
              </a:ext>
            </a:extLst>
          </p:cNvPr>
          <p:cNvSpPr>
            <a:spLocks/>
          </p:cNvSpPr>
          <p:nvPr/>
        </p:nvSpPr>
        <p:spPr bwMode="auto">
          <a:xfrm>
            <a:off x="3525283" y="4636328"/>
            <a:ext cx="588963" cy="461963"/>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64" name="AutoShape 24">
            <a:extLst>
              <a:ext uri="{FF2B5EF4-FFF2-40B4-BE49-F238E27FC236}">
                <a16:creationId xmlns:a16="http://schemas.microsoft.com/office/drawing/2014/main" id="{215D9C8C-39A3-453F-99CC-369530363CB9}"/>
              </a:ext>
            </a:extLst>
          </p:cNvPr>
          <p:cNvSpPr>
            <a:spLocks/>
          </p:cNvSpPr>
          <p:nvPr/>
        </p:nvSpPr>
        <p:spPr bwMode="auto">
          <a:xfrm rot="-5400000">
            <a:off x="5738812" y="5205412"/>
            <a:ext cx="1438275" cy="12573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4967" y="0"/>
                </a:lnTo>
                <a:lnTo>
                  <a:pt x="16633" y="0"/>
                </a:lnTo>
                <a:lnTo>
                  <a:pt x="216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sp>
        <p:nvSpPr>
          <p:cNvPr id="65" name="Text Box 25">
            <a:extLst>
              <a:ext uri="{FF2B5EF4-FFF2-40B4-BE49-F238E27FC236}">
                <a16:creationId xmlns:a16="http://schemas.microsoft.com/office/drawing/2014/main" id="{3035042C-A839-4867-96E1-7BE1E7B66C84}"/>
              </a:ext>
            </a:extLst>
          </p:cNvPr>
          <p:cNvSpPr txBox="1">
            <a:spLocks/>
          </p:cNvSpPr>
          <p:nvPr/>
        </p:nvSpPr>
        <p:spPr bwMode="auto">
          <a:xfrm>
            <a:off x="5795962" y="5424487"/>
            <a:ext cx="1260475" cy="882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r>
              <a:rPr lang="en-US" altLang="en-US">
                <a:solidFill>
                  <a:srgbClr val="FFFFFF"/>
                </a:solidFill>
                <a:latin typeface="Arial" panose="020B0604020202020204" pitchFamily="34" charset="0"/>
                <a:cs typeface="Arial" panose="020B0604020202020204" pitchFamily="34" charset="0"/>
                <a:sym typeface="Arial" panose="020B0604020202020204" pitchFamily="34" charset="0"/>
              </a:rPr>
              <a:t>3100F Turbine or SOFC  </a:t>
            </a:r>
          </a:p>
        </p:txBody>
      </p:sp>
      <p:sp>
        <p:nvSpPr>
          <p:cNvPr id="67" name="Rectangle 34">
            <a:extLst>
              <a:ext uri="{FF2B5EF4-FFF2-40B4-BE49-F238E27FC236}">
                <a16:creationId xmlns:a16="http://schemas.microsoft.com/office/drawing/2014/main" id="{5715B265-CAC9-4865-A5BD-7C0B2AB9827C}"/>
              </a:ext>
            </a:extLst>
          </p:cNvPr>
          <p:cNvSpPr>
            <a:spLocks/>
          </p:cNvSpPr>
          <p:nvPr/>
        </p:nvSpPr>
        <p:spPr bwMode="auto">
          <a:xfrm>
            <a:off x="3171189" y="4677430"/>
            <a:ext cx="597217" cy="461962"/>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56" name="AutoShape 32">
            <a:extLst>
              <a:ext uri="{FF2B5EF4-FFF2-40B4-BE49-F238E27FC236}">
                <a16:creationId xmlns:a16="http://schemas.microsoft.com/office/drawing/2014/main" id="{CC873517-1A8C-44DD-AD17-40C42E214151}"/>
              </a:ext>
            </a:extLst>
          </p:cNvPr>
          <p:cNvSpPr>
            <a:spLocks/>
          </p:cNvSpPr>
          <p:nvPr/>
        </p:nvSpPr>
        <p:spPr bwMode="auto">
          <a:xfrm>
            <a:off x="9393238" y="1122885"/>
            <a:ext cx="1772284" cy="1012913"/>
          </a:xfrm>
          <a:prstGeom prst="roundRect">
            <a:avLst>
              <a:gd name="adj" fmla="val 16667"/>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58" name="Text Box 33">
            <a:extLst>
              <a:ext uri="{FF2B5EF4-FFF2-40B4-BE49-F238E27FC236}">
                <a16:creationId xmlns:a16="http://schemas.microsoft.com/office/drawing/2014/main" id="{F82471F6-3338-416F-8E57-1A52C3A9F5B7}"/>
              </a:ext>
            </a:extLst>
          </p:cNvPr>
          <p:cNvSpPr txBox="1">
            <a:spLocks/>
          </p:cNvSpPr>
          <p:nvPr/>
        </p:nvSpPr>
        <p:spPr bwMode="auto">
          <a:xfrm>
            <a:off x="9393872" y="1122885"/>
            <a:ext cx="1771650"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H</a:t>
            </a:r>
            <a:r>
              <a:rPr lang="en-US" altLang="en-US" baseline="-25000" dirty="0">
                <a:solidFill>
                  <a:srgbClr val="FFFFFF"/>
                </a:solidFill>
                <a:latin typeface="Arial" panose="020B0604020202020204" pitchFamily="34" charset="0"/>
                <a:cs typeface="Arial" panose="020B0604020202020204" pitchFamily="34" charset="0"/>
                <a:sym typeface="Arial" panose="020B0604020202020204" pitchFamily="34" charset="0"/>
              </a:rPr>
              <a:t>2</a:t>
            </a:r>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 storage for peaking and seasonal power</a:t>
            </a:r>
          </a:p>
        </p:txBody>
      </p:sp>
      <p:sp>
        <p:nvSpPr>
          <p:cNvPr id="60" name="AutoShape 29">
            <a:extLst>
              <a:ext uri="{FF2B5EF4-FFF2-40B4-BE49-F238E27FC236}">
                <a16:creationId xmlns:a16="http://schemas.microsoft.com/office/drawing/2014/main" id="{8DC860BA-D309-449D-9F00-9EA3886B8D8C}"/>
              </a:ext>
            </a:extLst>
          </p:cNvPr>
          <p:cNvSpPr>
            <a:spLocks/>
          </p:cNvSpPr>
          <p:nvPr/>
        </p:nvSpPr>
        <p:spPr bwMode="auto">
          <a:xfrm flipV="1">
            <a:off x="8080231" y="3168984"/>
            <a:ext cx="606569" cy="1274711"/>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0" y="4752"/>
                </a:lnTo>
                <a:cubicBezTo>
                  <a:pt x="0" y="2711"/>
                  <a:pt x="4231" y="1056"/>
                  <a:pt x="9450" y="1056"/>
                </a:cubicBezTo>
                <a:lnTo>
                  <a:pt x="16200" y="1056"/>
                </a:lnTo>
                <a:lnTo>
                  <a:pt x="16200" y="0"/>
                </a:lnTo>
                <a:lnTo>
                  <a:pt x="21600" y="2112"/>
                </a:lnTo>
                <a:lnTo>
                  <a:pt x="16200" y="4224"/>
                </a:lnTo>
                <a:lnTo>
                  <a:pt x="16200" y="3168"/>
                </a:lnTo>
                <a:lnTo>
                  <a:pt x="9450" y="3168"/>
                </a:lnTo>
                <a:cubicBezTo>
                  <a:pt x="7213" y="3168"/>
                  <a:pt x="5400" y="3877"/>
                  <a:pt x="5400" y="4752"/>
                </a:cubicBezTo>
                <a:lnTo>
                  <a:pt x="54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sp>
        <p:nvSpPr>
          <p:cNvPr id="69" name="Rectangle 30">
            <a:extLst>
              <a:ext uri="{FF2B5EF4-FFF2-40B4-BE49-F238E27FC236}">
                <a16:creationId xmlns:a16="http://schemas.microsoft.com/office/drawing/2014/main" id="{B3EA07AE-4A7E-4027-A458-A829140D31B5}"/>
              </a:ext>
            </a:extLst>
          </p:cNvPr>
          <p:cNvSpPr>
            <a:spLocks/>
          </p:cNvSpPr>
          <p:nvPr/>
        </p:nvSpPr>
        <p:spPr bwMode="auto">
          <a:xfrm>
            <a:off x="8326437" y="4014277"/>
            <a:ext cx="588963" cy="461963"/>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 name="AutoShape 35">
            <a:extLst>
              <a:ext uri="{FF2B5EF4-FFF2-40B4-BE49-F238E27FC236}">
                <a16:creationId xmlns:a16="http://schemas.microsoft.com/office/drawing/2014/main" id="{E9F916BA-6CD2-4FFC-9266-EAE3D1141402}"/>
              </a:ext>
            </a:extLst>
          </p:cNvPr>
          <p:cNvSpPr>
            <a:spLocks/>
          </p:cNvSpPr>
          <p:nvPr/>
        </p:nvSpPr>
        <p:spPr bwMode="auto">
          <a:xfrm>
            <a:off x="8277399" y="4203429"/>
            <a:ext cx="1128539" cy="240266"/>
          </a:xfrm>
          <a:prstGeom prst="rightArrow">
            <a:avLst>
              <a:gd name="adj1" fmla="val 50000"/>
              <a:gd name="adj2" fmla="val 50182"/>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0" name="AutoShape 15">
            <a:extLst>
              <a:ext uri="{FF2B5EF4-FFF2-40B4-BE49-F238E27FC236}">
                <a16:creationId xmlns:a16="http://schemas.microsoft.com/office/drawing/2014/main" id="{8E740F13-E141-4E9A-9983-DFF4773479AC}"/>
              </a:ext>
            </a:extLst>
          </p:cNvPr>
          <p:cNvSpPr>
            <a:spLocks/>
          </p:cNvSpPr>
          <p:nvPr/>
        </p:nvSpPr>
        <p:spPr bwMode="auto">
          <a:xfrm rot="5400000">
            <a:off x="7124923" y="5021254"/>
            <a:ext cx="887396" cy="288925"/>
          </a:xfrm>
          <a:prstGeom prst="rightArrow">
            <a:avLst>
              <a:gd name="adj1" fmla="val 50000"/>
              <a:gd name="adj2" fmla="val 50202"/>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2" name="AutoShape 15">
            <a:extLst>
              <a:ext uri="{FF2B5EF4-FFF2-40B4-BE49-F238E27FC236}">
                <a16:creationId xmlns:a16="http://schemas.microsoft.com/office/drawing/2014/main" id="{789D30C4-EC25-464B-935B-5F375DCC0965}"/>
              </a:ext>
            </a:extLst>
          </p:cNvPr>
          <p:cNvSpPr>
            <a:spLocks/>
          </p:cNvSpPr>
          <p:nvPr/>
        </p:nvSpPr>
        <p:spPr bwMode="auto">
          <a:xfrm>
            <a:off x="7611209" y="5495767"/>
            <a:ext cx="1430456" cy="288925"/>
          </a:xfrm>
          <a:prstGeom prst="rightArrow">
            <a:avLst>
              <a:gd name="adj1" fmla="val 50000"/>
              <a:gd name="adj2" fmla="val 50202"/>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3" name="AutoShape 15">
            <a:extLst>
              <a:ext uri="{FF2B5EF4-FFF2-40B4-BE49-F238E27FC236}">
                <a16:creationId xmlns:a16="http://schemas.microsoft.com/office/drawing/2014/main" id="{00ECB889-AD20-4B64-8D3A-5C884DD9DCBF}"/>
              </a:ext>
            </a:extLst>
          </p:cNvPr>
          <p:cNvSpPr>
            <a:spLocks/>
          </p:cNvSpPr>
          <p:nvPr/>
        </p:nvSpPr>
        <p:spPr bwMode="auto">
          <a:xfrm rot="5400000">
            <a:off x="5659533" y="4982623"/>
            <a:ext cx="594803" cy="288925"/>
          </a:xfrm>
          <a:prstGeom prst="rightArrow">
            <a:avLst>
              <a:gd name="adj1" fmla="val 50000"/>
              <a:gd name="adj2" fmla="val 50202"/>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4" name="Oval 13">
            <a:extLst>
              <a:ext uri="{FF2B5EF4-FFF2-40B4-BE49-F238E27FC236}">
                <a16:creationId xmlns:a16="http://schemas.microsoft.com/office/drawing/2014/main" id="{8B60BD9B-4D7A-4617-87D5-7A0FA461847B}"/>
              </a:ext>
            </a:extLst>
          </p:cNvPr>
          <p:cNvSpPr>
            <a:spLocks/>
          </p:cNvSpPr>
          <p:nvPr/>
        </p:nvSpPr>
        <p:spPr bwMode="auto">
          <a:xfrm>
            <a:off x="4696936" y="5328340"/>
            <a:ext cx="1133475" cy="1012825"/>
          </a:xfrm>
          <a:prstGeom prst="ellipse">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5" name="Text Box 14">
            <a:extLst>
              <a:ext uri="{FF2B5EF4-FFF2-40B4-BE49-F238E27FC236}">
                <a16:creationId xmlns:a16="http://schemas.microsoft.com/office/drawing/2014/main" id="{B4B38BE8-06FC-46B7-9B26-6F5BE2533AFD}"/>
              </a:ext>
            </a:extLst>
          </p:cNvPr>
          <p:cNvSpPr txBox="1">
            <a:spLocks/>
          </p:cNvSpPr>
          <p:nvPr/>
        </p:nvSpPr>
        <p:spPr bwMode="auto">
          <a:xfrm>
            <a:off x="4541361" y="5493440"/>
            <a:ext cx="1393825" cy="809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r>
              <a:rPr lang="en-US" altLang="en-US" sz="4000" b="1">
                <a:solidFill>
                  <a:srgbClr val="FFFFFF"/>
                </a:solidFill>
              </a:rPr>
              <a:t>H</a:t>
            </a:r>
            <a:r>
              <a:rPr lang="en-US" altLang="en-US" sz="4000" b="1" baseline="-25000">
                <a:solidFill>
                  <a:srgbClr val="FFFFFF"/>
                </a:solidFill>
              </a:rPr>
              <a:t>2</a:t>
            </a:r>
            <a:endParaRPr lang="en-US" altLang="en-US" sz="4000" b="1">
              <a:solidFill>
                <a:srgbClr val="FFFFFF"/>
              </a:solidFill>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a:extLst>
              <a:ext uri="{FF2B5EF4-FFF2-40B4-BE49-F238E27FC236}">
                <a16:creationId xmlns:a16="http://schemas.microsoft.com/office/drawing/2014/main" id="{C766CC5A-A886-4BA2-A3D3-906C750CE015}"/>
              </a:ext>
            </a:extLst>
          </p:cNvPr>
          <p:cNvGrpSpPr/>
          <p:nvPr/>
        </p:nvGrpSpPr>
        <p:grpSpPr>
          <a:xfrm rot="16200000">
            <a:off x="6704125" y="4817384"/>
            <a:ext cx="755593" cy="1514643"/>
            <a:chOff x="2103500" y="5725437"/>
            <a:chExt cx="755593" cy="1514643"/>
          </a:xfrm>
        </p:grpSpPr>
        <p:sp>
          <p:nvSpPr>
            <p:cNvPr id="84" name="AutoShape 29">
              <a:extLst>
                <a:ext uri="{FF2B5EF4-FFF2-40B4-BE49-F238E27FC236}">
                  <a16:creationId xmlns:a16="http://schemas.microsoft.com/office/drawing/2014/main" id="{454054AA-2BD2-462E-9A85-A80B86DECC0C}"/>
                </a:ext>
              </a:extLst>
            </p:cNvPr>
            <p:cNvSpPr>
              <a:spLocks/>
            </p:cNvSpPr>
            <p:nvPr/>
          </p:nvSpPr>
          <p:spPr bwMode="auto">
            <a:xfrm flipV="1">
              <a:off x="2103500" y="5725437"/>
              <a:ext cx="675308" cy="15049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0" y="4752"/>
                  </a:lnTo>
                  <a:cubicBezTo>
                    <a:pt x="0" y="2711"/>
                    <a:pt x="4231" y="1056"/>
                    <a:pt x="9450" y="1056"/>
                  </a:cubicBezTo>
                  <a:lnTo>
                    <a:pt x="16200" y="1056"/>
                  </a:lnTo>
                  <a:lnTo>
                    <a:pt x="16200" y="0"/>
                  </a:lnTo>
                  <a:lnTo>
                    <a:pt x="21600" y="2112"/>
                  </a:lnTo>
                  <a:lnTo>
                    <a:pt x="16200" y="4224"/>
                  </a:lnTo>
                  <a:lnTo>
                    <a:pt x="16200" y="3168"/>
                  </a:lnTo>
                  <a:lnTo>
                    <a:pt x="9450" y="3168"/>
                  </a:lnTo>
                  <a:cubicBezTo>
                    <a:pt x="7213" y="3168"/>
                    <a:pt x="5400" y="3877"/>
                    <a:pt x="5400" y="4752"/>
                  </a:cubicBezTo>
                  <a:lnTo>
                    <a:pt x="54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sp>
          <p:nvSpPr>
            <p:cNvPr id="88" name="Rectangle 87">
              <a:extLst>
                <a:ext uri="{FF2B5EF4-FFF2-40B4-BE49-F238E27FC236}">
                  <a16:creationId xmlns:a16="http://schemas.microsoft.com/office/drawing/2014/main" id="{1A90DE09-BFD7-4A91-935F-85B912A44B66}"/>
                </a:ext>
              </a:extLst>
            </p:cNvPr>
            <p:cNvSpPr/>
            <p:nvPr/>
          </p:nvSpPr>
          <p:spPr bwMode="auto">
            <a:xfrm>
              <a:off x="2568615" y="6928299"/>
              <a:ext cx="290478" cy="311781"/>
            </a:xfrm>
            <a:prstGeom prst="rect">
              <a:avLst/>
            </a:prstGeom>
            <a:solidFill>
              <a:schemeClr val="bg1"/>
            </a:solidFill>
            <a:ln w="12700" cap="flat" cmpd="sng" algn="ctr">
              <a:noFill/>
              <a:prstDash val="solid"/>
              <a:miter lim="800000"/>
              <a:headEnd type="none" w="med" len="med"/>
              <a:tailEnd type="none" w="med" len="med"/>
            </a:ln>
            <a:effectLst/>
          </p:spPr>
          <p:txBody>
            <a:bodyPr vert="horz" wrap="square" lIns="182880" tIns="182880" rIns="182880" bIns="182880" numCol="1" rtlCol="0" anchor="ctr" anchorCtr="0" compatLnSpc="1">
              <a:prstTxWarp prst="textNoShape">
                <a:avLst/>
              </a:prstTxWarp>
              <a:spAutoFit/>
            </a:bodyPr>
            <a:lstStyle/>
            <a:p>
              <a:pPr marL="0" marR="0" indent="0" algn="l" defTabSz="914400" rtl="0" eaLnBrk="1"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endParaRPr>
            </a:p>
          </p:txBody>
        </p:sp>
      </p:grpSp>
      <p:grpSp>
        <p:nvGrpSpPr>
          <p:cNvPr id="12" name="Group 11">
            <a:extLst>
              <a:ext uri="{FF2B5EF4-FFF2-40B4-BE49-F238E27FC236}">
                <a16:creationId xmlns:a16="http://schemas.microsoft.com/office/drawing/2014/main" id="{2930BA43-F1A0-45FF-AF7F-6D6340DFD8B4}"/>
              </a:ext>
            </a:extLst>
          </p:cNvPr>
          <p:cNvGrpSpPr/>
          <p:nvPr/>
        </p:nvGrpSpPr>
        <p:grpSpPr>
          <a:xfrm>
            <a:off x="4170137" y="4516544"/>
            <a:ext cx="1592488" cy="1504950"/>
            <a:chOff x="2103500" y="5725437"/>
            <a:chExt cx="1592488" cy="1504950"/>
          </a:xfrm>
        </p:grpSpPr>
        <p:sp>
          <p:nvSpPr>
            <p:cNvPr id="74" name="AutoShape 29">
              <a:extLst>
                <a:ext uri="{FF2B5EF4-FFF2-40B4-BE49-F238E27FC236}">
                  <a16:creationId xmlns:a16="http://schemas.microsoft.com/office/drawing/2014/main" id="{74C893EE-1ABD-4408-B2C7-42796BE3746A}"/>
                </a:ext>
              </a:extLst>
            </p:cNvPr>
            <p:cNvSpPr>
              <a:spLocks/>
            </p:cNvSpPr>
            <p:nvPr/>
          </p:nvSpPr>
          <p:spPr bwMode="auto">
            <a:xfrm flipV="1">
              <a:off x="2103500" y="5725437"/>
              <a:ext cx="675308" cy="15049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0" y="4752"/>
                  </a:lnTo>
                  <a:cubicBezTo>
                    <a:pt x="0" y="2711"/>
                    <a:pt x="4231" y="1056"/>
                    <a:pt x="9450" y="1056"/>
                  </a:cubicBezTo>
                  <a:lnTo>
                    <a:pt x="16200" y="1056"/>
                  </a:lnTo>
                  <a:lnTo>
                    <a:pt x="16200" y="0"/>
                  </a:lnTo>
                  <a:lnTo>
                    <a:pt x="21600" y="2112"/>
                  </a:lnTo>
                  <a:lnTo>
                    <a:pt x="16200" y="4224"/>
                  </a:lnTo>
                  <a:lnTo>
                    <a:pt x="16200" y="3168"/>
                  </a:lnTo>
                  <a:lnTo>
                    <a:pt x="9450" y="3168"/>
                  </a:lnTo>
                  <a:cubicBezTo>
                    <a:pt x="7213" y="3168"/>
                    <a:pt x="5400" y="3877"/>
                    <a:pt x="5400" y="4752"/>
                  </a:cubicBezTo>
                  <a:lnTo>
                    <a:pt x="54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sp>
          <p:nvSpPr>
            <p:cNvPr id="11" name="Rectangle 10">
              <a:extLst>
                <a:ext uri="{FF2B5EF4-FFF2-40B4-BE49-F238E27FC236}">
                  <a16:creationId xmlns:a16="http://schemas.microsoft.com/office/drawing/2014/main" id="{FBE16E81-873E-4F14-86EB-57207E94BA15}"/>
                </a:ext>
              </a:extLst>
            </p:cNvPr>
            <p:cNvSpPr/>
            <p:nvPr/>
          </p:nvSpPr>
          <p:spPr bwMode="auto">
            <a:xfrm>
              <a:off x="3405510" y="6064375"/>
              <a:ext cx="290478" cy="311781"/>
            </a:xfrm>
            <a:prstGeom prst="rect">
              <a:avLst/>
            </a:prstGeom>
            <a:solidFill>
              <a:schemeClr val="bg1"/>
            </a:solidFill>
            <a:ln w="12700" cap="flat" cmpd="sng" algn="ctr">
              <a:noFill/>
              <a:prstDash val="solid"/>
              <a:miter lim="800000"/>
              <a:headEnd type="none" w="med" len="med"/>
              <a:tailEnd type="none" w="med" len="med"/>
            </a:ln>
            <a:effectLst/>
          </p:spPr>
          <p:txBody>
            <a:bodyPr vert="horz" wrap="square" lIns="182880" tIns="182880" rIns="182880" bIns="182880" numCol="1" rtlCol="0" anchor="ctr" anchorCtr="0" compatLnSpc="1">
              <a:prstTxWarp prst="textNoShape">
                <a:avLst/>
              </a:prstTxWarp>
              <a:spAutoFit/>
            </a:bodyPr>
            <a:lstStyle/>
            <a:p>
              <a:pPr marL="0" marR="0" indent="0" algn="l" defTabSz="914400" rtl="0" eaLnBrk="1"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endParaRPr>
            </a:p>
          </p:txBody>
        </p:sp>
      </p:grpSp>
      <p:sp>
        <p:nvSpPr>
          <p:cNvPr id="13" name="Rectangle 12">
            <a:extLst>
              <a:ext uri="{FF2B5EF4-FFF2-40B4-BE49-F238E27FC236}">
                <a16:creationId xmlns:a16="http://schemas.microsoft.com/office/drawing/2014/main" id="{9B306BBE-17EB-4273-8D8D-A7A61384F885}"/>
              </a:ext>
            </a:extLst>
          </p:cNvPr>
          <p:cNvSpPr/>
          <p:nvPr/>
        </p:nvSpPr>
        <p:spPr bwMode="auto">
          <a:xfrm>
            <a:off x="4527649" y="5581822"/>
            <a:ext cx="388895" cy="580217"/>
          </a:xfrm>
          <a:prstGeom prst="rect">
            <a:avLst/>
          </a:prstGeom>
          <a:solidFill>
            <a:schemeClr val="bg1"/>
          </a:solidFill>
          <a:ln w="12700" cap="flat" cmpd="sng" algn="ctr">
            <a:solidFill>
              <a:schemeClr val="bg1"/>
            </a:solidFill>
            <a:prstDash val="solid"/>
            <a:miter lim="800000"/>
            <a:headEnd type="none" w="med" len="med"/>
            <a:tailEnd type="none" w="med" len="med"/>
          </a:ln>
          <a:effectLst/>
        </p:spPr>
        <p:txBody>
          <a:bodyPr vert="horz" wrap="square" lIns="182880" tIns="182880" rIns="182880" bIns="182880" numCol="1" rtlCol="0" anchor="ctr" anchorCtr="0" compatLnSpc="1">
            <a:prstTxWarp prst="textNoShape">
              <a:avLst/>
            </a:prstTxWarp>
            <a:spAutoFit/>
          </a:bodyPr>
          <a:lstStyle/>
          <a:p>
            <a:pPr marL="0" marR="0" indent="0" algn="l" defTabSz="914400" rtl="0" eaLnBrk="1"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endParaRPr>
          </a:p>
        </p:txBody>
      </p:sp>
      <p:sp>
        <p:nvSpPr>
          <p:cNvPr id="39" name="TextBox 38">
            <a:extLst>
              <a:ext uri="{FF2B5EF4-FFF2-40B4-BE49-F238E27FC236}">
                <a16:creationId xmlns:a16="http://schemas.microsoft.com/office/drawing/2014/main" id="{8F0FF7E4-F0AC-4ACC-AA8E-914FCE474D22}"/>
              </a:ext>
            </a:extLst>
          </p:cNvPr>
          <p:cNvSpPr txBox="1"/>
          <p:nvPr/>
        </p:nvSpPr>
        <p:spPr>
          <a:xfrm>
            <a:off x="3095625" y="1715184"/>
            <a:ext cx="1742780" cy="646331"/>
          </a:xfrm>
          <a:prstGeom prst="rect">
            <a:avLst/>
          </a:prstGeom>
          <a:solidFill>
            <a:schemeClr val="bg1"/>
          </a:solidFill>
        </p:spPr>
        <p:txBody>
          <a:bodyPr wrap="square" rtlCol="0">
            <a:spAutoFit/>
          </a:bodyPr>
          <a:lstStyle/>
          <a:p>
            <a:r>
              <a:rPr lang="en-US" u="sng" dirty="0"/>
              <a:t>[Residential or any NG use]</a:t>
            </a:r>
            <a:endParaRPr lang="en-US" dirty="0"/>
          </a:p>
        </p:txBody>
      </p:sp>
      <p:sp>
        <p:nvSpPr>
          <p:cNvPr id="7173" name="Rectangle 4">
            <a:extLst>
              <a:ext uri="{FF2B5EF4-FFF2-40B4-BE49-F238E27FC236}">
                <a16:creationId xmlns:a16="http://schemas.microsoft.com/office/drawing/2014/main" id="{BDF51641-1F82-4668-A97F-7515F2EF855C}"/>
              </a:ext>
            </a:extLst>
          </p:cNvPr>
          <p:cNvSpPr>
            <a:spLocks noGrp="1"/>
          </p:cNvSpPr>
          <p:nvPr>
            <p:ph type="title"/>
          </p:nvPr>
        </p:nvSpPr>
        <p:spPr>
          <a:xfrm>
            <a:off x="428625" y="73025"/>
            <a:ext cx="11430000" cy="536575"/>
          </a:xfrm>
        </p:spPr>
        <p:txBody>
          <a:bodyPr/>
          <a:lstStyle/>
          <a:p>
            <a:pPr algn="ctr" defTabSz="739775" eaLnBrk="1"/>
            <a:r>
              <a:rPr lang="en-US" altLang="en-US" b="1" dirty="0">
                <a:solidFill>
                  <a:srgbClr val="0070C0"/>
                </a:solidFill>
              </a:rPr>
              <a:t>BLUE/GREEN NEW DEAL OPTION FOR POWER &amp; FUEL</a:t>
            </a:r>
          </a:p>
        </p:txBody>
      </p:sp>
      <p:sp>
        <p:nvSpPr>
          <p:cNvPr id="7174" name="Text Box 5">
            <a:extLst>
              <a:ext uri="{FF2B5EF4-FFF2-40B4-BE49-F238E27FC236}">
                <a16:creationId xmlns:a16="http://schemas.microsoft.com/office/drawing/2014/main" id="{09386CE5-BAF1-4B18-A616-FAD31CA97B6E}"/>
              </a:ext>
            </a:extLst>
          </p:cNvPr>
          <p:cNvSpPr txBox="1">
            <a:spLocks/>
          </p:cNvSpPr>
          <p:nvPr/>
        </p:nvSpPr>
        <p:spPr bwMode="auto">
          <a:xfrm>
            <a:off x="584299" y="1680575"/>
            <a:ext cx="3943350"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r>
              <a:rPr lang="en-US" altLang="en-US" sz="2000" dirty="0">
                <a:solidFill>
                  <a:srgbClr val="1D5157"/>
                </a:solidFill>
                <a:latin typeface="Arial" panose="020B0604020202020204" pitchFamily="34" charset="0"/>
                <a:cs typeface="Arial" panose="020B0604020202020204" pitchFamily="34" charset="0"/>
                <a:sym typeface="Arial" panose="020B0604020202020204" pitchFamily="34" charset="0"/>
              </a:rPr>
              <a:t>Fossil/</a:t>
            </a:r>
            <a:r>
              <a:rPr lang="en-US" altLang="en-US" sz="2000" dirty="0" err="1">
                <a:solidFill>
                  <a:srgbClr val="1D5157"/>
                </a:solidFill>
                <a:latin typeface="Arial" panose="020B0604020202020204" pitchFamily="34" charset="0"/>
                <a:cs typeface="Arial" panose="020B0604020202020204" pitchFamily="34" charset="0"/>
                <a:sym typeface="Arial" panose="020B0604020202020204" pitchFamily="34" charset="0"/>
              </a:rPr>
              <a:t>BioMethane</a:t>
            </a:r>
            <a:endParaRPr lang="en-US" altLang="en-US" sz="2000" dirty="0">
              <a:solidFill>
                <a:srgbClr val="1D5157"/>
              </a:solidFill>
              <a:latin typeface="Arial" panose="020B0604020202020204" pitchFamily="34" charset="0"/>
              <a:cs typeface="Arial" panose="020B0604020202020204" pitchFamily="34" charset="0"/>
              <a:sym typeface="Arial" panose="020B0604020202020204" pitchFamily="34" charset="0"/>
            </a:endParaRPr>
          </a:p>
        </p:txBody>
      </p:sp>
      <p:sp>
        <p:nvSpPr>
          <p:cNvPr id="7175" name="Text Box 6">
            <a:extLst>
              <a:ext uri="{FF2B5EF4-FFF2-40B4-BE49-F238E27FC236}">
                <a16:creationId xmlns:a16="http://schemas.microsoft.com/office/drawing/2014/main" id="{F7CA77B0-816F-4851-8BDD-90C7ADA6FBBD}"/>
              </a:ext>
            </a:extLst>
          </p:cNvPr>
          <p:cNvSpPr txBox="1">
            <a:spLocks/>
          </p:cNvSpPr>
          <p:nvPr/>
        </p:nvSpPr>
        <p:spPr bwMode="auto">
          <a:xfrm>
            <a:off x="1571945" y="2989262"/>
            <a:ext cx="2947987"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r>
              <a:rPr lang="en-US" altLang="en-US" dirty="0">
                <a:solidFill>
                  <a:srgbClr val="1D5157"/>
                </a:solidFill>
                <a:latin typeface="Arial" panose="020B0604020202020204" pitchFamily="34" charset="0"/>
                <a:cs typeface="Arial" panose="020B0604020202020204" pitchFamily="34" charset="0"/>
                <a:sym typeface="Arial" panose="020B0604020202020204" pitchFamily="34" charset="0"/>
              </a:rPr>
              <a:t>Natural Gas Pipeline</a:t>
            </a:r>
          </a:p>
        </p:txBody>
      </p:sp>
      <p:sp>
        <p:nvSpPr>
          <p:cNvPr id="7179" name="AutoShape 10">
            <a:extLst>
              <a:ext uri="{FF2B5EF4-FFF2-40B4-BE49-F238E27FC236}">
                <a16:creationId xmlns:a16="http://schemas.microsoft.com/office/drawing/2014/main" id="{D2542084-9722-4E88-8B1F-8875E7CC3A4E}"/>
              </a:ext>
            </a:extLst>
          </p:cNvPr>
          <p:cNvSpPr>
            <a:spLocks/>
          </p:cNvSpPr>
          <p:nvPr/>
        </p:nvSpPr>
        <p:spPr bwMode="auto">
          <a:xfrm>
            <a:off x="4916544" y="2493962"/>
            <a:ext cx="3527591" cy="669925"/>
          </a:xfrm>
          <a:prstGeom prst="roundRect">
            <a:avLst>
              <a:gd name="adj" fmla="val 16667"/>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80" name="AutoShape 11">
            <a:extLst>
              <a:ext uri="{FF2B5EF4-FFF2-40B4-BE49-F238E27FC236}">
                <a16:creationId xmlns:a16="http://schemas.microsoft.com/office/drawing/2014/main" id="{8F3F5F08-D519-4ECB-9CD1-99FF5323BCE6}"/>
              </a:ext>
            </a:extLst>
          </p:cNvPr>
          <p:cNvSpPr>
            <a:spLocks/>
          </p:cNvSpPr>
          <p:nvPr/>
        </p:nvSpPr>
        <p:spPr bwMode="auto">
          <a:xfrm>
            <a:off x="1589088" y="2637601"/>
            <a:ext cx="4252913" cy="367634"/>
          </a:xfrm>
          <a:prstGeom prst="rightArrow">
            <a:avLst>
              <a:gd name="adj1" fmla="val 50000"/>
              <a:gd name="adj2" fmla="val 50156"/>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83" name="Text Box 14">
            <a:extLst>
              <a:ext uri="{FF2B5EF4-FFF2-40B4-BE49-F238E27FC236}">
                <a16:creationId xmlns:a16="http://schemas.microsoft.com/office/drawing/2014/main" id="{B0A60142-F526-43E1-B0F5-ED05B1DE7E97}"/>
              </a:ext>
            </a:extLst>
          </p:cNvPr>
          <p:cNvSpPr txBox="1">
            <a:spLocks/>
          </p:cNvSpPr>
          <p:nvPr/>
        </p:nvSpPr>
        <p:spPr bwMode="auto">
          <a:xfrm>
            <a:off x="5080057" y="1076324"/>
            <a:ext cx="1393825" cy="809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r>
              <a:rPr lang="en-US" altLang="en-US" sz="4000" b="1">
                <a:solidFill>
                  <a:srgbClr val="FFFFFF"/>
                </a:solidFill>
              </a:rPr>
              <a:t>H</a:t>
            </a:r>
            <a:r>
              <a:rPr lang="en-US" altLang="en-US" sz="4000" b="1" baseline="-25000">
                <a:solidFill>
                  <a:srgbClr val="FFFFFF"/>
                </a:solidFill>
              </a:rPr>
              <a:t>2</a:t>
            </a:r>
            <a:endParaRPr lang="en-US" altLang="en-US" sz="4000" b="1">
              <a:solidFill>
                <a:srgbClr val="FFFFFF"/>
              </a:solidFill>
            </a:endParaRPr>
          </a:p>
        </p:txBody>
      </p:sp>
      <p:sp>
        <p:nvSpPr>
          <p:cNvPr id="7189" name="AutoShape 20">
            <a:extLst>
              <a:ext uri="{FF2B5EF4-FFF2-40B4-BE49-F238E27FC236}">
                <a16:creationId xmlns:a16="http://schemas.microsoft.com/office/drawing/2014/main" id="{68F2C1A9-A8EF-486E-B4BE-5591A1B4132A}"/>
              </a:ext>
            </a:extLst>
          </p:cNvPr>
          <p:cNvSpPr>
            <a:spLocks/>
          </p:cNvSpPr>
          <p:nvPr/>
        </p:nvSpPr>
        <p:spPr bwMode="auto">
          <a:xfrm>
            <a:off x="9720263" y="3654424"/>
            <a:ext cx="2062162" cy="666750"/>
          </a:xfrm>
          <a:prstGeom prst="roundRect">
            <a:avLst>
              <a:gd name="adj" fmla="val 16667"/>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90" name="Text Box 21">
            <a:extLst>
              <a:ext uri="{FF2B5EF4-FFF2-40B4-BE49-F238E27FC236}">
                <a16:creationId xmlns:a16="http://schemas.microsoft.com/office/drawing/2014/main" id="{FB931476-C98F-43BF-ACEA-47955B5A9322}"/>
              </a:ext>
            </a:extLst>
          </p:cNvPr>
          <p:cNvSpPr txBox="1">
            <a:spLocks/>
          </p:cNvSpPr>
          <p:nvPr/>
        </p:nvSpPr>
        <p:spPr bwMode="auto">
          <a:xfrm>
            <a:off x="9882188" y="3654424"/>
            <a:ext cx="1898650"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CO</a:t>
            </a:r>
            <a:r>
              <a:rPr lang="en-US" altLang="en-US" baseline="-25000" dirty="0">
                <a:solidFill>
                  <a:srgbClr val="FFFFFF"/>
                </a:solidFill>
                <a:latin typeface="Arial" panose="020B0604020202020204" pitchFamily="34" charset="0"/>
                <a:cs typeface="Arial" panose="020B0604020202020204" pitchFamily="34" charset="0"/>
                <a:sym typeface="Arial" panose="020B0604020202020204" pitchFamily="34" charset="0"/>
              </a:rPr>
              <a:t>2</a:t>
            </a:r>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 capture and storage</a:t>
            </a:r>
          </a:p>
        </p:txBody>
      </p:sp>
      <p:sp>
        <p:nvSpPr>
          <p:cNvPr id="7196" name="AutoShape 27">
            <a:extLst>
              <a:ext uri="{FF2B5EF4-FFF2-40B4-BE49-F238E27FC236}">
                <a16:creationId xmlns:a16="http://schemas.microsoft.com/office/drawing/2014/main" id="{7CAEA542-A346-42CE-BED5-8869AA4C8F1A}"/>
              </a:ext>
            </a:extLst>
          </p:cNvPr>
          <p:cNvSpPr>
            <a:spLocks/>
          </p:cNvSpPr>
          <p:nvPr/>
        </p:nvSpPr>
        <p:spPr bwMode="auto">
          <a:xfrm>
            <a:off x="9775826" y="2637601"/>
            <a:ext cx="1416050" cy="668338"/>
          </a:xfrm>
          <a:prstGeom prst="roundRect">
            <a:avLst>
              <a:gd name="adj" fmla="val 16667"/>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197" name="Text Box 28">
            <a:extLst>
              <a:ext uri="{FF2B5EF4-FFF2-40B4-BE49-F238E27FC236}">
                <a16:creationId xmlns:a16="http://schemas.microsoft.com/office/drawing/2014/main" id="{1B307499-8530-4EFA-AB4A-06038FF28AA8}"/>
              </a:ext>
            </a:extLst>
          </p:cNvPr>
          <p:cNvSpPr txBox="1">
            <a:spLocks/>
          </p:cNvSpPr>
          <p:nvPr/>
        </p:nvSpPr>
        <p:spPr bwMode="auto">
          <a:xfrm>
            <a:off x="9882188" y="2637601"/>
            <a:ext cx="1254125"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H</a:t>
            </a:r>
            <a:r>
              <a:rPr lang="en-US" altLang="en-US" baseline="-25000" dirty="0">
                <a:solidFill>
                  <a:srgbClr val="FFFFFF"/>
                </a:solidFill>
                <a:latin typeface="Arial" panose="020B0604020202020204" pitchFamily="34" charset="0"/>
                <a:cs typeface="Arial" panose="020B0604020202020204" pitchFamily="34" charset="0"/>
                <a:sym typeface="Arial" panose="020B0604020202020204" pitchFamily="34" charset="0"/>
              </a:rPr>
              <a:t>2</a:t>
            </a:r>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 fuel for vehicles</a:t>
            </a:r>
          </a:p>
        </p:txBody>
      </p:sp>
      <p:sp>
        <p:nvSpPr>
          <p:cNvPr id="38" name="AutoShape 29">
            <a:extLst>
              <a:ext uri="{FF2B5EF4-FFF2-40B4-BE49-F238E27FC236}">
                <a16:creationId xmlns:a16="http://schemas.microsoft.com/office/drawing/2014/main" id="{6B14FEC2-4CBF-471C-9B86-3914935439DA}"/>
              </a:ext>
            </a:extLst>
          </p:cNvPr>
          <p:cNvSpPr>
            <a:spLocks/>
          </p:cNvSpPr>
          <p:nvPr/>
        </p:nvSpPr>
        <p:spPr bwMode="auto">
          <a:xfrm rot="16200000" flipV="1">
            <a:off x="3113015" y="1825922"/>
            <a:ext cx="588962" cy="15049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0" y="4752"/>
                </a:lnTo>
                <a:cubicBezTo>
                  <a:pt x="0" y="2711"/>
                  <a:pt x="4231" y="1056"/>
                  <a:pt x="9450" y="1056"/>
                </a:cubicBezTo>
                <a:lnTo>
                  <a:pt x="16200" y="1056"/>
                </a:lnTo>
                <a:lnTo>
                  <a:pt x="16200" y="0"/>
                </a:lnTo>
                <a:lnTo>
                  <a:pt x="21600" y="2112"/>
                </a:lnTo>
                <a:lnTo>
                  <a:pt x="16200" y="4224"/>
                </a:lnTo>
                <a:lnTo>
                  <a:pt x="16200" y="3168"/>
                </a:lnTo>
                <a:lnTo>
                  <a:pt x="9450" y="3168"/>
                </a:lnTo>
                <a:cubicBezTo>
                  <a:pt x="7213" y="3168"/>
                  <a:pt x="5400" y="3877"/>
                  <a:pt x="5400" y="4752"/>
                </a:cubicBezTo>
                <a:lnTo>
                  <a:pt x="54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pic>
        <p:nvPicPr>
          <p:cNvPr id="42" name="Graphic 41" descr="Forest scene">
            <a:extLst>
              <a:ext uri="{FF2B5EF4-FFF2-40B4-BE49-F238E27FC236}">
                <a16:creationId xmlns:a16="http://schemas.microsoft.com/office/drawing/2014/main" id="{14F203E2-179B-49F9-85D0-0E79EF71999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8625" y="1990724"/>
            <a:ext cx="914400" cy="914400"/>
          </a:xfrm>
          <a:prstGeom prst="rect">
            <a:avLst/>
          </a:prstGeom>
        </p:spPr>
      </p:pic>
      <p:pic>
        <p:nvPicPr>
          <p:cNvPr id="44" name="Graphic 43" descr="House">
            <a:extLst>
              <a:ext uri="{FF2B5EF4-FFF2-40B4-BE49-F238E27FC236}">
                <a16:creationId xmlns:a16="http://schemas.microsoft.com/office/drawing/2014/main" id="{C912E6D7-3167-4C98-A561-0AA6E5BD066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784230" y="990600"/>
            <a:ext cx="723900" cy="723900"/>
          </a:xfrm>
          <a:prstGeom prst="rect">
            <a:avLst/>
          </a:prstGeom>
        </p:spPr>
      </p:pic>
      <p:sp>
        <p:nvSpPr>
          <p:cNvPr id="51" name="AutoShape 20">
            <a:extLst>
              <a:ext uri="{FF2B5EF4-FFF2-40B4-BE49-F238E27FC236}">
                <a16:creationId xmlns:a16="http://schemas.microsoft.com/office/drawing/2014/main" id="{46174875-5AB9-4FA8-AA29-83CF1B06065A}"/>
              </a:ext>
            </a:extLst>
          </p:cNvPr>
          <p:cNvSpPr>
            <a:spLocks/>
          </p:cNvSpPr>
          <p:nvPr/>
        </p:nvSpPr>
        <p:spPr bwMode="auto">
          <a:xfrm>
            <a:off x="9711530" y="4428440"/>
            <a:ext cx="2062162" cy="666750"/>
          </a:xfrm>
          <a:prstGeom prst="roundRect">
            <a:avLst>
              <a:gd name="adj" fmla="val 16667"/>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52" name="Text Box 21">
            <a:extLst>
              <a:ext uri="{FF2B5EF4-FFF2-40B4-BE49-F238E27FC236}">
                <a16:creationId xmlns:a16="http://schemas.microsoft.com/office/drawing/2014/main" id="{F6E7D659-B6DC-4026-AFF4-321689F2D913}"/>
              </a:ext>
            </a:extLst>
          </p:cNvPr>
          <p:cNvSpPr txBox="1">
            <a:spLocks/>
          </p:cNvSpPr>
          <p:nvPr/>
        </p:nvSpPr>
        <p:spPr bwMode="auto">
          <a:xfrm>
            <a:off x="9873455" y="4428440"/>
            <a:ext cx="1898650"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Industrial applications</a:t>
            </a:r>
          </a:p>
        </p:txBody>
      </p:sp>
      <p:sp>
        <p:nvSpPr>
          <p:cNvPr id="53" name="Rectangle 30">
            <a:extLst>
              <a:ext uri="{FF2B5EF4-FFF2-40B4-BE49-F238E27FC236}">
                <a16:creationId xmlns:a16="http://schemas.microsoft.com/office/drawing/2014/main" id="{CF4C9C81-0F95-436B-B2B7-498AB375BEA6}"/>
              </a:ext>
            </a:extLst>
          </p:cNvPr>
          <p:cNvSpPr>
            <a:spLocks/>
          </p:cNvSpPr>
          <p:nvPr/>
        </p:nvSpPr>
        <p:spPr bwMode="auto">
          <a:xfrm>
            <a:off x="8412090" y="4508818"/>
            <a:ext cx="588963" cy="461963"/>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57" name="AutoShape 15">
            <a:extLst>
              <a:ext uri="{FF2B5EF4-FFF2-40B4-BE49-F238E27FC236}">
                <a16:creationId xmlns:a16="http://schemas.microsoft.com/office/drawing/2014/main" id="{FAEF233C-BFD8-4662-BC47-A214C6149600}"/>
              </a:ext>
            </a:extLst>
          </p:cNvPr>
          <p:cNvSpPr>
            <a:spLocks/>
          </p:cNvSpPr>
          <p:nvPr/>
        </p:nvSpPr>
        <p:spPr bwMode="auto">
          <a:xfrm>
            <a:off x="8236959" y="2818361"/>
            <a:ext cx="1513052" cy="301627"/>
          </a:xfrm>
          <a:prstGeom prst="rightArrow">
            <a:avLst>
              <a:gd name="adj1" fmla="val 50000"/>
              <a:gd name="adj2" fmla="val 50202"/>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40" name="Text Box 18">
            <a:extLst>
              <a:ext uri="{FF2B5EF4-FFF2-40B4-BE49-F238E27FC236}">
                <a16:creationId xmlns:a16="http://schemas.microsoft.com/office/drawing/2014/main" id="{5567B65D-99C4-44B4-B20D-DC88F49472B3}"/>
              </a:ext>
            </a:extLst>
          </p:cNvPr>
          <p:cNvSpPr txBox="1">
            <a:spLocks/>
          </p:cNvSpPr>
          <p:nvPr/>
        </p:nvSpPr>
        <p:spPr bwMode="auto">
          <a:xfrm>
            <a:off x="5205468" y="2447924"/>
            <a:ext cx="1116014" cy="7571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r>
              <a:rPr lang="en-US" altLang="en-US" sz="1600" b="1" dirty="0">
                <a:solidFill>
                  <a:srgbClr val="FFFFFF"/>
                </a:solidFill>
              </a:rPr>
              <a:t>Steam methane reformer</a:t>
            </a:r>
          </a:p>
        </p:txBody>
      </p:sp>
      <p:sp>
        <p:nvSpPr>
          <p:cNvPr id="2" name="Slide Number Placeholder 1">
            <a:extLst>
              <a:ext uri="{FF2B5EF4-FFF2-40B4-BE49-F238E27FC236}">
                <a16:creationId xmlns:a16="http://schemas.microsoft.com/office/drawing/2014/main" id="{3537269C-29AE-48A1-9885-939DE9423681}"/>
              </a:ext>
            </a:extLst>
          </p:cNvPr>
          <p:cNvSpPr>
            <a:spLocks noGrp="1"/>
          </p:cNvSpPr>
          <p:nvPr>
            <p:ph type="sldNum" sz="quarter" idx="10"/>
          </p:nvPr>
        </p:nvSpPr>
        <p:spPr>
          <a:xfrm flipH="1">
            <a:off x="11318009" y="6230937"/>
            <a:ext cx="409575" cy="200025"/>
          </a:xfrm>
        </p:spPr>
        <p:txBody>
          <a:bodyPr/>
          <a:lstStyle/>
          <a:p>
            <a:pPr>
              <a:defRPr/>
            </a:pPr>
            <a:fld id="{197CC2BE-145E-4467-8F88-A39DA11696D6}" type="slidenum">
              <a:rPr lang="en-US" altLang="en-US" smtClean="0"/>
              <a:pPr>
                <a:defRPr/>
              </a:pPr>
              <a:t>6</a:t>
            </a:fld>
            <a:endParaRPr lang="en-US" altLang="en-US"/>
          </a:p>
        </p:txBody>
      </p:sp>
      <p:sp>
        <p:nvSpPr>
          <p:cNvPr id="64" name="AutoShape 24">
            <a:extLst>
              <a:ext uri="{FF2B5EF4-FFF2-40B4-BE49-F238E27FC236}">
                <a16:creationId xmlns:a16="http://schemas.microsoft.com/office/drawing/2014/main" id="{215D9C8C-39A3-453F-99CC-369530363CB9}"/>
              </a:ext>
            </a:extLst>
          </p:cNvPr>
          <p:cNvSpPr>
            <a:spLocks/>
          </p:cNvSpPr>
          <p:nvPr/>
        </p:nvSpPr>
        <p:spPr bwMode="auto">
          <a:xfrm rot="-5400000">
            <a:off x="4868283" y="3757612"/>
            <a:ext cx="1438275" cy="12573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4967" y="0"/>
                </a:lnTo>
                <a:lnTo>
                  <a:pt x="16633" y="0"/>
                </a:lnTo>
                <a:lnTo>
                  <a:pt x="216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sp>
        <p:nvSpPr>
          <p:cNvPr id="65" name="Text Box 25">
            <a:extLst>
              <a:ext uri="{FF2B5EF4-FFF2-40B4-BE49-F238E27FC236}">
                <a16:creationId xmlns:a16="http://schemas.microsoft.com/office/drawing/2014/main" id="{3035042C-A839-4867-96E1-7BE1E7B66C84}"/>
              </a:ext>
            </a:extLst>
          </p:cNvPr>
          <p:cNvSpPr txBox="1">
            <a:spLocks/>
          </p:cNvSpPr>
          <p:nvPr/>
        </p:nvSpPr>
        <p:spPr bwMode="auto">
          <a:xfrm>
            <a:off x="4925433" y="3976687"/>
            <a:ext cx="1260475"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3100F H</a:t>
            </a:r>
            <a:r>
              <a:rPr lang="en-US" altLang="en-US" baseline="-25000" dirty="0">
                <a:solidFill>
                  <a:srgbClr val="FFFFFF"/>
                </a:solidFill>
                <a:latin typeface="Arial" panose="020B0604020202020204" pitchFamily="34" charset="0"/>
                <a:cs typeface="Arial" panose="020B0604020202020204" pitchFamily="34" charset="0"/>
                <a:sym typeface="Arial" panose="020B0604020202020204" pitchFamily="34" charset="0"/>
              </a:rPr>
              <a:t>2</a:t>
            </a:r>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 Turbine or SOFC  </a:t>
            </a:r>
          </a:p>
        </p:txBody>
      </p:sp>
      <p:sp>
        <p:nvSpPr>
          <p:cNvPr id="70" name="AutoShape 15">
            <a:extLst>
              <a:ext uri="{FF2B5EF4-FFF2-40B4-BE49-F238E27FC236}">
                <a16:creationId xmlns:a16="http://schemas.microsoft.com/office/drawing/2014/main" id="{8E740F13-E141-4E9A-9983-DFF4773479AC}"/>
              </a:ext>
            </a:extLst>
          </p:cNvPr>
          <p:cNvSpPr>
            <a:spLocks/>
          </p:cNvSpPr>
          <p:nvPr/>
        </p:nvSpPr>
        <p:spPr bwMode="auto">
          <a:xfrm rot="5400000">
            <a:off x="7571835" y="3517362"/>
            <a:ext cx="1242506" cy="288925"/>
          </a:xfrm>
          <a:prstGeom prst="rightArrow">
            <a:avLst>
              <a:gd name="adj1" fmla="val 50000"/>
              <a:gd name="adj2" fmla="val 50202"/>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2" name="AutoShape 15">
            <a:extLst>
              <a:ext uri="{FF2B5EF4-FFF2-40B4-BE49-F238E27FC236}">
                <a16:creationId xmlns:a16="http://schemas.microsoft.com/office/drawing/2014/main" id="{789D30C4-EC25-464B-935B-5F375DCC0965}"/>
              </a:ext>
            </a:extLst>
          </p:cNvPr>
          <p:cNvSpPr>
            <a:spLocks/>
          </p:cNvSpPr>
          <p:nvPr/>
        </p:nvSpPr>
        <p:spPr bwMode="auto">
          <a:xfrm>
            <a:off x="8236959" y="3814320"/>
            <a:ext cx="1465106" cy="288925"/>
          </a:xfrm>
          <a:prstGeom prst="rightArrow">
            <a:avLst>
              <a:gd name="adj1" fmla="val 50000"/>
              <a:gd name="adj2" fmla="val 50202"/>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73" name="AutoShape 15">
            <a:extLst>
              <a:ext uri="{FF2B5EF4-FFF2-40B4-BE49-F238E27FC236}">
                <a16:creationId xmlns:a16="http://schemas.microsoft.com/office/drawing/2014/main" id="{00ECB889-AD20-4B64-8D3A-5C884DD9DCBF}"/>
              </a:ext>
            </a:extLst>
          </p:cNvPr>
          <p:cNvSpPr>
            <a:spLocks/>
          </p:cNvSpPr>
          <p:nvPr/>
        </p:nvSpPr>
        <p:spPr bwMode="auto">
          <a:xfrm rot="7626449">
            <a:off x="6083962" y="3315866"/>
            <a:ext cx="764386" cy="240004"/>
          </a:xfrm>
          <a:prstGeom prst="rightArrow">
            <a:avLst>
              <a:gd name="adj1" fmla="val 50000"/>
              <a:gd name="adj2" fmla="val 50202"/>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61" name="Text Box 18">
            <a:extLst>
              <a:ext uri="{FF2B5EF4-FFF2-40B4-BE49-F238E27FC236}">
                <a16:creationId xmlns:a16="http://schemas.microsoft.com/office/drawing/2014/main" id="{7435C83B-93EC-4B47-B540-5C8590B79926}"/>
              </a:ext>
            </a:extLst>
          </p:cNvPr>
          <p:cNvSpPr txBox="1">
            <a:spLocks/>
          </p:cNvSpPr>
          <p:nvPr/>
        </p:nvSpPr>
        <p:spPr bwMode="auto">
          <a:xfrm>
            <a:off x="6319257" y="2588669"/>
            <a:ext cx="1255134" cy="5355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r>
              <a:rPr lang="en-US" altLang="en-US" sz="1600" b="1" dirty="0">
                <a:solidFill>
                  <a:srgbClr val="FFFFFF"/>
                </a:solidFill>
              </a:rPr>
              <a:t>H</a:t>
            </a:r>
            <a:r>
              <a:rPr lang="en-US" altLang="en-US" sz="1600" b="1" baseline="-25000" dirty="0">
                <a:solidFill>
                  <a:srgbClr val="FFFFFF"/>
                </a:solidFill>
              </a:rPr>
              <a:t>2</a:t>
            </a:r>
            <a:r>
              <a:rPr lang="en-US" altLang="en-US" sz="1600" b="1" dirty="0">
                <a:solidFill>
                  <a:srgbClr val="FFFFFF"/>
                </a:solidFill>
              </a:rPr>
              <a:t>O gas shift reactor</a:t>
            </a:r>
          </a:p>
        </p:txBody>
      </p:sp>
      <p:sp>
        <p:nvSpPr>
          <p:cNvPr id="66" name="Text Box 28">
            <a:extLst>
              <a:ext uri="{FF2B5EF4-FFF2-40B4-BE49-F238E27FC236}">
                <a16:creationId xmlns:a16="http://schemas.microsoft.com/office/drawing/2014/main" id="{C1762000-512B-4A33-AE32-E56B88B354B3}"/>
              </a:ext>
            </a:extLst>
          </p:cNvPr>
          <p:cNvSpPr txBox="1">
            <a:spLocks/>
          </p:cNvSpPr>
          <p:nvPr/>
        </p:nvSpPr>
        <p:spPr bwMode="auto">
          <a:xfrm>
            <a:off x="7363833" y="2655722"/>
            <a:ext cx="125412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PSA</a:t>
            </a:r>
          </a:p>
        </p:txBody>
      </p:sp>
      <p:sp>
        <p:nvSpPr>
          <p:cNvPr id="68" name="AutoShape 24">
            <a:extLst>
              <a:ext uri="{FF2B5EF4-FFF2-40B4-BE49-F238E27FC236}">
                <a16:creationId xmlns:a16="http://schemas.microsoft.com/office/drawing/2014/main" id="{12AE44DA-1F84-4851-A15C-D5019747D797}"/>
              </a:ext>
            </a:extLst>
          </p:cNvPr>
          <p:cNvSpPr>
            <a:spLocks/>
          </p:cNvSpPr>
          <p:nvPr/>
        </p:nvSpPr>
        <p:spPr bwMode="auto">
          <a:xfrm rot="-5400000">
            <a:off x="6544683" y="3803573"/>
            <a:ext cx="1438275" cy="12573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4967" y="0"/>
                </a:lnTo>
                <a:lnTo>
                  <a:pt x="16633" y="0"/>
                </a:lnTo>
                <a:lnTo>
                  <a:pt x="216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sp>
        <p:nvSpPr>
          <p:cNvPr id="76" name="Text Box 25">
            <a:extLst>
              <a:ext uri="{FF2B5EF4-FFF2-40B4-BE49-F238E27FC236}">
                <a16:creationId xmlns:a16="http://schemas.microsoft.com/office/drawing/2014/main" id="{F2DA57B6-9B0F-4E9C-AE00-6977058FA50B}"/>
              </a:ext>
            </a:extLst>
          </p:cNvPr>
          <p:cNvSpPr txBox="1">
            <a:spLocks/>
          </p:cNvSpPr>
          <p:nvPr/>
        </p:nvSpPr>
        <p:spPr bwMode="auto">
          <a:xfrm>
            <a:off x="6601833" y="4022648"/>
            <a:ext cx="1260475"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r>
              <a:rPr lang="en-US" altLang="en-US" dirty="0">
                <a:solidFill>
                  <a:srgbClr val="FFFFFF"/>
                </a:solidFill>
                <a:latin typeface="Arial" panose="020B0604020202020204" pitchFamily="34" charset="0"/>
                <a:cs typeface="Arial" panose="020B0604020202020204" pitchFamily="34" charset="0"/>
                <a:sym typeface="Arial" panose="020B0604020202020204" pitchFamily="34" charset="0"/>
              </a:rPr>
              <a:t>Steam Turbine</a:t>
            </a:r>
          </a:p>
        </p:txBody>
      </p:sp>
      <p:sp>
        <p:nvSpPr>
          <p:cNvPr id="77" name="AutoShape 15">
            <a:extLst>
              <a:ext uri="{FF2B5EF4-FFF2-40B4-BE49-F238E27FC236}">
                <a16:creationId xmlns:a16="http://schemas.microsoft.com/office/drawing/2014/main" id="{7D4A0A65-7694-46FB-A02A-3CC58C7E54BC}"/>
              </a:ext>
            </a:extLst>
          </p:cNvPr>
          <p:cNvSpPr>
            <a:spLocks/>
          </p:cNvSpPr>
          <p:nvPr/>
        </p:nvSpPr>
        <p:spPr bwMode="auto">
          <a:xfrm>
            <a:off x="6139871" y="4283076"/>
            <a:ext cx="496866" cy="294144"/>
          </a:xfrm>
          <a:prstGeom prst="rightArrow">
            <a:avLst>
              <a:gd name="adj1" fmla="val 50000"/>
              <a:gd name="adj2" fmla="val 50202"/>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80" name="AutoShape 29">
            <a:extLst>
              <a:ext uri="{FF2B5EF4-FFF2-40B4-BE49-F238E27FC236}">
                <a16:creationId xmlns:a16="http://schemas.microsoft.com/office/drawing/2014/main" id="{AFC67584-78BB-4419-9261-72811754BD9C}"/>
              </a:ext>
            </a:extLst>
          </p:cNvPr>
          <p:cNvSpPr>
            <a:spLocks/>
          </p:cNvSpPr>
          <p:nvPr/>
        </p:nvSpPr>
        <p:spPr bwMode="auto">
          <a:xfrm flipH="1" flipV="1">
            <a:off x="6958843" y="4719350"/>
            <a:ext cx="817477" cy="13021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0" y="4752"/>
                </a:lnTo>
                <a:cubicBezTo>
                  <a:pt x="0" y="2711"/>
                  <a:pt x="4231" y="1056"/>
                  <a:pt x="9450" y="1056"/>
                </a:cubicBezTo>
                <a:lnTo>
                  <a:pt x="16200" y="1056"/>
                </a:lnTo>
                <a:lnTo>
                  <a:pt x="16200" y="0"/>
                </a:lnTo>
                <a:lnTo>
                  <a:pt x="21600" y="2112"/>
                </a:lnTo>
                <a:lnTo>
                  <a:pt x="16200" y="4224"/>
                </a:lnTo>
                <a:lnTo>
                  <a:pt x="16200" y="3168"/>
                </a:lnTo>
                <a:lnTo>
                  <a:pt x="9450" y="3168"/>
                </a:lnTo>
                <a:cubicBezTo>
                  <a:pt x="7213" y="3168"/>
                  <a:pt x="5400" y="3877"/>
                  <a:pt x="5400" y="4752"/>
                </a:cubicBezTo>
                <a:lnTo>
                  <a:pt x="54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sp>
        <p:nvSpPr>
          <p:cNvPr id="81" name="Rectangle 30">
            <a:extLst>
              <a:ext uri="{FF2B5EF4-FFF2-40B4-BE49-F238E27FC236}">
                <a16:creationId xmlns:a16="http://schemas.microsoft.com/office/drawing/2014/main" id="{E964E95F-B575-40C8-99DE-135C03BC1C1B}"/>
              </a:ext>
            </a:extLst>
          </p:cNvPr>
          <p:cNvSpPr>
            <a:spLocks/>
          </p:cNvSpPr>
          <p:nvPr/>
        </p:nvSpPr>
        <p:spPr bwMode="auto">
          <a:xfrm rot="10800000">
            <a:off x="6781801" y="5581822"/>
            <a:ext cx="588963" cy="461963"/>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83" name="Rectangle 30">
            <a:extLst>
              <a:ext uri="{FF2B5EF4-FFF2-40B4-BE49-F238E27FC236}">
                <a16:creationId xmlns:a16="http://schemas.microsoft.com/office/drawing/2014/main" id="{2A6A8EA0-97D4-40B9-B9CE-9C8C7A83EA89}"/>
              </a:ext>
            </a:extLst>
          </p:cNvPr>
          <p:cNvSpPr>
            <a:spLocks/>
          </p:cNvSpPr>
          <p:nvPr/>
        </p:nvSpPr>
        <p:spPr bwMode="auto">
          <a:xfrm rot="10800000">
            <a:off x="2752819" y="5733179"/>
            <a:ext cx="588963" cy="461963"/>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85" name="AutoShape 29">
            <a:extLst>
              <a:ext uri="{FF2B5EF4-FFF2-40B4-BE49-F238E27FC236}">
                <a16:creationId xmlns:a16="http://schemas.microsoft.com/office/drawing/2014/main" id="{F8CCCBB4-C80B-4ECE-91C7-ADCE97838781}"/>
              </a:ext>
            </a:extLst>
          </p:cNvPr>
          <p:cNvSpPr>
            <a:spLocks/>
          </p:cNvSpPr>
          <p:nvPr/>
        </p:nvSpPr>
        <p:spPr bwMode="auto">
          <a:xfrm rot="5400000" flipH="1" flipV="1">
            <a:off x="4406572" y="4952762"/>
            <a:ext cx="772183" cy="126047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0" y="4752"/>
                </a:lnTo>
                <a:cubicBezTo>
                  <a:pt x="0" y="2711"/>
                  <a:pt x="4231" y="1056"/>
                  <a:pt x="9450" y="1056"/>
                </a:cubicBezTo>
                <a:lnTo>
                  <a:pt x="16200" y="1056"/>
                </a:lnTo>
                <a:lnTo>
                  <a:pt x="16200" y="0"/>
                </a:lnTo>
                <a:lnTo>
                  <a:pt x="21600" y="2112"/>
                </a:lnTo>
                <a:lnTo>
                  <a:pt x="16200" y="4224"/>
                </a:lnTo>
                <a:lnTo>
                  <a:pt x="16200" y="3168"/>
                </a:lnTo>
                <a:lnTo>
                  <a:pt x="9450" y="3168"/>
                </a:lnTo>
                <a:cubicBezTo>
                  <a:pt x="7213" y="3168"/>
                  <a:pt x="5400" y="3877"/>
                  <a:pt x="5400" y="4752"/>
                </a:cubicBezTo>
                <a:lnTo>
                  <a:pt x="54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sp>
        <p:nvSpPr>
          <p:cNvPr id="86" name="Rectangle 30">
            <a:extLst>
              <a:ext uri="{FF2B5EF4-FFF2-40B4-BE49-F238E27FC236}">
                <a16:creationId xmlns:a16="http://schemas.microsoft.com/office/drawing/2014/main" id="{474B7069-919E-4D12-8E3D-CF3491D73A21}"/>
              </a:ext>
            </a:extLst>
          </p:cNvPr>
          <p:cNvSpPr>
            <a:spLocks/>
          </p:cNvSpPr>
          <p:nvPr/>
        </p:nvSpPr>
        <p:spPr bwMode="auto">
          <a:xfrm rot="10800000">
            <a:off x="4048038" y="5204037"/>
            <a:ext cx="588963" cy="461963"/>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87" name="AutoShape 29">
            <a:extLst>
              <a:ext uri="{FF2B5EF4-FFF2-40B4-BE49-F238E27FC236}">
                <a16:creationId xmlns:a16="http://schemas.microsoft.com/office/drawing/2014/main" id="{A4673695-69AE-4C5F-B869-9D803B022674}"/>
              </a:ext>
            </a:extLst>
          </p:cNvPr>
          <p:cNvSpPr>
            <a:spLocks/>
          </p:cNvSpPr>
          <p:nvPr/>
        </p:nvSpPr>
        <p:spPr bwMode="auto">
          <a:xfrm rot="10800000" flipH="1" flipV="1">
            <a:off x="4162426" y="2911666"/>
            <a:ext cx="690848" cy="1584134"/>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0" y="4752"/>
                </a:lnTo>
                <a:cubicBezTo>
                  <a:pt x="0" y="2711"/>
                  <a:pt x="4231" y="1056"/>
                  <a:pt x="9450" y="1056"/>
                </a:cubicBezTo>
                <a:lnTo>
                  <a:pt x="16200" y="1056"/>
                </a:lnTo>
                <a:lnTo>
                  <a:pt x="16200" y="0"/>
                </a:lnTo>
                <a:lnTo>
                  <a:pt x="21600" y="2112"/>
                </a:lnTo>
                <a:lnTo>
                  <a:pt x="16200" y="4224"/>
                </a:lnTo>
                <a:lnTo>
                  <a:pt x="16200" y="3168"/>
                </a:lnTo>
                <a:lnTo>
                  <a:pt x="9450" y="3168"/>
                </a:lnTo>
                <a:cubicBezTo>
                  <a:pt x="7213" y="3168"/>
                  <a:pt x="5400" y="3877"/>
                  <a:pt x="5400" y="4752"/>
                </a:cubicBezTo>
                <a:lnTo>
                  <a:pt x="5400" y="21600"/>
                </a:lnTo>
                <a:lnTo>
                  <a:pt x="0" y="21600"/>
                </a:lnTo>
                <a:close/>
              </a:path>
            </a:pathLst>
          </a:custGeom>
          <a:solidFill>
            <a:srgbClr val="4C61FE"/>
          </a:solidFill>
          <a:ln>
            <a:noFill/>
          </a:ln>
          <a:effectLst/>
        </p:spPr>
        <p:txBody>
          <a:bodyPr lIns="182880" tIns="182880" rIns="182880" bIns="182880" anchor="ctr"/>
          <a:lstStyle/>
          <a:p>
            <a:endParaRPr lang="en-US"/>
          </a:p>
        </p:txBody>
      </p:sp>
      <p:cxnSp>
        <p:nvCxnSpPr>
          <p:cNvPr id="49" name="Straight Connector 48">
            <a:extLst>
              <a:ext uri="{FF2B5EF4-FFF2-40B4-BE49-F238E27FC236}">
                <a16:creationId xmlns:a16="http://schemas.microsoft.com/office/drawing/2014/main" id="{8AA18A2D-E440-4FFB-A2C2-46AA9EE68CAF}"/>
              </a:ext>
            </a:extLst>
          </p:cNvPr>
          <p:cNvCxnSpPr/>
          <p:nvPr/>
        </p:nvCxnSpPr>
        <p:spPr bwMode="auto">
          <a:xfrm>
            <a:off x="7627358" y="2332830"/>
            <a:ext cx="0" cy="812008"/>
          </a:xfrm>
          <a:prstGeom prst="line">
            <a:avLst/>
          </a:prstGeom>
          <a:solidFill>
            <a:srgbClr val="707070"/>
          </a:solidFill>
          <a:ln w="28575" cap="flat" cmpd="sng" algn="ctr">
            <a:solidFill>
              <a:schemeClr val="accent3"/>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Straight Connector 54">
            <a:extLst>
              <a:ext uri="{FF2B5EF4-FFF2-40B4-BE49-F238E27FC236}">
                <a16:creationId xmlns:a16="http://schemas.microsoft.com/office/drawing/2014/main" id="{97BC2FA0-B2CE-4185-9842-987F7B8F6209}"/>
              </a:ext>
            </a:extLst>
          </p:cNvPr>
          <p:cNvCxnSpPr/>
          <p:nvPr/>
        </p:nvCxnSpPr>
        <p:spPr bwMode="auto">
          <a:xfrm>
            <a:off x="6270523" y="2493962"/>
            <a:ext cx="21748" cy="654275"/>
          </a:xfrm>
          <a:prstGeom prst="line">
            <a:avLst/>
          </a:prstGeom>
          <a:solidFill>
            <a:srgbClr val="707070"/>
          </a:solidFill>
          <a:ln w="28575" cap="flat" cmpd="sng" algn="ctr">
            <a:solidFill>
              <a:schemeClr val="accent3"/>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8" name="AutoShape 15">
            <a:extLst>
              <a:ext uri="{FF2B5EF4-FFF2-40B4-BE49-F238E27FC236}">
                <a16:creationId xmlns:a16="http://schemas.microsoft.com/office/drawing/2014/main" id="{08D727EC-55B5-4550-9CD8-06A2334FA8A7}"/>
              </a:ext>
            </a:extLst>
          </p:cNvPr>
          <p:cNvSpPr>
            <a:spLocks/>
          </p:cNvSpPr>
          <p:nvPr/>
        </p:nvSpPr>
        <p:spPr bwMode="auto">
          <a:xfrm rot="5400000">
            <a:off x="5307767" y="2012405"/>
            <a:ext cx="764386" cy="240004"/>
          </a:xfrm>
          <a:prstGeom prst="rightArrow">
            <a:avLst>
              <a:gd name="adj1" fmla="val 50000"/>
              <a:gd name="adj2" fmla="val 50202"/>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
        <p:nvSpPr>
          <p:cNvPr id="59" name="TextBox 58">
            <a:extLst>
              <a:ext uri="{FF2B5EF4-FFF2-40B4-BE49-F238E27FC236}">
                <a16:creationId xmlns:a16="http://schemas.microsoft.com/office/drawing/2014/main" id="{A8139C90-4AD6-4F30-A1FC-99E2705D73D5}"/>
              </a:ext>
            </a:extLst>
          </p:cNvPr>
          <p:cNvSpPr txBox="1"/>
          <p:nvPr/>
        </p:nvSpPr>
        <p:spPr>
          <a:xfrm>
            <a:off x="5153025" y="1258669"/>
            <a:ext cx="1742780" cy="646331"/>
          </a:xfrm>
          <a:prstGeom prst="rect">
            <a:avLst/>
          </a:prstGeom>
          <a:solidFill>
            <a:schemeClr val="bg1"/>
          </a:solidFill>
        </p:spPr>
        <p:txBody>
          <a:bodyPr wrap="square" rtlCol="0">
            <a:spAutoFit/>
          </a:bodyPr>
          <a:lstStyle/>
          <a:p>
            <a:r>
              <a:rPr lang="en-US" u="sng" dirty="0"/>
              <a:t>Solar and Wind Power</a:t>
            </a:r>
          </a:p>
        </p:txBody>
      </p:sp>
      <p:pic>
        <p:nvPicPr>
          <p:cNvPr id="60" name="Picture 2" descr="Windmill Icon Royalty Free Cliparts, Vectors, And Stock Illustration. Image  45755352.">
            <a:extLst>
              <a:ext uri="{FF2B5EF4-FFF2-40B4-BE49-F238E27FC236}">
                <a16:creationId xmlns:a16="http://schemas.microsoft.com/office/drawing/2014/main" id="{B54FCD23-34F6-4A9C-A89F-EB634DAF3CA0}"/>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1392" t="10001" r="12084" b="8611"/>
          <a:stretch/>
        </p:blipFill>
        <p:spPr bwMode="auto">
          <a:xfrm>
            <a:off x="6296025" y="762000"/>
            <a:ext cx="500673" cy="532499"/>
          </a:xfrm>
          <a:prstGeom prst="rect">
            <a:avLst/>
          </a:prstGeom>
          <a:noFill/>
          <a:extLst>
            <a:ext uri="{909E8E84-426E-40DD-AFC4-6F175D3DCCD1}">
              <a14:hiddenFill xmlns:a14="http://schemas.microsoft.com/office/drawing/2010/main">
                <a:solidFill>
                  <a:srgbClr val="FFFFFF"/>
                </a:solidFill>
              </a14:hiddenFill>
            </a:ext>
          </a:extLst>
        </p:spPr>
      </p:pic>
      <p:pic>
        <p:nvPicPr>
          <p:cNvPr id="67" name="Graphic 66" descr="Sun">
            <a:extLst>
              <a:ext uri="{FF2B5EF4-FFF2-40B4-BE49-F238E27FC236}">
                <a16:creationId xmlns:a16="http://schemas.microsoft.com/office/drawing/2014/main" id="{5C1B5221-0B25-446D-82C4-9666A85546E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527800" y="1323899"/>
            <a:ext cx="606425" cy="606425"/>
          </a:xfrm>
          <a:prstGeom prst="rect">
            <a:avLst/>
          </a:prstGeom>
        </p:spPr>
      </p:pic>
      <p:sp>
        <p:nvSpPr>
          <p:cNvPr id="8" name="Rectangle 7">
            <a:extLst>
              <a:ext uri="{FF2B5EF4-FFF2-40B4-BE49-F238E27FC236}">
                <a16:creationId xmlns:a16="http://schemas.microsoft.com/office/drawing/2014/main" id="{73903D94-49FD-4E32-ABDB-4B56CB5AA1A1}"/>
              </a:ext>
            </a:extLst>
          </p:cNvPr>
          <p:cNvSpPr/>
          <p:nvPr/>
        </p:nvSpPr>
        <p:spPr bwMode="auto">
          <a:xfrm rot="16200000">
            <a:off x="3604319" y="4939558"/>
            <a:ext cx="1295401" cy="168285"/>
          </a:xfrm>
          <a:prstGeom prst="rect">
            <a:avLst/>
          </a:prstGeom>
          <a:solidFill>
            <a:srgbClr val="4C61FE"/>
          </a:solidFill>
          <a:ln w="12700" cap="flat" cmpd="sng" algn="ctr">
            <a:noFill/>
            <a:prstDash val="solid"/>
            <a:miter lim="800000"/>
            <a:headEnd type="none" w="med" len="med"/>
            <a:tailEnd type="none" w="med" len="med"/>
          </a:ln>
          <a:effectLst/>
        </p:spPr>
        <p:txBody>
          <a:bodyPr vert="horz" wrap="square" lIns="182880" tIns="182880" rIns="182880" bIns="182880" numCol="1" rtlCol="0" anchor="ctr" anchorCtr="0" compatLnSpc="1">
            <a:prstTxWarp prst="textNoShape">
              <a:avLst/>
            </a:prstTxWarp>
            <a:spAutoFit/>
          </a:bodyPr>
          <a:lstStyle/>
          <a:p>
            <a:pPr marL="0" marR="0" indent="0" algn="l" defTabSz="914400" rtl="0" eaLnBrk="1"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endParaRPr>
          </a:p>
        </p:txBody>
      </p:sp>
      <p:sp>
        <p:nvSpPr>
          <p:cNvPr id="71" name="Rectangle 70">
            <a:extLst>
              <a:ext uri="{FF2B5EF4-FFF2-40B4-BE49-F238E27FC236}">
                <a16:creationId xmlns:a16="http://schemas.microsoft.com/office/drawing/2014/main" id="{4B147E95-FC86-43C7-B616-B7E71EB6DC02}"/>
              </a:ext>
            </a:extLst>
          </p:cNvPr>
          <p:cNvSpPr/>
          <p:nvPr/>
        </p:nvSpPr>
        <p:spPr bwMode="auto">
          <a:xfrm rot="10800000">
            <a:off x="4652540" y="5773451"/>
            <a:ext cx="2877328" cy="195641"/>
          </a:xfrm>
          <a:prstGeom prst="rect">
            <a:avLst/>
          </a:prstGeom>
          <a:solidFill>
            <a:srgbClr val="4C61FE"/>
          </a:solidFill>
          <a:ln w="12700" cap="flat" cmpd="sng" algn="ctr">
            <a:noFill/>
            <a:prstDash val="solid"/>
            <a:miter lim="800000"/>
            <a:headEnd type="none" w="med" len="med"/>
            <a:tailEnd type="none" w="med" len="med"/>
          </a:ln>
          <a:effectLst/>
        </p:spPr>
        <p:txBody>
          <a:bodyPr vert="horz" wrap="square" lIns="182880" tIns="182880" rIns="182880" bIns="182880" numCol="1" rtlCol="0" anchor="ctr" anchorCtr="0" compatLnSpc="1">
            <a:prstTxWarp prst="textNoShape">
              <a:avLst/>
            </a:prstTxWarp>
            <a:spAutoFit/>
          </a:bodyPr>
          <a:lstStyle/>
          <a:p>
            <a:pPr marL="0" marR="0" indent="0" algn="l" defTabSz="914400" rtl="0" eaLnBrk="1"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endParaRPr>
          </a:p>
        </p:txBody>
      </p:sp>
      <p:sp>
        <p:nvSpPr>
          <p:cNvPr id="14" name="Rectangle 13">
            <a:extLst>
              <a:ext uri="{FF2B5EF4-FFF2-40B4-BE49-F238E27FC236}">
                <a16:creationId xmlns:a16="http://schemas.microsoft.com/office/drawing/2014/main" id="{2D06AA60-6A3F-4A23-884D-D55612F9447A}"/>
              </a:ext>
            </a:extLst>
          </p:cNvPr>
          <p:cNvSpPr/>
          <p:nvPr/>
        </p:nvSpPr>
        <p:spPr bwMode="auto">
          <a:xfrm>
            <a:off x="8019449" y="4114800"/>
            <a:ext cx="424686" cy="275947"/>
          </a:xfrm>
          <a:prstGeom prst="rect">
            <a:avLst/>
          </a:prstGeom>
          <a:solidFill>
            <a:schemeClr val="bg1"/>
          </a:solidFill>
          <a:ln w="12700" cap="flat" cmpd="sng" algn="ctr">
            <a:solidFill>
              <a:schemeClr val="bg1"/>
            </a:solidFill>
            <a:prstDash val="solid"/>
            <a:miter lim="800000"/>
            <a:headEnd type="none" w="med" len="med"/>
            <a:tailEnd type="none" w="med" len="med"/>
          </a:ln>
          <a:effectLst/>
        </p:spPr>
        <p:txBody>
          <a:bodyPr vert="horz" wrap="square" lIns="182880" tIns="182880" rIns="182880" bIns="182880" numCol="1" rtlCol="0" anchor="ctr" anchorCtr="0" compatLnSpc="1">
            <a:prstTxWarp prst="textNoShape">
              <a:avLst/>
            </a:prstTxWarp>
            <a:spAutoFit/>
          </a:bodyPr>
          <a:lstStyle/>
          <a:p>
            <a:pPr marL="0" marR="0" indent="0" algn="l" defTabSz="914400" rtl="0" eaLnBrk="1"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endParaRPr>
          </a:p>
        </p:txBody>
      </p:sp>
      <p:sp>
        <p:nvSpPr>
          <p:cNvPr id="50" name="AutoShape 29">
            <a:extLst>
              <a:ext uri="{FF2B5EF4-FFF2-40B4-BE49-F238E27FC236}">
                <a16:creationId xmlns:a16="http://schemas.microsoft.com/office/drawing/2014/main" id="{BFC2692B-405B-4114-B361-7FCC1CB4E720}"/>
              </a:ext>
            </a:extLst>
          </p:cNvPr>
          <p:cNvSpPr>
            <a:spLocks/>
          </p:cNvSpPr>
          <p:nvPr/>
        </p:nvSpPr>
        <p:spPr bwMode="auto">
          <a:xfrm flipV="1">
            <a:off x="8124825" y="3886200"/>
            <a:ext cx="606569" cy="104944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0" y="4752"/>
                </a:lnTo>
                <a:cubicBezTo>
                  <a:pt x="0" y="2711"/>
                  <a:pt x="4231" y="1056"/>
                  <a:pt x="9450" y="1056"/>
                </a:cubicBezTo>
                <a:lnTo>
                  <a:pt x="16200" y="1056"/>
                </a:lnTo>
                <a:lnTo>
                  <a:pt x="16200" y="0"/>
                </a:lnTo>
                <a:lnTo>
                  <a:pt x="21600" y="2112"/>
                </a:lnTo>
                <a:lnTo>
                  <a:pt x="16200" y="4224"/>
                </a:lnTo>
                <a:lnTo>
                  <a:pt x="16200" y="3168"/>
                </a:lnTo>
                <a:lnTo>
                  <a:pt x="9450" y="3168"/>
                </a:lnTo>
                <a:cubicBezTo>
                  <a:pt x="7213" y="3168"/>
                  <a:pt x="5400" y="3877"/>
                  <a:pt x="5400" y="4752"/>
                </a:cubicBezTo>
                <a:lnTo>
                  <a:pt x="5400" y="21600"/>
                </a:lnTo>
                <a:lnTo>
                  <a:pt x="0" y="21600"/>
                </a:lnTo>
                <a:close/>
              </a:path>
            </a:pathLst>
          </a:custGeom>
          <a:solidFill>
            <a:srgbClr val="4C61F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p>
            <a:endParaRPr lang="en-US"/>
          </a:p>
        </p:txBody>
      </p:sp>
      <p:sp>
        <p:nvSpPr>
          <p:cNvPr id="89" name="Rectangle 88">
            <a:extLst>
              <a:ext uri="{FF2B5EF4-FFF2-40B4-BE49-F238E27FC236}">
                <a16:creationId xmlns:a16="http://schemas.microsoft.com/office/drawing/2014/main" id="{38D30249-5A8F-49B2-836D-C7477B33B194}"/>
              </a:ext>
            </a:extLst>
          </p:cNvPr>
          <p:cNvSpPr/>
          <p:nvPr/>
        </p:nvSpPr>
        <p:spPr bwMode="auto">
          <a:xfrm>
            <a:off x="8435064" y="4697850"/>
            <a:ext cx="424686" cy="275947"/>
          </a:xfrm>
          <a:prstGeom prst="rect">
            <a:avLst/>
          </a:prstGeom>
          <a:solidFill>
            <a:schemeClr val="bg1"/>
          </a:solidFill>
          <a:ln w="12700" cap="flat" cmpd="sng" algn="ctr">
            <a:solidFill>
              <a:schemeClr val="bg1"/>
            </a:solidFill>
            <a:prstDash val="solid"/>
            <a:miter lim="800000"/>
            <a:headEnd type="none" w="med" len="med"/>
            <a:tailEnd type="none" w="med" len="med"/>
          </a:ln>
          <a:effectLst/>
        </p:spPr>
        <p:txBody>
          <a:bodyPr vert="horz" wrap="square" lIns="182880" tIns="182880" rIns="182880" bIns="182880" numCol="1" rtlCol="0" anchor="ctr" anchorCtr="0" compatLnSpc="1">
            <a:prstTxWarp prst="textNoShape">
              <a:avLst/>
            </a:prstTxWarp>
            <a:spAutoFit/>
          </a:bodyPr>
          <a:lstStyle/>
          <a:p>
            <a:pPr marL="0" marR="0" indent="0" algn="l" defTabSz="914400" rtl="0" eaLnBrk="1"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endParaRPr>
          </a:p>
        </p:txBody>
      </p:sp>
      <p:sp>
        <p:nvSpPr>
          <p:cNvPr id="54" name="AutoShape 35">
            <a:extLst>
              <a:ext uri="{FF2B5EF4-FFF2-40B4-BE49-F238E27FC236}">
                <a16:creationId xmlns:a16="http://schemas.microsoft.com/office/drawing/2014/main" id="{E9E94DBA-E48A-4FE6-92DE-313C92155932}"/>
              </a:ext>
            </a:extLst>
          </p:cNvPr>
          <p:cNvSpPr>
            <a:spLocks/>
          </p:cNvSpPr>
          <p:nvPr/>
        </p:nvSpPr>
        <p:spPr bwMode="auto">
          <a:xfrm>
            <a:off x="8410504" y="4719353"/>
            <a:ext cx="1320872" cy="243417"/>
          </a:xfrm>
          <a:prstGeom prst="rightArrow">
            <a:avLst>
              <a:gd name="adj1" fmla="val 50000"/>
              <a:gd name="adj2" fmla="val 50182"/>
            </a:avLst>
          </a:prstGeom>
          <a:solidFill>
            <a:srgbClr val="4C61FE"/>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82880" tIns="182880" rIns="182880" bIns="182880" anchor="ct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pPr>
            <a:endParaRPr lang="en-US" altLang="en-US"/>
          </a:p>
        </p:txBody>
      </p:sp>
    </p:spTree>
    <p:extLst>
      <p:ext uri="{BB962C8B-B14F-4D97-AF65-F5344CB8AC3E}">
        <p14:creationId xmlns:p14="http://schemas.microsoft.com/office/powerpoint/2010/main" val="182123583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a:extLst>
              <a:ext uri="{FF2B5EF4-FFF2-40B4-BE49-F238E27FC236}">
                <a16:creationId xmlns:a16="http://schemas.microsoft.com/office/drawing/2014/main" id="{20A4C6E2-D065-4B56-873C-303EA479A4A1}"/>
              </a:ext>
            </a:extLst>
          </p:cNvPr>
          <p:cNvSpPr>
            <a:spLocks noGrp="1"/>
          </p:cNvSpPr>
          <p:nvPr>
            <p:ph type="title"/>
          </p:nvPr>
        </p:nvSpPr>
        <p:spPr>
          <a:xfrm>
            <a:off x="579438" y="149225"/>
            <a:ext cx="10774362" cy="536575"/>
          </a:xfrm>
        </p:spPr>
        <p:txBody>
          <a:bodyPr/>
          <a:lstStyle/>
          <a:p>
            <a:pPr defTabSz="885825" eaLnBrk="1"/>
            <a:r>
              <a:rPr lang="en-US" altLang="en-US" sz="2900" b="1" dirty="0"/>
              <a:t> ADVANTAGES AND DISADVANTAGES OF EACH APPROACH</a:t>
            </a:r>
          </a:p>
        </p:txBody>
      </p:sp>
      <p:sp>
        <p:nvSpPr>
          <p:cNvPr id="8195" name="Rectangle 2">
            <a:extLst>
              <a:ext uri="{FF2B5EF4-FFF2-40B4-BE49-F238E27FC236}">
                <a16:creationId xmlns:a16="http://schemas.microsoft.com/office/drawing/2014/main" id="{52E80CA3-FD16-4943-A81D-FADFE2497298}"/>
              </a:ext>
            </a:extLst>
          </p:cNvPr>
          <p:cNvSpPr>
            <a:spLocks noGrp="1"/>
          </p:cNvSpPr>
          <p:nvPr>
            <p:ph type="body" idx="1"/>
          </p:nvPr>
        </p:nvSpPr>
        <p:spPr>
          <a:xfrm>
            <a:off x="263524" y="685800"/>
            <a:ext cx="11928475" cy="6172200"/>
          </a:xfrm>
          <a:solidFill>
            <a:schemeClr val="bg1"/>
          </a:solidFill>
        </p:spPr>
        <p:txBody>
          <a:bodyPr/>
          <a:lstStyle/>
          <a:p>
            <a:pPr marL="107950" indent="-107950" defTabSz="365125" eaLnBrk="1">
              <a:spcBef>
                <a:spcPts val="500"/>
              </a:spcBef>
              <a:buSzTx/>
              <a:buFont typeface="Century Gothic" panose="020B0502020202020204" pitchFamily="34" charset="0"/>
              <a:buNone/>
              <a:defRPr/>
            </a:pPr>
            <a:r>
              <a:rPr lang="en-US" altLang="en-US" b="1" u="sng" dirty="0"/>
              <a:t>SOLAR/WIND SYSTEMS</a:t>
            </a:r>
          </a:p>
          <a:p>
            <a:pPr marL="171450" indent="-171450" defTabSz="365125" eaLnBrk="1">
              <a:lnSpc>
                <a:spcPct val="100000"/>
              </a:lnSpc>
              <a:spcBef>
                <a:spcPct val="0"/>
              </a:spcBef>
              <a:buFont typeface="Century Gothic" panose="020B0502020202020204" pitchFamily="34" charset="0"/>
              <a:buNone/>
              <a:defRPr/>
            </a:pPr>
            <a:r>
              <a:rPr lang="en-US" altLang="en-US" b="1" dirty="0"/>
              <a:t>+Completely green, PV and battery costs are decreasing.</a:t>
            </a:r>
          </a:p>
          <a:p>
            <a:pPr marL="171450" indent="-171450" defTabSz="365125" eaLnBrk="1">
              <a:lnSpc>
                <a:spcPct val="100000"/>
              </a:lnSpc>
              <a:spcBef>
                <a:spcPct val="0"/>
              </a:spcBef>
              <a:buFont typeface="Century Gothic" panose="020B0502020202020204" pitchFamily="34" charset="0"/>
              <a:buNone/>
              <a:defRPr/>
            </a:pPr>
            <a:r>
              <a:rPr lang="en-US" altLang="en-US" b="1" dirty="0"/>
              <a:t>-Requires conversion of the existing natural gas pipeline system.</a:t>
            </a:r>
          </a:p>
          <a:p>
            <a:pPr marL="171450" indent="-171450" defTabSz="365125" eaLnBrk="1">
              <a:lnSpc>
                <a:spcPct val="100000"/>
              </a:lnSpc>
              <a:spcBef>
                <a:spcPct val="0"/>
              </a:spcBef>
              <a:buNone/>
              <a:defRPr/>
            </a:pPr>
            <a:r>
              <a:rPr lang="en-US" altLang="en-US" b="1" dirty="0"/>
              <a:t>-Significant hydrogen storage required to meet daily and seasonal solar and wind variations.</a:t>
            </a:r>
          </a:p>
          <a:p>
            <a:pPr marL="171450" indent="-171450" defTabSz="365125" eaLnBrk="1">
              <a:lnSpc>
                <a:spcPct val="100000"/>
              </a:lnSpc>
              <a:spcBef>
                <a:spcPct val="0"/>
              </a:spcBef>
              <a:buFont typeface="Century Gothic" panose="020B0502020202020204" pitchFamily="34" charset="0"/>
              <a:buNone/>
              <a:defRPr/>
            </a:pPr>
            <a:r>
              <a:rPr lang="en-US" altLang="en-US" b="1" dirty="0"/>
              <a:t>-Sufficiency of lithium and cobalt metals to support worldwide use of battery electric vehicles.</a:t>
            </a:r>
          </a:p>
          <a:p>
            <a:pPr marL="107950" indent="-107950" defTabSz="365125" eaLnBrk="1">
              <a:lnSpc>
                <a:spcPct val="100000"/>
              </a:lnSpc>
              <a:spcBef>
                <a:spcPct val="0"/>
              </a:spcBef>
              <a:defRPr/>
            </a:pPr>
            <a:endParaRPr lang="en-US" altLang="en-US" sz="1100" b="1" dirty="0"/>
          </a:p>
          <a:p>
            <a:pPr marL="0" indent="0" defTabSz="365125" eaLnBrk="1">
              <a:lnSpc>
                <a:spcPct val="100000"/>
              </a:lnSpc>
              <a:spcBef>
                <a:spcPct val="0"/>
              </a:spcBef>
              <a:buFont typeface="Century Gothic" panose="020B0502020202020204" pitchFamily="34" charset="0"/>
              <a:buNone/>
              <a:defRPr/>
            </a:pPr>
            <a:r>
              <a:rPr lang="en-US" altLang="en-US" b="1" u="sng" dirty="0"/>
              <a:t>FOSSIL AND BIOMASS SYSTEM</a:t>
            </a:r>
          </a:p>
          <a:p>
            <a:pPr marL="171450" indent="-171450" defTabSz="365125" eaLnBrk="1">
              <a:lnSpc>
                <a:spcPct val="100000"/>
              </a:lnSpc>
              <a:spcBef>
                <a:spcPct val="0"/>
              </a:spcBef>
              <a:buNone/>
              <a:defRPr/>
            </a:pPr>
            <a:r>
              <a:rPr lang="en-US" altLang="en-US" b="1" dirty="0"/>
              <a:t>+Use of existing national natural gas pipeline system.</a:t>
            </a:r>
          </a:p>
          <a:p>
            <a:pPr marL="171450" indent="-171450" defTabSz="365125" eaLnBrk="1">
              <a:lnSpc>
                <a:spcPct val="100000"/>
              </a:lnSpc>
              <a:spcBef>
                <a:spcPct val="0"/>
              </a:spcBef>
              <a:buFont typeface="Century Gothic" panose="020B0502020202020204" pitchFamily="34" charset="0"/>
              <a:buNone/>
              <a:defRPr/>
            </a:pPr>
            <a:r>
              <a:rPr lang="en-US" altLang="en-US" b="1" dirty="0"/>
              <a:t>+CO</a:t>
            </a:r>
            <a:r>
              <a:rPr lang="en-US" altLang="en-US" b="1" baseline="-25000" dirty="0"/>
              <a:t>2</a:t>
            </a:r>
            <a:r>
              <a:rPr lang="en-US" altLang="en-US" b="1" dirty="0"/>
              <a:t> removed from the environment thru CC&amp;S, no-tillage farming and tree farms.</a:t>
            </a:r>
          </a:p>
          <a:p>
            <a:pPr marL="171450" indent="-171450" defTabSz="365125" eaLnBrk="1">
              <a:lnSpc>
                <a:spcPct val="100000"/>
              </a:lnSpc>
              <a:spcBef>
                <a:spcPct val="0"/>
              </a:spcBef>
              <a:buNone/>
              <a:defRPr/>
            </a:pPr>
            <a:r>
              <a:rPr lang="en-US" altLang="en-US" b="1" dirty="0"/>
              <a:t>-Requires connection to grid or natural gas pipeline systems.</a:t>
            </a:r>
          </a:p>
          <a:p>
            <a:pPr marL="171450" indent="-171450" defTabSz="365125" eaLnBrk="1">
              <a:lnSpc>
                <a:spcPct val="100000"/>
              </a:lnSpc>
              <a:spcBef>
                <a:spcPct val="0"/>
              </a:spcBef>
              <a:buNone/>
              <a:defRPr/>
            </a:pPr>
            <a:r>
              <a:rPr lang="en-US" altLang="en-US" b="1" dirty="0"/>
              <a:t>-Requires CO</a:t>
            </a:r>
            <a:r>
              <a:rPr lang="en-US" altLang="en-US" b="1" baseline="-25000" dirty="0"/>
              <a:t>2 </a:t>
            </a:r>
            <a:r>
              <a:rPr lang="en-US" altLang="en-US" b="1" dirty="0"/>
              <a:t>pipeline and/or rail system to deliver CO</a:t>
            </a:r>
            <a:r>
              <a:rPr lang="en-US" altLang="en-US" b="1" baseline="-25000" dirty="0"/>
              <a:t>2 </a:t>
            </a:r>
            <a:r>
              <a:rPr lang="en-US" altLang="en-US" b="1" dirty="0"/>
              <a:t>to disposal sites.</a:t>
            </a:r>
          </a:p>
        </p:txBody>
      </p:sp>
      <p:sp>
        <p:nvSpPr>
          <p:cNvPr id="4" name="TextBox 3">
            <a:extLst>
              <a:ext uri="{FF2B5EF4-FFF2-40B4-BE49-F238E27FC236}">
                <a16:creationId xmlns:a16="http://schemas.microsoft.com/office/drawing/2014/main" id="{A530D534-93FC-4095-9100-9182819DFF46}"/>
              </a:ext>
            </a:extLst>
          </p:cNvPr>
          <p:cNvSpPr txBox="1"/>
          <p:nvPr/>
        </p:nvSpPr>
        <p:spPr>
          <a:xfrm>
            <a:off x="9067800" y="6657201"/>
            <a:ext cx="533400" cy="276999"/>
          </a:xfrm>
          <a:prstGeom prst="rect">
            <a:avLst/>
          </a:prstGeom>
          <a:noFill/>
        </p:spPr>
        <p:txBody>
          <a:bodyPr wrap="square" rtlCol="0">
            <a:spAutoFit/>
          </a:bodyPr>
          <a:lstStyle/>
          <a:p>
            <a:r>
              <a:rPr lang="en-US" sz="1200" dirty="0"/>
              <a:t>S</a:t>
            </a:r>
            <a:endParaRPr lang="en-US" dirty="0"/>
          </a:p>
        </p:txBody>
      </p:sp>
      <p:sp>
        <p:nvSpPr>
          <p:cNvPr id="2" name="Slide Number Placeholder 1">
            <a:extLst>
              <a:ext uri="{FF2B5EF4-FFF2-40B4-BE49-F238E27FC236}">
                <a16:creationId xmlns:a16="http://schemas.microsoft.com/office/drawing/2014/main" id="{81E7C5FF-A283-4891-8BA4-F9A17F2C0CCE}"/>
              </a:ext>
            </a:extLst>
          </p:cNvPr>
          <p:cNvSpPr>
            <a:spLocks noGrp="1"/>
          </p:cNvSpPr>
          <p:nvPr>
            <p:ph type="sldNum" sz="quarter" idx="10"/>
          </p:nvPr>
        </p:nvSpPr>
        <p:spPr/>
        <p:txBody>
          <a:bodyPr/>
          <a:lstStyle/>
          <a:p>
            <a:pPr>
              <a:defRPr/>
            </a:pPr>
            <a:fld id="{197CC2BE-145E-4467-8F88-A39DA11696D6}" type="slidenum">
              <a:rPr lang="en-US" altLang="en-US" smtClean="0"/>
              <a:pPr>
                <a:defRPr/>
              </a:pPr>
              <a:t>7</a:t>
            </a:fld>
            <a:endParaRPr lang="en-US" altLang="en-US"/>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1">
            <a:extLst>
              <a:ext uri="{FF2B5EF4-FFF2-40B4-BE49-F238E27FC236}">
                <a16:creationId xmlns:a16="http://schemas.microsoft.com/office/drawing/2014/main" id="{537A7EC4-B62C-42D0-AADF-04B1507940BD}"/>
              </a:ext>
            </a:extLst>
          </p:cNvPr>
          <p:cNvSpPr>
            <a:spLocks noGrp="1"/>
          </p:cNvSpPr>
          <p:nvPr>
            <p:ph type="title"/>
          </p:nvPr>
        </p:nvSpPr>
        <p:spPr>
          <a:xfrm>
            <a:off x="609600" y="274638"/>
            <a:ext cx="10972800" cy="1325562"/>
          </a:xfrm>
          <a:solidFill>
            <a:srgbClr val="FFFFFF"/>
          </a:solidFill>
        </p:spPr>
        <p:txBody>
          <a:bodyPr/>
          <a:lstStyle/>
          <a:p>
            <a:pPr algn="ctr" eaLnBrk="1">
              <a:lnSpc>
                <a:spcPct val="100000"/>
              </a:lnSpc>
            </a:pPr>
            <a:r>
              <a:rPr lang="en-US" altLang="en-US" sz="3800" b="1" dirty="0"/>
              <a:t>AMERICA’S MARKETPLACE</a:t>
            </a:r>
          </a:p>
        </p:txBody>
      </p:sp>
      <p:sp>
        <p:nvSpPr>
          <p:cNvPr id="13315" name="Rectangle 2">
            <a:extLst>
              <a:ext uri="{FF2B5EF4-FFF2-40B4-BE49-F238E27FC236}">
                <a16:creationId xmlns:a16="http://schemas.microsoft.com/office/drawing/2014/main" id="{51477350-FA65-4779-B5F5-B9EE6A1F31B6}"/>
              </a:ext>
            </a:extLst>
          </p:cNvPr>
          <p:cNvSpPr>
            <a:spLocks noGrp="1"/>
          </p:cNvSpPr>
          <p:nvPr>
            <p:ph type="body" idx="1"/>
          </p:nvPr>
        </p:nvSpPr>
        <p:spPr>
          <a:xfrm>
            <a:off x="609600" y="1609725"/>
            <a:ext cx="10972800" cy="5257800"/>
          </a:xfrm>
        </p:spPr>
        <p:txBody>
          <a:bodyPr/>
          <a:lstStyle/>
          <a:p>
            <a:pPr eaLnBrk="1"/>
            <a:r>
              <a:rPr lang="en-US" altLang="en-US" sz="4000" b="1" dirty="0"/>
              <a:t>Natural Gas Pipeline.</a:t>
            </a:r>
          </a:p>
          <a:p>
            <a:pPr eaLnBrk="1"/>
            <a:r>
              <a:rPr lang="en-US" altLang="en-US" sz="4000" b="1" dirty="0"/>
              <a:t>Low-Cost Natural Gas Reserves.</a:t>
            </a:r>
          </a:p>
          <a:p>
            <a:pPr eaLnBrk="1"/>
            <a:r>
              <a:rPr lang="en-US" altLang="en-US" sz="4000" b="1" dirty="0"/>
              <a:t>Bountiful Land to Grow Biomass (ORNL Billion-ton Biomass Report).</a:t>
            </a:r>
          </a:p>
          <a:p>
            <a:pPr eaLnBrk="1"/>
            <a:r>
              <a:rPr lang="en-US" altLang="en-US" sz="4000" b="1" dirty="0"/>
              <a:t>Salt Domes and Other Geological Formations to store carbon dioxide.</a:t>
            </a:r>
          </a:p>
        </p:txBody>
      </p:sp>
      <p:sp>
        <p:nvSpPr>
          <p:cNvPr id="4" name="TextBox 3">
            <a:extLst>
              <a:ext uri="{FF2B5EF4-FFF2-40B4-BE49-F238E27FC236}">
                <a16:creationId xmlns:a16="http://schemas.microsoft.com/office/drawing/2014/main" id="{A7E0D047-2514-4C7F-AD04-D6B011839607}"/>
              </a:ext>
            </a:extLst>
          </p:cNvPr>
          <p:cNvSpPr txBox="1"/>
          <p:nvPr/>
        </p:nvSpPr>
        <p:spPr>
          <a:xfrm>
            <a:off x="9067800" y="6657201"/>
            <a:ext cx="533400" cy="276999"/>
          </a:xfrm>
          <a:prstGeom prst="rect">
            <a:avLst/>
          </a:prstGeom>
          <a:noFill/>
        </p:spPr>
        <p:txBody>
          <a:bodyPr wrap="square" rtlCol="0">
            <a:spAutoFit/>
          </a:bodyPr>
          <a:lstStyle/>
          <a:p>
            <a:r>
              <a:rPr lang="en-US" sz="1200" dirty="0"/>
              <a:t>S</a:t>
            </a:r>
            <a:endParaRPr lang="en-US" dirty="0"/>
          </a:p>
        </p:txBody>
      </p:sp>
      <p:sp>
        <p:nvSpPr>
          <p:cNvPr id="2" name="Slide Number Placeholder 1">
            <a:extLst>
              <a:ext uri="{FF2B5EF4-FFF2-40B4-BE49-F238E27FC236}">
                <a16:creationId xmlns:a16="http://schemas.microsoft.com/office/drawing/2014/main" id="{EAD31FC3-48DC-4588-818B-C53F97D358C6}"/>
              </a:ext>
            </a:extLst>
          </p:cNvPr>
          <p:cNvSpPr>
            <a:spLocks noGrp="1"/>
          </p:cNvSpPr>
          <p:nvPr>
            <p:ph type="sldNum" sz="quarter" idx="10"/>
          </p:nvPr>
        </p:nvSpPr>
        <p:spPr/>
        <p:txBody>
          <a:bodyPr/>
          <a:lstStyle/>
          <a:p>
            <a:pPr>
              <a:defRPr/>
            </a:pPr>
            <a:fld id="{197CC2BE-145E-4467-8F88-A39DA11696D6}" type="slidenum">
              <a:rPr lang="en-US" altLang="en-US" smtClean="0"/>
              <a:pPr>
                <a:defRPr/>
              </a:pPr>
              <a:t>8</a:t>
            </a:fld>
            <a:endParaRPr lang="en-US" altLang="en-US"/>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
            <a:extLst>
              <a:ext uri="{FF2B5EF4-FFF2-40B4-BE49-F238E27FC236}">
                <a16:creationId xmlns:a16="http://schemas.microsoft.com/office/drawing/2014/main" id="{1BAFA0EA-4BF1-4E6F-8318-9005DDCA80C0}"/>
              </a:ext>
            </a:extLst>
          </p:cNvPr>
          <p:cNvSpPr txBox="1">
            <a:spLocks/>
          </p:cNvSpPr>
          <p:nvPr/>
        </p:nvSpPr>
        <p:spPr bwMode="auto">
          <a:xfrm>
            <a:off x="71438" y="6624638"/>
            <a:ext cx="127000" cy="13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lvl1pPr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defTabSz="173038">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defTabSz="173038"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fld id="{12258105-0982-4488-BA3C-1D0A15A7E4B7}" type="slidenum">
              <a:rPr lang="en-US" altLang="en-US" sz="900"/>
              <a:pPr algn="ctr" eaLnBrk="1">
                <a:lnSpc>
                  <a:spcPct val="90000"/>
                </a:lnSpc>
              </a:pPr>
              <a:t>9</a:t>
            </a:fld>
            <a:endParaRPr lang="en-US" altLang="en-US" sz="900"/>
          </a:p>
        </p:txBody>
      </p:sp>
      <p:sp>
        <p:nvSpPr>
          <p:cNvPr id="21507" name="Text Box 2">
            <a:extLst>
              <a:ext uri="{FF2B5EF4-FFF2-40B4-BE49-F238E27FC236}">
                <a16:creationId xmlns:a16="http://schemas.microsoft.com/office/drawing/2014/main" id="{29C01926-4E12-4D63-9A3F-922C79F2ED4F}"/>
              </a:ext>
            </a:extLst>
          </p:cNvPr>
          <p:cNvSpPr txBox="1">
            <a:spLocks/>
          </p:cNvSpPr>
          <p:nvPr/>
        </p:nvSpPr>
        <p:spPr bwMode="auto">
          <a:xfrm>
            <a:off x="1565275" y="304800"/>
            <a:ext cx="9061450" cy="70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nchor="ctr">
            <a:spAutoFit/>
          </a:bodyPr>
          <a:lstStyle>
            <a:lvl1pPr>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eaLnBrk="0" fontAlgn="base" hangingPunct="0">
              <a:spcBef>
                <a:spcPct val="0"/>
              </a:spcBef>
              <a:spcAft>
                <a:spcPct val="0"/>
              </a:spcAf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algn="ctr" eaLnBrk="1">
              <a:lnSpc>
                <a:spcPct val="90000"/>
              </a:lnSpc>
            </a:pPr>
            <a:r>
              <a:rPr lang="en-US" altLang="en-US" sz="4400" b="1" dirty="0"/>
              <a:t>A RENEWABLE BIOMASS OPTION</a:t>
            </a:r>
          </a:p>
        </p:txBody>
      </p:sp>
      <p:sp>
        <p:nvSpPr>
          <p:cNvPr id="21508" name="Text Box 3">
            <a:extLst>
              <a:ext uri="{FF2B5EF4-FFF2-40B4-BE49-F238E27FC236}">
                <a16:creationId xmlns:a16="http://schemas.microsoft.com/office/drawing/2014/main" id="{C27F8EC4-96C9-4164-851A-32C2DE482F2B}"/>
              </a:ext>
            </a:extLst>
          </p:cNvPr>
          <p:cNvSpPr txBox="1">
            <a:spLocks/>
          </p:cNvSpPr>
          <p:nvPr/>
        </p:nvSpPr>
        <p:spPr bwMode="auto">
          <a:xfrm>
            <a:off x="609600" y="1297623"/>
            <a:ext cx="10820400" cy="4249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720" rIns="45720">
            <a:spAutoFit/>
          </a:bodyPr>
          <a:lstStyle>
            <a:lvl1pPr marL="290513" indent="-252413" defTabSz="438150">
              <a:tabLst>
                <a:tab pos="317500" algn="l"/>
                <a:tab pos="419100" algn="l"/>
                <a:tab pos="863600" algn="l"/>
                <a:tab pos="1295400" algn="l"/>
                <a:tab pos="1739900" algn="l"/>
                <a:tab pos="2171700" algn="l"/>
                <a:tab pos="2616200" algn="l"/>
                <a:tab pos="3048000" algn="l"/>
                <a:tab pos="3492500" algn="l"/>
                <a:tab pos="3937000" algn="l"/>
                <a:tab pos="4368800" algn="l"/>
                <a:tab pos="4813300" algn="l"/>
                <a:tab pos="5245100" algn="l"/>
                <a:tab pos="5689600" algn="l"/>
                <a:tab pos="6121400" algn="l"/>
                <a:tab pos="6565900" algn="l"/>
                <a:tab pos="6997700" algn="l"/>
                <a:tab pos="7442200" algn="l"/>
                <a:tab pos="7886700" algn="l"/>
                <a:tab pos="8318500" algn="l"/>
                <a:tab pos="8763000" algn="l"/>
              </a:tabLs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1pPr>
            <a:lvl2pPr marL="742950" indent="-285750" defTabSz="438150">
              <a:tabLst>
                <a:tab pos="317500" algn="l"/>
                <a:tab pos="419100" algn="l"/>
                <a:tab pos="863600" algn="l"/>
                <a:tab pos="1295400" algn="l"/>
                <a:tab pos="1739900" algn="l"/>
                <a:tab pos="2171700" algn="l"/>
                <a:tab pos="2616200" algn="l"/>
                <a:tab pos="3048000" algn="l"/>
                <a:tab pos="3492500" algn="l"/>
                <a:tab pos="3937000" algn="l"/>
                <a:tab pos="4368800" algn="l"/>
                <a:tab pos="4813300" algn="l"/>
                <a:tab pos="5245100" algn="l"/>
                <a:tab pos="5689600" algn="l"/>
                <a:tab pos="6121400" algn="l"/>
                <a:tab pos="6565900" algn="l"/>
                <a:tab pos="6997700" algn="l"/>
                <a:tab pos="7442200" algn="l"/>
                <a:tab pos="7886700" algn="l"/>
                <a:tab pos="8318500" algn="l"/>
                <a:tab pos="8763000" algn="l"/>
              </a:tabLs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2pPr>
            <a:lvl3pPr marL="1143000" indent="-228600" defTabSz="438150">
              <a:tabLst>
                <a:tab pos="317500" algn="l"/>
                <a:tab pos="419100" algn="l"/>
                <a:tab pos="863600" algn="l"/>
                <a:tab pos="1295400" algn="l"/>
                <a:tab pos="1739900" algn="l"/>
                <a:tab pos="2171700" algn="l"/>
                <a:tab pos="2616200" algn="l"/>
                <a:tab pos="3048000" algn="l"/>
                <a:tab pos="3492500" algn="l"/>
                <a:tab pos="3937000" algn="l"/>
                <a:tab pos="4368800" algn="l"/>
                <a:tab pos="4813300" algn="l"/>
                <a:tab pos="5245100" algn="l"/>
                <a:tab pos="5689600" algn="l"/>
                <a:tab pos="6121400" algn="l"/>
                <a:tab pos="6565900" algn="l"/>
                <a:tab pos="6997700" algn="l"/>
                <a:tab pos="7442200" algn="l"/>
                <a:tab pos="7886700" algn="l"/>
                <a:tab pos="8318500" algn="l"/>
                <a:tab pos="8763000" algn="l"/>
              </a:tabLs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3pPr>
            <a:lvl4pPr marL="1600200" indent="-228600" defTabSz="438150">
              <a:tabLst>
                <a:tab pos="317500" algn="l"/>
                <a:tab pos="419100" algn="l"/>
                <a:tab pos="863600" algn="l"/>
                <a:tab pos="1295400" algn="l"/>
                <a:tab pos="1739900" algn="l"/>
                <a:tab pos="2171700" algn="l"/>
                <a:tab pos="2616200" algn="l"/>
                <a:tab pos="3048000" algn="l"/>
                <a:tab pos="3492500" algn="l"/>
                <a:tab pos="3937000" algn="l"/>
                <a:tab pos="4368800" algn="l"/>
                <a:tab pos="4813300" algn="l"/>
                <a:tab pos="5245100" algn="l"/>
                <a:tab pos="5689600" algn="l"/>
                <a:tab pos="6121400" algn="l"/>
                <a:tab pos="6565900" algn="l"/>
                <a:tab pos="6997700" algn="l"/>
                <a:tab pos="7442200" algn="l"/>
                <a:tab pos="7886700" algn="l"/>
                <a:tab pos="8318500" algn="l"/>
                <a:tab pos="8763000" algn="l"/>
              </a:tabLs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4pPr>
            <a:lvl5pPr marL="2057400" indent="-228600" defTabSz="438150">
              <a:tabLst>
                <a:tab pos="317500" algn="l"/>
                <a:tab pos="419100" algn="l"/>
                <a:tab pos="863600" algn="l"/>
                <a:tab pos="1295400" algn="l"/>
                <a:tab pos="1739900" algn="l"/>
                <a:tab pos="2171700" algn="l"/>
                <a:tab pos="2616200" algn="l"/>
                <a:tab pos="3048000" algn="l"/>
                <a:tab pos="3492500" algn="l"/>
                <a:tab pos="3937000" algn="l"/>
                <a:tab pos="4368800" algn="l"/>
                <a:tab pos="4813300" algn="l"/>
                <a:tab pos="5245100" algn="l"/>
                <a:tab pos="5689600" algn="l"/>
                <a:tab pos="6121400" algn="l"/>
                <a:tab pos="6565900" algn="l"/>
                <a:tab pos="6997700" algn="l"/>
                <a:tab pos="7442200" algn="l"/>
                <a:tab pos="7886700" algn="l"/>
                <a:tab pos="8318500" algn="l"/>
                <a:tab pos="8763000" algn="l"/>
              </a:tabLs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5pPr>
            <a:lvl6pPr marL="2514600" indent="-228600" defTabSz="438150" eaLnBrk="0" fontAlgn="base" hangingPunct="0">
              <a:spcBef>
                <a:spcPct val="0"/>
              </a:spcBef>
              <a:spcAft>
                <a:spcPct val="0"/>
              </a:spcAft>
              <a:tabLst>
                <a:tab pos="317500" algn="l"/>
                <a:tab pos="419100" algn="l"/>
                <a:tab pos="863600" algn="l"/>
                <a:tab pos="1295400" algn="l"/>
                <a:tab pos="1739900" algn="l"/>
                <a:tab pos="2171700" algn="l"/>
                <a:tab pos="2616200" algn="l"/>
                <a:tab pos="3048000" algn="l"/>
                <a:tab pos="3492500" algn="l"/>
                <a:tab pos="3937000" algn="l"/>
                <a:tab pos="4368800" algn="l"/>
                <a:tab pos="4813300" algn="l"/>
                <a:tab pos="5245100" algn="l"/>
                <a:tab pos="5689600" algn="l"/>
                <a:tab pos="6121400" algn="l"/>
                <a:tab pos="6565900" algn="l"/>
                <a:tab pos="6997700" algn="l"/>
                <a:tab pos="7442200" algn="l"/>
                <a:tab pos="7886700" algn="l"/>
                <a:tab pos="8318500" algn="l"/>
                <a:tab pos="8763000" algn="l"/>
              </a:tabLs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6pPr>
            <a:lvl7pPr marL="2971800" indent="-228600" defTabSz="438150" eaLnBrk="0" fontAlgn="base" hangingPunct="0">
              <a:spcBef>
                <a:spcPct val="0"/>
              </a:spcBef>
              <a:spcAft>
                <a:spcPct val="0"/>
              </a:spcAft>
              <a:tabLst>
                <a:tab pos="317500" algn="l"/>
                <a:tab pos="419100" algn="l"/>
                <a:tab pos="863600" algn="l"/>
                <a:tab pos="1295400" algn="l"/>
                <a:tab pos="1739900" algn="l"/>
                <a:tab pos="2171700" algn="l"/>
                <a:tab pos="2616200" algn="l"/>
                <a:tab pos="3048000" algn="l"/>
                <a:tab pos="3492500" algn="l"/>
                <a:tab pos="3937000" algn="l"/>
                <a:tab pos="4368800" algn="l"/>
                <a:tab pos="4813300" algn="l"/>
                <a:tab pos="5245100" algn="l"/>
                <a:tab pos="5689600" algn="l"/>
                <a:tab pos="6121400" algn="l"/>
                <a:tab pos="6565900" algn="l"/>
                <a:tab pos="6997700" algn="l"/>
                <a:tab pos="7442200" algn="l"/>
                <a:tab pos="7886700" algn="l"/>
                <a:tab pos="8318500" algn="l"/>
                <a:tab pos="8763000" algn="l"/>
              </a:tabLs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7pPr>
            <a:lvl8pPr marL="3429000" indent="-228600" defTabSz="438150" eaLnBrk="0" fontAlgn="base" hangingPunct="0">
              <a:spcBef>
                <a:spcPct val="0"/>
              </a:spcBef>
              <a:spcAft>
                <a:spcPct val="0"/>
              </a:spcAft>
              <a:tabLst>
                <a:tab pos="317500" algn="l"/>
                <a:tab pos="419100" algn="l"/>
                <a:tab pos="863600" algn="l"/>
                <a:tab pos="1295400" algn="l"/>
                <a:tab pos="1739900" algn="l"/>
                <a:tab pos="2171700" algn="l"/>
                <a:tab pos="2616200" algn="l"/>
                <a:tab pos="3048000" algn="l"/>
                <a:tab pos="3492500" algn="l"/>
                <a:tab pos="3937000" algn="l"/>
                <a:tab pos="4368800" algn="l"/>
                <a:tab pos="4813300" algn="l"/>
                <a:tab pos="5245100" algn="l"/>
                <a:tab pos="5689600" algn="l"/>
                <a:tab pos="6121400" algn="l"/>
                <a:tab pos="6565900" algn="l"/>
                <a:tab pos="6997700" algn="l"/>
                <a:tab pos="7442200" algn="l"/>
                <a:tab pos="7886700" algn="l"/>
                <a:tab pos="8318500" algn="l"/>
                <a:tab pos="8763000" algn="l"/>
              </a:tabLs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8pPr>
            <a:lvl9pPr marL="3886200" indent="-228600" defTabSz="438150" eaLnBrk="0" fontAlgn="base" hangingPunct="0">
              <a:spcBef>
                <a:spcPct val="0"/>
              </a:spcBef>
              <a:spcAft>
                <a:spcPct val="0"/>
              </a:spcAft>
              <a:tabLst>
                <a:tab pos="317500" algn="l"/>
                <a:tab pos="419100" algn="l"/>
                <a:tab pos="863600" algn="l"/>
                <a:tab pos="1295400" algn="l"/>
                <a:tab pos="1739900" algn="l"/>
                <a:tab pos="2171700" algn="l"/>
                <a:tab pos="2616200" algn="l"/>
                <a:tab pos="3048000" algn="l"/>
                <a:tab pos="3492500" algn="l"/>
                <a:tab pos="3937000" algn="l"/>
                <a:tab pos="4368800" algn="l"/>
                <a:tab pos="4813300" algn="l"/>
                <a:tab pos="5245100" algn="l"/>
                <a:tab pos="5689600" algn="l"/>
                <a:tab pos="6121400" algn="l"/>
                <a:tab pos="6565900" algn="l"/>
                <a:tab pos="6997700" algn="l"/>
                <a:tab pos="7442200" algn="l"/>
                <a:tab pos="7886700" algn="l"/>
                <a:tab pos="8318500" algn="l"/>
                <a:tab pos="8763000" algn="l"/>
              </a:tabLst>
              <a:defRPr>
                <a:solidFill>
                  <a:srgbClr val="000000"/>
                </a:solidFill>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lvl9pPr>
          </a:lstStyle>
          <a:p>
            <a:pPr eaLnBrk="1">
              <a:lnSpc>
                <a:spcPct val="90000"/>
              </a:lnSpc>
              <a:spcBef>
                <a:spcPts val="1300"/>
              </a:spcBef>
              <a:buSzPct val="100000"/>
              <a:buFont typeface="Arial" panose="020B0604020202020204" pitchFamily="34" charset="0"/>
              <a:buChar char="•"/>
            </a:pPr>
            <a:r>
              <a:rPr lang="en-US" altLang="en-US" sz="3200" b="1" dirty="0"/>
              <a:t>Waste biomass can be an early feedstock supply stream.</a:t>
            </a:r>
          </a:p>
          <a:p>
            <a:pPr eaLnBrk="1">
              <a:lnSpc>
                <a:spcPct val="90000"/>
              </a:lnSpc>
              <a:spcBef>
                <a:spcPts val="1300"/>
              </a:spcBef>
              <a:buSzPct val="100000"/>
              <a:buFont typeface="Arial" panose="020B0604020202020204" pitchFamily="34" charset="0"/>
              <a:buChar char="•"/>
            </a:pPr>
            <a:r>
              <a:rPr lang="en-US" altLang="en-US" sz="3200" b="1" dirty="0"/>
              <a:t>Fast-growing Poplar trees can be planted and harvested with developed specialized equipment.</a:t>
            </a:r>
          </a:p>
          <a:p>
            <a:pPr eaLnBrk="1">
              <a:lnSpc>
                <a:spcPct val="90000"/>
              </a:lnSpc>
              <a:spcBef>
                <a:spcPts val="1300"/>
              </a:spcBef>
              <a:buSzPct val="100000"/>
              <a:buFont typeface="Arial" panose="020B0604020202020204" pitchFamily="34" charset="0"/>
              <a:buChar char="•"/>
            </a:pPr>
            <a:r>
              <a:rPr lang="en-US" altLang="en-US" sz="3200" b="1" dirty="0"/>
              <a:t>Biomass will require less hydrogen storage than solar or wind as a base load or load following option.</a:t>
            </a:r>
          </a:p>
          <a:p>
            <a:pPr eaLnBrk="1">
              <a:lnSpc>
                <a:spcPct val="90000"/>
              </a:lnSpc>
              <a:spcBef>
                <a:spcPts val="1300"/>
              </a:spcBef>
              <a:buSzPct val="100000"/>
              <a:buFont typeface="Arial" panose="020B0604020202020204" pitchFamily="34" charset="0"/>
              <a:buChar char="•"/>
            </a:pPr>
            <a:r>
              <a:rPr lang="en-US" altLang="en-US" sz="3200" b="1" dirty="0"/>
              <a:t>Utilize biomethane and methane (BAM).</a:t>
            </a:r>
          </a:p>
          <a:p>
            <a:pPr eaLnBrk="1">
              <a:lnSpc>
                <a:spcPct val="90000"/>
              </a:lnSpc>
              <a:spcBef>
                <a:spcPts val="1300"/>
              </a:spcBef>
              <a:buSzPct val="100000"/>
              <a:buFont typeface="Arial" panose="020B0604020202020204" pitchFamily="34" charset="0"/>
              <a:buChar char="•"/>
            </a:pPr>
            <a:endParaRPr lang="en-US" altLang="en-US" sz="2800" b="1" dirty="0"/>
          </a:p>
        </p:txBody>
      </p:sp>
      <p:sp>
        <p:nvSpPr>
          <p:cNvPr id="5" name="TextBox 4">
            <a:extLst>
              <a:ext uri="{FF2B5EF4-FFF2-40B4-BE49-F238E27FC236}">
                <a16:creationId xmlns:a16="http://schemas.microsoft.com/office/drawing/2014/main" id="{CCAA99F7-2267-42E7-97CC-51731CE39BAE}"/>
              </a:ext>
            </a:extLst>
          </p:cNvPr>
          <p:cNvSpPr txBox="1"/>
          <p:nvPr/>
        </p:nvSpPr>
        <p:spPr>
          <a:xfrm>
            <a:off x="9067800" y="6657201"/>
            <a:ext cx="533400" cy="276999"/>
          </a:xfrm>
          <a:prstGeom prst="rect">
            <a:avLst/>
          </a:prstGeom>
          <a:noFill/>
        </p:spPr>
        <p:txBody>
          <a:bodyPr wrap="square" rtlCol="0">
            <a:spAutoFit/>
          </a:bodyPr>
          <a:lstStyle/>
          <a:p>
            <a:r>
              <a:rPr lang="en-US" sz="1200" dirty="0"/>
              <a:t>M</a:t>
            </a:r>
            <a:endParaRPr lang="en-US" dirty="0"/>
          </a:p>
        </p:txBody>
      </p:sp>
      <p:sp>
        <p:nvSpPr>
          <p:cNvPr id="2" name="Slide Number Placeholder 1">
            <a:extLst>
              <a:ext uri="{FF2B5EF4-FFF2-40B4-BE49-F238E27FC236}">
                <a16:creationId xmlns:a16="http://schemas.microsoft.com/office/drawing/2014/main" id="{FC475189-0206-4F77-83BE-0DDD7AF0E2CB}"/>
              </a:ext>
            </a:extLst>
          </p:cNvPr>
          <p:cNvSpPr>
            <a:spLocks noGrp="1"/>
          </p:cNvSpPr>
          <p:nvPr>
            <p:ph type="sldNum" sz="quarter" idx="10"/>
          </p:nvPr>
        </p:nvSpPr>
        <p:spPr/>
        <p:txBody>
          <a:bodyPr/>
          <a:lstStyle/>
          <a:p>
            <a:pPr>
              <a:defRPr/>
            </a:pPr>
            <a:fld id="{197CC2BE-145E-4467-8F88-A39DA11696D6}" type="slidenum">
              <a:rPr lang="en-US" altLang="en-US" smtClean="0"/>
              <a:pPr>
                <a:defRPr/>
              </a:pPr>
              <a:t>9</a:t>
            </a:fld>
            <a:endParaRPr lang="en-US" alt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0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50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RNL">
  <a:themeElements>
    <a:clrScheme name="">
      <a:dk1>
        <a:srgbClr val="000000"/>
      </a:dk1>
      <a:lt1>
        <a:srgbClr val="FFFFFF"/>
      </a:lt1>
      <a:dk2>
        <a:srgbClr val="A7A7A7"/>
      </a:dk2>
      <a:lt2>
        <a:srgbClr val="535353"/>
      </a:lt2>
      <a:accent1>
        <a:srgbClr val="3BA2AD"/>
      </a:accent1>
      <a:accent2>
        <a:srgbClr val="8FBB55"/>
      </a:accent2>
      <a:accent3>
        <a:srgbClr val="FFFFFF"/>
      </a:accent3>
      <a:accent4>
        <a:srgbClr val="000000"/>
      </a:accent4>
      <a:accent5>
        <a:srgbClr val="AFCED3"/>
      </a:accent5>
      <a:accent6>
        <a:srgbClr val="81A94C"/>
      </a:accent6>
      <a:hlink>
        <a:srgbClr val="0000FF"/>
      </a:hlink>
      <a:folHlink>
        <a:srgbClr val="FF00FF"/>
      </a:folHlink>
    </a:clrScheme>
    <a:fontScheme name="ORNL">
      <a:majorFont>
        <a:latin typeface="Century Gothic"/>
        <a:ea typeface="Century Gothic"/>
        <a:cs typeface="Century Gothic"/>
      </a:majorFont>
      <a:minorFont>
        <a:latin typeface="Century Gothic"/>
        <a:ea typeface="Century Gothic"/>
        <a:cs typeface="Century Gothic"/>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707070"/>
        </a:solidFill>
        <a:ln w="12700" cap="flat" cmpd="sng" algn="ctr">
          <a:solidFill>
            <a:schemeClr val="accent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182880" tIns="182880" rIns="182880" bIns="182880" numCol="1" anchor="ctr" anchorCtr="0" compatLnSpc="1">
        <a:prstTxWarp prst="textNoShape">
          <a:avLst/>
        </a:prstTxWarp>
        <a:spAutoFit/>
      </a:bodyPr>
      <a:lstStyle>
        <a:defPPr marL="0" marR="0" indent="0" algn="l" defTabSz="914400" rtl="0" eaLnBrk="1"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defPPr>
      </a:lstStyle>
    </a:spDef>
    <a:lnDef>
      <a:spPr bwMode="auto">
        <a:xfrm>
          <a:off x="0" y="0"/>
          <a:ext cx="1" cy="1"/>
        </a:xfrm>
        <a:custGeom>
          <a:avLst/>
          <a:gdLst/>
          <a:ahLst/>
          <a:cxnLst/>
          <a:rect l="0" t="0" r="0" b="0"/>
          <a:pathLst/>
        </a:custGeom>
        <a:solidFill>
          <a:srgbClr val="707070"/>
        </a:solidFill>
        <a:ln w="12700" cap="flat" cmpd="sng" algn="ctr">
          <a:solidFill>
            <a:schemeClr val="accent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182880" tIns="182880" rIns="182880" bIns="182880" numCol="1" anchor="ctr" anchorCtr="0" compatLnSpc="1">
        <a:prstTxWarp prst="textNoShape">
          <a:avLst/>
        </a:prstTxWarp>
        <a:spAutoFit/>
      </a:bodyPr>
      <a:lstStyle>
        <a:defPPr marL="0" marR="0" indent="0" algn="l" defTabSz="914400" rtl="0" eaLnBrk="1"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NL - Title Slide">
  <a:themeElements>
    <a:clrScheme name="">
      <a:dk1>
        <a:srgbClr val="000000"/>
      </a:dk1>
      <a:lt1>
        <a:srgbClr val="FFFFFF"/>
      </a:lt1>
      <a:dk2>
        <a:srgbClr val="A7A7A7"/>
      </a:dk2>
      <a:lt2>
        <a:srgbClr val="535353"/>
      </a:lt2>
      <a:accent1>
        <a:srgbClr val="3BA2AD"/>
      </a:accent1>
      <a:accent2>
        <a:srgbClr val="8FBB55"/>
      </a:accent2>
      <a:accent3>
        <a:srgbClr val="FFFFFF"/>
      </a:accent3>
      <a:accent4>
        <a:srgbClr val="000000"/>
      </a:accent4>
      <a:accent5>
        <a:srgbClr val="AFCED3"/>
      </a:accent5>
      <a:accent6>
        <a:srgbClr val="81A94C"/>
      </a:accent6>
      <a:hlink>
        <a:srgbClr val="0000FF"/>
      </a:hlink>
      <a:folHlink>
        <a:srgbClr val="FF00FF"/>
      </a:folHlink>
    </a:clrScheme>
    <a:fontScheme name="ORNL - Title Slide">
      <a:majorFont>
        <a:latin typeface="Century Gothic"/>
        <a:ea typeface="Century Gothic"/>
        <a:cs typeface="Century Gothic"/>
      </a:majorFont>
      <a:minorFont>
        <a:latin typeface="Century Gothic"/>
        <a:ea typeface="Century Gothic"/>
        <a:cs typeface="Century Gothic"/>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707070"/>
        </a:solidFill>
        <a:ln w="12700" cap="flat" cmpd="sng" algn="ctr">
          <a:solidFill>
            <a:schemeClr val="accent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182880" tIns="182880" rIns="182880" bIns="182880" numCol="1" anchor="ctr" anchorCtr="0" compatLnSpc="1">
        <a:prstTxWarp prst="textNoShape">
          <a:avLst/>
        </a:prstTxWarp>
        <a:spAutoFit/>
      </a:bodyPr>
      <a:lstStyle>
        <a:defPPr marL="0" marR="0" indent="0" algn="l" defTabSz="914400" rtl="0" eaLnBrk="1"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defPPr>
      </a:lstStyle>
    </a:spDef>
    <a:lnDef>
      <a:spPr bwMode="auto">
        <a:xfrm>
          <a:off x="0" y="0"/>
          <a:ext cx="1" cy="1"/>
        </a:xfrm>
        <a:custGeom>
          <a:avLst/>
          <a:gdLst/>
          <a:ahLst/>
          <a:cxnLst/>
          <a:rect l="0" t="0" r="0" b="0"/>
          <a:pathLst/>
        </a:custGeom>
        <a:solidFill>
          <a:srgbClr val="707070"/>
        </a:solidFill>
        <a:ln w="12700" cap="flat" cmpd="sng" algn="ctr">
          <a:solidFill>
            <a:schemeClr val="accent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182880" tIns="182880" rIns="182880" bIns="182880" numCol="1" anchor="ctr" anchorCtr="0" compatLnSpc="1">
        <a:prstTxWarp prst="textNoShape">
          <a:avLst/>
        </a:prstTxWarp>
        <a:spAutoFit/>
      </a:bodyPr>
      <a:lstStyle>
        <a:defPPr marL="0" marR="0" indent="0" algn="l" defTabSz="914400" rtl="0" eaLnBrk="1"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rgbClr val="000000"/>
            </a:solidFill>
            <a:effectLst/>
            <a:latin typeface="Century Gothic" panose="020B0502020202020204" pitchFamily="34" charset="0"/>
            <a:ea typeface="Century Gothic" panose="020B0502020202020204" pitchFamily="34" charset="0"/>
            <a:cs typeface="Century Gothic" panose="020B0502020202020204" pitchFamily="34" charset="0"/>
            <a:sym typeface="Century Gothic" panose="020B0502020202020204" pitchFamily="34"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A7A7A7"/>
      </a:dk2>
      <a:lt2>
        <a:srgbClr val="535353"/>
      </a:lt2>
      <a:accent1>
        <a:srgbClr val="3BA2AD"/>
      </a:accent1>
      <a:accent2>
        <a:srgbClr val="8FBB55"/>
      </a:accent2>
      <a:accent3>
        <a:srgbClr val="FFFFFF"/>
      </a:accent3>
      <a:accent4>
        <a:srgbClr val="000000"/>
      </a:accent4>
      <a:accent5>
        <a:srgbClr val="AFCED3"/>
      </a:accent5>
      <a:accent6>
        <a:srgbClr val="81A94C"/>
      </a:accent6>
      <a:hlink>
        <a:srgbClr val="0000FF"/>
      </a:hlink>
      <a:folHlink>
        <a:srgbClr val="FF00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51155</TotalTime>
  <Words>1983</Words>
  <Application>Microsoft Office PowerPoint</Application>
  <PresentationFormat>Widescreen</PresentationFormat>
  <Paragraphs>276</Paragraphs>
  <Slides>29</Slides>
  <Notes>21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29</vt:i4>
      </vt:variant>
    </vt:vector>
  </HeadingPairs>
  <TitlesOfParts>
    <vt:vector size="34" baseType="lpstr">
      <vt:lpstr>Arial</vt:lpstr>
      <vt:lpstr>Calibri</vt:lpstr>
      <vt:lpstr>Century Gothic</vt:lpstr>
      <vt:lpstr>ORNL</vt:lpstr>
      <vt:lpstr>ORNL - Title Slide</vt:lpstr>
      <vt:lpstr>Natural Gas and RNG An Option for Power and Fuel</vt:lpstr>
      <vt:lpstr>PowerPoint Presentation</vt:lpstr>
      <vt:lpstr>PowerPoint Presentation</vt:lpstr>
      <vt:lpstr>ALTERNATIVE RENEWABLE OPTIONS FOR POWER &amp; FUEL</vt:lpstr>
      <vt:lpstr>ALTERNATIVE RENEWABLE OPTIONS FOR POWER &amp; FUEL</vt:lpstr>
      <vt:lpstr>BLUE/GREEN NEW DEAL OPTION FOR POWER &amp; FUEL</vt:lpstr>
      <vt:lpstr> ADVANTAGES AND DISADVANTAGES OF EACH APPROACH</vt:lpstr>
      <vt:lpstr>AMERICA’S MARKETPLACE</vt:lpstr>
      <vt:lpstr>PowerPoint Presentation</vt:lpstr>
      <vt:lpstr>BIOMASS LOCATIONS (BILLION-TON STUDY)</vt:lpstr>
      <vt:lpstr>GEOGRAPHIC EXTENT OF POTENTIAL AREAS SUITABLE FOR BECCS USING SELECTION CRITERIA </vt:lpstr>
      <vt:lpstr>POTENTIAL ELECTRICITY AND BIOMETHANE PRODUCTION SITES</vt:lpstr>
      <vt:lpstr>                                     GETTING TO NEUTRAL</vt:lpstr>
      <vt:lpstr>CCS PROJECT DEVELOPMENT OPPORTUNITIES</vt:lpstr>
      <vt:lpstr>NEW WASTE COMBUSTION SYSTEMS</vt:lpstr>
      <vt:lpstr>NEW WASTE COMBUSTION SYSTEMS</vt:lpstr>
      <vt:lpstr>SOLAR THERMAL CONVERSION SYSTEM</vt:lpstr>
      <vt:lpstr>GTI COOL REFORMING PROCESS</vt:lpstr>
      <vt:lpstr>NEW CO2 COMBUSTION SYSTEM</vt:lpstr>
      <vt:lpstr>NEW CO2 COMBUSTION SYSTEM</vt:lpstr>
      <vt:lpstr>LADWP UTAH POWER PLANT</vt:lpstr>
      <vt:lpstr>PowerPoint Presentation</vt:lpstr>
      <vt:lpstr>COMPETITIVENESS OF HYDROGEN APPLICATIONS (HYDROGEN COUNCIL REPORT) </vt:lpstr>
      <vt:lpstr>CLEANER ELECTRICITY</vt:lpstr>
      <vt:lpstr>PROPOSED STUDY</vt:lpstr>
      <vt:lpstr>CONTACT </vt:lpstr>
      <vt:lpstr>REFERENCES</vt:lpstr>
      <vt:lpstr>REFERENCES, CONTINUED</vt:lpstr>
      <vt:lpstr>EUROPEAN HYDROGEN TURBINE PROJECTS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Biomethane Renewable Option for Power &amp; Fuel</dc:title>
  <dc:creator>Langholtz, Matthew H.</dc:creator>
  <cp:lastModifiedBy>Langholtz, Matthew H.</cp:lastModifiedBy>
  <cp:revision>167</cp:revision>
  <dcterms:modified xsi:type="dcterms:W3CDTF">2021-11-29T16:25:08Z</dcterms:modified>
</cp:coreProperties>
</file>